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charts/chart7.xml" ContentType="application/vnd.openxmlformats-officedocument.drawingml.chart+xml"/>
  <Override PartName="/ppt/notesSlides/notesSlide25.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 id="2147484064" r:id="rId12"/>
    <p:sldMasterId id="2147484067" r:id="rId13"/>
    <p:sldMasterId id="2147484070" r:id="rId14"/>
  </p:sldMasterIdLst>
  <p:notesMasterIdLst>
    <p:notesMasterId r:id="rId58"/>
  </p:notesMasterIdLst>
  <p:handoutMasterIdLst>
    <p:handoutMasterId r:id="rId59"/>
  </p:handoutMasterIdLst>
  <p:sldIdLst>
    <p:sldId id="521" r:id="rId15"/>
    <p:sldId id="2147376624" r:id="rId16"/>
    <p:sldId id="559" r:id="rId17"/>
    <p:sldId id="542" r:id="rId18"/>
    <p:sldId id="543" r:id="rId19"/>
    <p:sldId id="2147376586" r:id="rId20"/>
    <p:sldId id="2147376587" r:id="rId21"/>
    <p:sldId id="2147376635" r:id="rId22"/>
    <p:sldId id="2147376694" r:id="rId23"/>
    <p:sldId id="2147376695" r:id="rId24"/>
    <p:sldId id="2147376610" r:id="rId25"/>
    <p:sldId id="2147376618" r:id="rId26"/>
    <p:sldId id="2147376619" r:id="rId27"/>
    <p:sldId id="2147376620" r:id="rId28"/>
    <p:sldId id="2147376621" r:id="rId29"/>
    <p:sldId id="2147376612" r:id="rId30"/>
    <p:sldId id="2147376613" r:id="rId31"/>
    <p:sldId id="2147376614" r:id="rId32"/>
    <p:sldId id="2147376560" r:id="rId33"/>
    <p:sldId id="2147376630" r:id="rId34"/>
    <p:sldId id="822" r:id="rId35"/>
    <p:sldId id="2147376629" r:id="rId36"/>
    <p:sldId id="2141412180" r:id="rId37"/>
    <p:sldId id="2141412188" r:id="rId38"/>
    <p:sldId id="2147376628" r:id="rId39"/>
    <p:sldId id="2147376631" r:id="rId40"/>
    <p:sldId id="2147375829" r:id="rId41"/>
    <p:sldId id="2147376074" r:id="rId42"/>
    <p:sldId id="2147376079" r:id="rId43"/>
    <p:sldId id="2147376081" r:id="rId44"/>
    <p:sldId id="2147376082" r:id="rId45"/>
    <p:sldId id="2147376103" r:id="rId46"/>
    <p:sldId id="2147376075" r:id="rId47"/>
    <p:sldId id="2147376107" r:id="rId48"/>
    <p:sldId id="2147376124" r:id="rId49"/>
    <p:sldId id="2147376627" r:id="rId50"/>
    <p:sldId id="2147376633" r:id="rId51"/>
    <p:sldId id="2147376634" r:id="rId52"/>
    <p:sldId id="2147376632" r:id="rId53"/>
    <p:sldId id="2147376693" r:id="rId54"/>
    <p:sldId id="2141412194" r:id="rId55"/>
    <p:sldId id="2141412195" r:id="rId56"/>
    <p:sldId id="2147376625" r:id="rId57"/>
  </p:sldIdLst>
  <p:sldSz cx="12188825" cy="6858000"/>
  <p:notesSz cx="7023100" cy="9309100"/>
  <p:custDataLst>
    <p:custData r:id="rId6"/>
    <p:custData r:id="rId4"/>
    <p:custData r:id="rId1"/>
    <p:custData r:id="rId10"/>
    <p:custData r:id="rId8"/>
    <p:custData r:id="rId2"/>
    <p:custData r:id="rId3"/>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391" userDrawn="1">
          <p15:clr>
            <a:srgbClr val="A4A3A4"/>
          </p15:clr>
        </p15:guide>
        <p15:guide id="4" orient="horz" pos="336" userDrawn="1">
          <p15:clr>
            <a:srgbClr val="A4A3A4"/>
          </p15:clr>
        </p15:guide>
        <p15:guide id="5" pos="285" userDrawn="1">
          <p15:clr>
            <a:srgbClr val="A4A3A4"/>
          </p15:clr>
        </p15:guide>
        <p15:guide id="7" pos="5821" userDrawn="1">
          <p15:clr>
            <a:srgbClr val="A4A3A4"/>
          </p15:clr>
        </p15:guide>
        <p15:guide id="12" orient="horz" pos="2981" userDrawn="1">
          <p15:clr>
            <a:srgbClr val="A4A3A4"/>
          </p15:clr>
        </p15:guide>
        <p15:guide id="13" pos="2495" userDrawn="1">
          <p15:clr>
            <a:srgbClr val="A4A3A4"/>
          </p15:clr>
        </p15:guide>
        <p15:guide id="14" pos="695" userDrawn="1">
          <p15:clr>
            <a:srgbClr val="A4A3A4"/>
          </p15:clr>
        </p15:guide>
        <p15:guide id="21" pos="6967" userDrawn="1">
          <p15:clr>
            <a:srgbClr val="A4A3A4"/>
          </p15:clr>
        </p15:guide>
        <p15:guide id="23" pos="192" userDrawn="1">
          <p15:clr>
            <a:srgbClr val="A4A3A4"/>
          </p15:clr>
        </p15:guide>
        <p15:guide id="24" pos="3839" userDrawn="1">
          <p15:clr>
            <a:srgbClr val="A4A3A4"/>
          </p15:clr>
        </p15:guide>
        <p15:guide id="26" orient="horz" pos="3552" userDrawn="1">
          <p15:clr>
            <a:srgbClr val="A4A3A4"/>
          </p15:clr>
        </p15:guide>
        <p15:guide id="28" orient="horz" pos="4088" userDrawn="1">
          <p15:clr>
            <a:srgbClr val="A4A3A4"/>
          </p15:clr>
        </p15:guide>
        <p15:guide id="29" orient="horz" pos="4176" userDrawn="1">
          <p15:clr>
            <a:srgbClr val="A4A3A4"/>
          </p15:clr>
        </p15:guide>
        <p15:guide id="30" pos="3160" userDrawn="1">
          <p15:clr>
            <a:srgbClr val="A4A3A4"/>
          </p15:clr>
        </p15:guide>
        <p15:guide id="32" orient="horz" pos="10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 id="2" name="Persaud, Rameshwar" initials="PR" lastIdx="1" clrIdx="1">
    <p:extLst>
      <p:ext uri="{19B8F6BF-5375-455C-9EA6-DF929625EA0E}">
        <p15:presenceInfo xmlns:p15="http://schemas.microsoft.com/office/powerpoint/2012/main" userId="S::ramesh.persaud@franklintempleton.com::05eb2077-9647-4e86-b827-dfcf401989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3769FF"/>
    <a:srgbClr val="FFFFFF"/>
    <a:srgbClr val="E9E9E9"/>
    <a:srgbClr val="BAD583"/>
    <a:srgbClr val="DFF0F7"/>
    <a:srgbClr val="CCE2F5"/>
    <a:srgbClr val="767676"/>
    <a:srgbClr val="002856"/>
    <a:srgbClr val="81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7391"/>
        <p:guide orient="horz" pos="336"/>
        <p:guide pos="285"/>
        <p:guide pos="5821"/>
        <p:guide orient="horz" pos="2981"/>
        <p:guide pos="2495"/>
        <p:guide pos="695"/>
        <p:guide pos="6967"/>
        <p:guide pos="192"/>
        <p:guide pos="3839"/>
        <p:guide orient="horz" pos="3552"/>
        <p:guide orient="horz" pos="4088"/>
        <p:guide orient="horz" pos="4176"/>
        <p:guide pos="3160"/>
        <p:guide orient="horz" pos="10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commentAuthors" Target="commentAuthors.xml"/><Relationship Id="rId19" Type="http://schemas.openxmlformats.org/officeDocument/2006/relationships/slide" Target="slides/slide5.xml"/><Relationship Id="rId14" Type="http://schemas.openxmlformats.org/officeDocument/2006/relationships/slideMaster" Target="slideMasters/slideMaster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3.xml"/><Relationship Id="rId18" Type="http://schemas.openxmlformats.org/officeDocument/2006/relationships/slide" Target="slides/slide4.xml"/><Relationship Id="rId3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euro\dfs$\Business_Units\FNK\FTIML\PM%20(FTMIS%20business)%20-%20Matthias%20Hoppe\a%20Performance\ESG-Focused%20Balance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uro\dfs$\Business_Units\FNK\FTIML\PM%20(FTMIS%20business)%20-%20Matthias%20Hoppe\a%20Performance\ESG-Focused%20Balanced.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53736888872757"/>
          <c:y val="7.1598957221737036E-2"/>
          <c:w val="0.69333039882388925"/>
          <c:h val="0.86043583522427469"/>
        </c:manualLayout>
      </c:layout>
      <c:doughnutChart>
        <c:varyColors val="1"/>
        <c:ser>
          <c:idx val="0"/>
          <c:order val="0"/>
          <c:tx>
            <c:strRef>
              <c:f>Sheet1!$B$1</c:f>
              <c:strCache>
                <c:ptCount val="1"/>
                <c:pt idx="0">
                  <c:v>Sales</c:v>
                </c:pt>
              </c:strCache>
            </c:strRef>
          </c:tx>
          <c:spPr>
            <a:ln w="9525">
              <a:solidFill>
                <a:schemeClr val="bg1"/>
              </a:solidFill>
            </a:ln>
          </c:spPr>
          <c:explosion val="3"/>
          <c:dPt>
            <c:idx val="0"/>
            <c:bubble3D val="0"/>
            <c:spPr>
              <a:solidFill>
                <a:schemeClr val="accent1"/>
              </a:solidFill>
              <a:ln w="9525">
                <a:solidFill>
                  <a:schemeClr val="bg1"/>
                </a:solidFill>
              </a:ln>
              <a:effectLst/>
            </c:spPr>
            <c:extLst>
              <c:ext xmlns:c16="http://schemas.microsoft.com/office/drawing/2014/chart" uri="{C3380CC4-5D6E-409C-BE32-E72D297353CC}">
                <c16:uniqueId val="{00000001-1C50-4C57-91C9-2CB1A2FCD1AF}"/>
              </c:ext>
            </c:extLst>
          </c:dPt>
          <c:dPt>
            <c:idx val="1"/>
            <c:bubble3D val="0"/>
            <c:spPr>
              <a:solidFill>
                <a:srgbClr val="00847D"/>
              </a:solidFill>
              <a:ln w="9525">
                <a:solidFill>
                  <a:schemeClr val="bg1"/>
                </a:solidFill>
              </a:ln>
              <a:effectLst/>
            </c:spPr>
            <c:extLst>
              <c:ext xmlns:c16="http://schemas.microsoft.com/office/drawing/2014/chart" uri="{C3380CC4-5D6E-409C-BE32-E72D297353CC}">
                <c16:uniqueId val="{00000002-1C50-4C57-91C9-2CB1A2FCD1AF}"/>
              </c:ext>
            </c:extLst>
          </c:dPt>
          <c:dPt>
            <c:idx val="2"/>
            <c:bubble3D val="0"/>
            <c:spPr>
              <a:solidFill>
                <a:srgbClr val="00236B"/>
              </a:solidFill>
              <a:ln w="9525">
                <a:solidFill>
                  <a:schemeClr val="bg1"/>
                </a:solidFill>
              </a:ln>
              <a:effectLst/>
            </c:spPr>
            <c:extLst>
              <c:ext xmlns:c16="http://schemas.microsoft.com/office/drawing/2014/chart" uri="{C3380CC4-5D6E-409C-BE32-E72D297353CC}">
                <c16:uniqueId val="{00000003-1C50-4C57-91C9-2CB1A2FCD1AF}"/>
              </c:ext>
            </c:extLst>
          </c:dPt>
          <c:dPt>
            <c:idx val="3"/>
            <c:bubble3D val="0"/>
            <c:spPr>
              <a:solidFill>
                <a:srgbClr val="DC0546"/>
              </a:solidFill>
              <a:ln w="9525">
                <a:solidFill>
                  <a:schemeClr val="bg1"/>
                </a:solidFill>
              </a:ln>
              <a:effectLst/>
            </c:spPr>
            <c:extLst>
              <c:ext xmlns:c16="http://schemas.microsoft.com/office/drawing/2014/chart" uri="{C3380CC4-5D6E-409C-BE32-E72D297353CC}">
                <c16:uniqueId val="{00000004-1C50-4C57-91C9-2CB1A2FCD1AF}"/>
              </c:ext>
            </c:extLst>
          </c:dPt>
          <c:dPt>
            <c:idx val="4"/>
            <c:bubble3D val="0"/>
            <c:spPr>
              <a:solidFill>
                <a:schemeClr val="accent4"/>
              </a:solidFill>
              <a:ln w="9525">
                <a:solidFill>
                  <a:schemeClr val="bg1"/>
                </a:solidFill>
              </a:ln>
              <a:effectLst/>
            </c:spPr>
            <c:extLst>
              <c:ext xmlns:c16="http://schemas.microsoft.com/office/drawing/2014/chart" uri="{C3380CC4-5D6E-409C-BE32-E72D297353CC}">
                <c16:uniqueId val="{00000005-1C50-4C57-91C9-2CB1A2FCD1AF}"/>
              </c:ext>
            </c:extLst>
          </c:dPt>
          <c:cat>
            <c:strRef>
              <c:f>Sheet1!$A$2:$A$6</c:f>
              <c:strCache>
                <c:ptCount val="5"/>
                <c:pt idx="0">
                  <c:v>Fixed Income</c:v>
                </c:pt>
                <c:pt idx="1">
                  <c:v>Equity</c:v>
                </c:pt>
                <c:pt idx="2">
                  <c:v>Alternatives</c:v>
                </c:pt>
                <c:pt idx="3">
                  <c:v>Multi-Asse</c:v>
                </c:pt>
                <c:pt idx="4">
                  <c:v>Cash</c:v>
                </c:pt>
              </c:strCache>
            </c:strRef>
          </c:cat>
          <c:val>
            <c:numRef>
              <c:f>Sheet1!$B$2:$B$6</c:f>
              <c:numCache>
                <c:formatCode>General</c:formatCode>
                <c:ptCount val="5"/>
                <c:pt idx="0">
                  <c:v>483</c:v>
                </c:pt>
                <c:pt idx="1">
                  <c:v>430</c:v>
                </c:pt>
                <c:pt idx="2">
                  <c:v>255</c:v>
                </c:pt>
                <c:pt idx="3">
                  <c:v>145</c:v>
                </c:pt>
                <c:pt idx="4">
                  <c:v>61</c:v>
                </c:pt>
              </c:numCache>
            </c:numRef>
          </c:val>
          <c:extLst>
            <c:ext xmlns:c16="http://schemas.microsoft.com/office/drawing/2014/chart" uri="{C3380CC4-5D6E-409C-BE32-E72D297353CC}">
              <c16:uniqueId val="{00000000-1C50-4C57-91C9-2CB1A2FCD1AF}"/>
            </c:ext>
          </c:extLst>
        </c:ser>
        <c:dLbls>
          <c:showLegendKey val="0"/>
          <c:showVal val="0"/>
          <c:showCatName val="0"/>
          <c:showSerName val="0"/>
          <c:showPercent val="0"/>
          <c:showBubbleSize val="0"/>
          <c:showLeaderLines val="1"/>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7B5-42C3-AFC5-EFDE3C7703DC}"/>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57B5-42C3-AFC5-EFDE3C7703DC}"/>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7B5-42C3-AFC5-EFDE3C7703DC}"/>
                </c:ext>
              </c:extLst>
            </c:dLbl>
            <c:dLbl>
              <c:idx val="1"/>
              <c:delete val="1"/>
              <c:extLst>
                <c:ext xmlns:c15="http://schemas.microsoft.com/office/drawing/2012/chart" uri="{CE6537A1-D6FC-4f65-9D91-7224C49458BB}"/>
                <c:ext xmlns:c16="http://schemas.microsoft.com/office/drawing/2014/chart" uri="{C3380CC4-5D6E-409C-BE32-E72D297353CC}">
                  <c16:uniqueId val="{00000003-57B5-42C3-AFC5-EFDE3C7703D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Tabelle1!$A$2:$A$3</c:f>
              <c:numCache>
                <c:formatCode>General</c:formatCode>
                <c:ptCount val="2"/>
              </c:numCache>
            </c:numRef>
          </c:cat>
          <c:val>
            <c:numRef>
              <c:f>Tabelle1!$B$2:$B$3</c:f>
              <c:numCache>
                <c:formatCode>0%</c:formatCode>
                <c:ptCount val="2"/>
                <c:pt idx="0">
                  <c:v>0.42</c:v>
                </c:pt>
                <c:pt idx="1">
                  <c:v>0.57999999999999996</c:v>
                </c:pt>
              </c:numCache>
            </c:numRef>
          </c:val>
          <c:extLst>
            <c:ext xmlns:c16="http://schemas.microsoft.com/office/drawing/2014/chart" uri="{C3380CC4-5D6E-409C-BE32-E72D297353CC}">
              <c16:uniqueId val="{00000004-57B5-42C3-AFC5-EFDE3C7703DC}"/>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Achte schon auf Nachhaltigkeit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Stromtarif</c:v>
                </c:pt>
                <c:pt idx="1">
                  <c:v>Lebensmittel, täglicher Bedarf</c:v>
                </c:pt>
                <c:pt idx="2">
                  <c:v>Elektr. Haushaltsgeräte</c:v>
                </c:pt>
              </c:strCache>
            </c:strRef>
          </c:cat>
          <c:val>
            <c:numRef>
              <c:f>Tabelle1!$B$2:$B$4</c:f>
              <c:numCache>
                <c:formatCode>0%</c:formatCode>
                <c:ptCount val="3"/>
                <c:pt idx="0">
                  <c:v>0.56000000000000005</c:v>
                </c:pt>
                <c:pt idx="1">
                  <c:v>0.66</c:v>
                </c:pt>
                <c:pt idx="2">
                  <c:v>0.68</c:v>
                </c:pt>
              </c:numCache>
            </c:numRef>
          </c:val>
          <c:extLst>
            <c:ext xmlns:c16="http://schemas.microsoft.com/office/drawing/2014/chart" uri="{C3380CC4-5D6E-409C-BE32-E72D297353CC}">
              <c16:uniqueId val="{00000000-6BD3-4C43-8E59-366900B2F3EF}"/>
            </c:ext>
          </c:extLst>
        </c:ser>
        <c:ser>
          <c:idx val="1"/>
          <c:order val="1"/>
          <c:tx>
            <c:strRef>
              <c:f>Tabelle1!$C$1</c:f>
              <c:strCache>
                <c:ptCount val="1"/>
                <c:pt idx="0">
                  <c:v>  </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Stromtarif</c:v>
                </c:pt>
                <c:pt idx="1">
                  <c:v>Lebensmittel, täglicher Bedarf</c:v>
                </c:pt>
                <c:pt idx="2">
                  <c:v>Elektr. Haushaltsgeräte</c:v>
                </c:pt>
              </c:strCache>
            </c:strRef>
          </c:cat>
          <c:val>
            <c:numRef>
              <c:f>Tabelle1!$C$2:$C$4</c:f>
              <c:numCache>
                <c:formatCode>0%</c:formatCode>
                <c:ptCount val="3"/>
                <c:pt idx="0">
                  <c:v>0.38</c:v>
                </c:pt>
                <c:pt idx="1">
                  <c:v>0.31</c:v>
                </c:pt>
                <c:pt idx="2">
                  <c:v>0.27</c:v>
                </c:pt>
              </c:numCache>
            </c:numRef>
          </c:val>
          <c:extLst>
            <c:ext xmlns:c16="http://schemas.microsoft.com/office/drawing/2014/chart" uri="{C3380CC4-5D6E-409C-BE32-E72D297353CC}">
              <c16:uniqueId val="{00000001-6BD3-4C43-8E59-366900B2F3EF}"/>
            </c:ext>
          </c:extLst>
        </c:ser>
        <c:ser>
          <c:idx val="2"/>
          <c:order val="2"/>
          <c:tx>
            <c:strRef>
              <c:f>Tabelle1!$D$1</c:f>
              <c:strCache>
                <c:ptCount val="1"/>
                <c:pt idx="0">
                  <c:v>   </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Stromtarif</c:v>
                </c:pt>
                <c:pt idx="1">
                  <c:v>Lebensmittel, täglicher Bedarf</c:v>
                </c:pt>
                <c:pt idx="2">
                  <c:v>Elektr. Haushaltsgeräte</c:v>
                </c:pt>
              </c:strCache>
            </c:strRef>
          </c:cat>
          <c:val>
            <c:numRef>
              <c:f>Tabelle1!$D$2:$D$4</c:f>
              <c:numCache>
                <c:formatCode>0%</c:formatCode>
                <c:ptCount val="3"/>
                <c:pt idx="0">
                  <c:v>0.06</c:v>
                </c:pt>
                <c:pt idx="1">
                  <c:v>0.03</c:v>
                </c:pt>
                <c:pt idx="2">
                  <c:v>0.05</c:v>
                </c:pt>
              </c:numCache>
            </c:numRef>
          </c:val>
          <c:extLst>
            <c:ext xmlns:c16="http://schemas.microsoft.com/office/drawing/2014/chart" uri="{C3380CC4-5D6E-409C-BE32-E72D297353CC}">
              <c16:uniqueId val="{00000002-6BD3-4C43-8E59-366900B2F3EF}"/>
            </c:ext>
          </c:extLst>
        </c:ser>
        <c:dLbls>
          <c:dLblPos val="ctr"/>
          <c:showLegendKey val="0"/>
          <c:showVal val="1"/>
          <c:showCatName val="0"/>
          <c:showSerName val="0"/>
          <c:showPercent val="0"/>
          <c:showBubbleSize val="0"/>
        </c:dLbls>
        <c:gapWidth val="150"/>
        <c:overlap val="100"/>
        <c:axId val="1053166671"/>
        <c:axId val="97179728"/>
      </c:barChart>
      <c:catAx>
        <c:axId val="10531666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179728"/>
        <c:crosses val="autoZero"/>
        <c:auto val="1"/>
        <c:lblAlgn val="ctr"/>
        <c:lblOffset val="100"/>
        <c:noMultiLvlLbl val="0"/>
      </c:catAx>
      <c:valAx>
        <c:axId val="971797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3166671"/>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  </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Abschluss Spar- / Geldanlage</c:v>
                </c:pt>
                <c:pt idx="1">
                  <c:v>Abschluss Versicherungsprodukt</c:v>
                </c:pt>
              </c:strCache>
            </c:strRef>
          </c:cat>
          <c:val>
            <c:numRef>
              <c:f>Tabelle1!$B$2:$B$3</c:f>
              <c:numCache>
                <c:formatCode>0%</c:formatCode>
                <c:ptCount val="2"/>
                <c:pt idx="0">
                  <c:v>0.21</c:v>
                </c:pt>
                <c:pt idx="1">
                  <c:v>0.16</c:v>
                </c:pt>
              </c:numCache>
            </c:numRef>
          </c:val>
          <c:extLst>
            <c:ext xmlns:c16="http://schemas.microsoft.com/office/drawing/2014/chart" uri="{C3380CC4-5D6E-409C-BE32-E72D297353CC}">
              <c16:uniqueId val="{00000000-6BD3-4C43-8E59-366900B2F3EF}"/>
            </c:ext>
          </c:extLst>
        </c:ser>
        <c:ser>
          <c:idx val="1"/>
          <c:order val="1"/>
          <c:tx>
            <c:strRef>
              <c:f>Tabelle1!$C$1</c:f>
              <c:strCache>
                <c:ptCount val="1"/>
                <c:pt idx="0">
                  <c:v>Will zukünftig stärker auf Nachhaltigkeit achten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Abschluss Spar- / Geldanlage</c:v>
                </c:pt>
                <c:pt idx="1">
                  <c:v>Abschluss Versicherungsprodukt</c:v>
                </c:pt>
              </c:strCache>
            </c:strRef>
          </c:cat>
          <c:val>
            <c:numRef>
              <c:f>Tabelle1!$C$2:$C$3</c:f>
              <c:numCache>
                <c:formatCode>0%</c:formatCode>
                <c:ptCount val="2"/>
                <c:pt idx="0">
                  <c:v>0.49</c:v>
                </c:pt>
                <c:pt idx="1">
                  <c:v>0.54</c:v>
                </c:pt>
              </c:numCache>
            </c:numRef>
          </c:val>
          <c:extLst>
            <c:ext xmlns:c16="http://schemas.microsoft.com/office/drawing/2014/chart" uri="{C3380CC4-5D6E-409C-BE32-E72D297353CC}">
              <c16:uniqueId val="{00000001-6BD3-4C43-8E59-366900B2F3EF}"/>
            </c:ext>
          </c:extLst>
        </c:ser>
        <c:ser>
          <c:idx val="2"/>
          <c:order val="2"/>
          <c:tx>
            <c:strRef>
              <c:f>Tabelle1!$D$1</c:f>
              <c:strCache>
                <c:ptCount val="1"/>
                <c:pt idx="0">
                  <c:v>   </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Abschluss Spar- / Geldanlage</c:v>
                </c:pt>
                <c:pt idx="1">
                  <c:v>Abschluss Versicherungsprodukt</c:v>
                </c:pt>
              </c:strCache>
            </c:strRef>
          </c:cat>
          <c:val>
            <c:numRef>
              <c:f>Tabelle1!$D$2:$D$3</c:f>
              <c:numCache>
                <c:formatCode>0%</c:formatCode>
                <c:ptCount val="2"/>
                <c:pt idx="0">
                  <c:v>0.3</c:v>
                </c:pt>
                <c:pt idx="1">
                  <c:v>0.3</c:v>
                </c:pt>
              </c:numCache>
            </c:numRef>
          </c:val>
          <c:extLst>
            <c:ext xmlns:c16="http://schemas.microsoft.com/office/drawing/2014/chart" uri="{C3380CC4-5D6E-409C-BE32-E72D297353CC}">
              <c16:uniqueId val="{00000002-6BD3-4C43-8E59-366900B2F3EF}"/>
            </c:ext>
          </c:extLst>
        </c:ser>
        <c:dLbls>
          <c:dLblPos val="ctr"/>
          <c:showLegendKey val="0"/>
          <c:showVal val="1"/>
          <c:showCatName val="0"/>
          <c:showSerName val="0"/>
          <c:showPercent val="0"/>
          <c:showBubbleSize val="0"/>
        </c:dLbls>
        <c:gapWidth val="150"/>
        <c:overlap val="100"/>
        <c:axId val="1053166671"/>
        <c:axId val="97179728"/>
      </c:barChart>
      <c:catAx>
        <c:axId val="10531666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179728"/>
        <c:crosses val="autoZero"/>
        <c:auto val="1"/>
        <c:lblAlgn val="ctr"/>
        <c:lblOffset val="100"/>
        <c:noMultiLvlLbl val="0"/>
      </c:catAx>
      <c:valAx>
        <c:axId val="971797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3166671"/>
        <c:crosses val="autoZero"/>
        <c:crossBetween val="between"/>
      </c:valAx>
      <c:spPr>
        <a:noFill/>
        <a:ln>
          <a:noFill/>
        </a:ln>
        <a:effectLst/>
      </c:spPr>
    </c:plotArea>
    <c:legend>
      <c:legendPos val="b"/>
      <c:legendEntry>
        <c:idx val="0"/>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err="1"/>
              <a:t>Emissionen</a:t>
            </a:r>
            <a:r>
              <a:rPr lang="en-GB" b="1" baseline="0"/>
              <a:t> </a:t>
            </a:r>
            <a:r>
              <a:rPr lang="en-GB" b="1"/>
              <a:t>vs 2005-Niveau</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Sheet3!$C$7:$C$11</c:f>
              <c:strCache>
                <c:ptCount val="5"/>
                <c:pt idx="0">
                  <c:v>2005 levels</c:v>
                </c:pt>
                <c:pt idx="1">
                  <c:v>2030 target: 2015 Clean Power Plan</c:v>
                </c:pt>
                <c:pt idx="2">
                  <c:v>2030 target: Biden administration</c:v>
                </c:pt>
                <c:pt idx="3">
                  <c:v>2030 trajectory pre-IRA</c:v>
                </c:pt>
                <c:pt idx="4">
                  <c:v>2030 trajectory with IRA</c:v>
                </c:pt>
              </c:strCache>
            </c:strRef>
          </c:cat>
          <c:val>
            <c:numRef>
              <c:f>Sheet3!$D$7:$D$11</c:f>
              <c:numCache>
                <c:formatCode>General</c:formatCode>
                <c:ptCount val="5"/>
                <c:pt idx="0">
                  <c:v>100</c:v>
                </c:pt>
                <c:pt idx="1">
                  <c:v>68</c:v>
                </c:pt>
                <c:pt idx="2">
                  <c:v>50</c:v>
                </c:pt>
                <c:pt idx="3">
                  <c:v>73</c:v>
                </c:pt>
                <c:pt idx="4">
                  <c:v>58</c:v>
                </c:pt>
              </c:numCache>
            </c:numRef>
          </c:val>
          <c:extLst>
            <c:ext xmlns:c16="http://schemas.microsoft.com/office/drawing/2014/chart" uri="{C3380CC4-5D6E-409C-BE32-E72D297353CC}">
              <c16:uniqueId val="{00000000-A69E-49CB-BF20-7F1EF67CA761}"/>
            </c:ext>
          </c:extLst>
        </c:ser>
        <c:dLbls>
          <c:showLegendKey val="0"/>
          <c:showVal val="0"/>
          <c:showCatName val="0"/>
          <c:showSerName val="0"/>
          <c:showPercent val="0"/>
          <c:showBubbleSize val="0"/>
        </c:dLbls>
        <c:gapWidth val="219"/>
        <c:overlap val="-27"/>
        <c:axId val="1164230112"/>
        <c:axId val="1164233024"/>
      </c:barChart>
      <c:lineChart>
        <c:grouping val="standard"/>
        <c:varyColors val="0"/>
        <c:ser>
          <c:idx val="1"/>
          <c:order val="1"/>
          <c:spPr>
            <a:ln w="28575" cap="rnd">
              <a:solidFill>
                <a:schemeClr val="tx1"/>
              </a:solidFill>
              <a:prstDash val="dash"/>
              <a:round/>
            </a:ln>
            <a:effectLst/>
          </c:spPr>
          <c:marker>
            <c:symbol val="none"/>
          </c:marker>
          <c:cat>
            <c:strRef>
              <c:f>Sheet3!$C$7:$C$11</c:f>
              <c:strCache>
                <c:ptCount val="5"/>
                <c:pt idx="0">
                  <c:v>2005 levels</c:v>
                </c:pt>
                <c:pt idx="1">
                  <c:v>2030 target: 2015 Clean Power Plan</c:v>
                </c:pt>
                <c:pt idx="2">
                  <c:v>2030 target: Biden administration</c:v>
                </c:pt>
                <c:pt idx="3">
                  <c:v>2030 trajectory pre-IRA</c:v>
                </c:pt>
                <c:pt idx="4">
                  <c:v>2030 trajectory with IRA</c:v>
                </c:pt>
              </c:strCache>
            </c:strRef>
          </c:cat>
          <c:val>
            <c:numRef>
              <c:f>Sheet3!$E$7:$E$11</c:f>
              <c:numCache>
                <c:formatCode>General</c:formatCode>
                <c:ptCount val="5"/>
                <c:pt idx="0">
                  <c:v>50</c:v>
                </c:pt>
                <c:pt idx="1">
                  <c:v>50</c:v>
                </c:pt>
                <c:pt idx="2">
                  <c:v>50</c:v>
                </c:pt>
                <c:pt idx="3">
                  <c:v>50</c:v>
                </c:pt>
                <c:pt idx="4">
                  <c:v>50</c:v>
                </c:pt>
              </c:numCache>
            </c:numRef>
          </c:val>
          <c:smooth val="0"/>
          <c:extLst>
            <c:ext xmlns:c16="http://schemas.microsoft.com/office/drawing/2014/chart" uri="{C3380CC4-5D6E-409C-BE32-E72D297353CC}">
              <c16:uniqueId val="{00000001-A69E-49CB-BF20-7F1EF67CA761}"/>
            </c:ext>
          </c:extLst>
        </c:ser>
        <c:dLbls>
          <c:showLegendKey val="0"/>
          <c:showVal val="0"/>
          <c:showCatName val="0"/>
          <c:showSerName val="0"/>
          <c:showPercent val="0"/>
          <c:showBubbleSize val="0"/>
        </c:dLbls>
        <c:marker val="1"/>
        <c:smooth val="0"/>
        <c:axId val="1164230112"/>
        <c:axId val="1164233024"/>
      </c:lineChart>
      <c:catAx>
        <c:axId val="116423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233024"/>
        <c:crosses val="autoZero"/>
        <c:auto val="1"/>
        <c:lblAlgn val="ctr"/>
        <c:lblOffset val="100"/>
        <c:noMultiLvlLbl val="0"/>
      </c:catAx>
      <c:valAx>
        <c:axId val="1164233024"/>
        <c:scaling>
          <c:orientation val="minMax"/>
          <c:max val="10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23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4614081909656E-2"/>
          <c:y val="2.5377509044053979E-2"/>
          <c:w val="0.9259821915752432"/>
          <c:h val="0.77075675451275483"/>
        </c:manualLayout>
      </c:layout>
      <c:lineChart>
        <c:grouping val="standard"/>
        <c:varyColors val="0"/>
        <c:ser>
          <c:idx val="0"/>
          <c:order val="0"/>
          <c:tx>
            <c:strRef>
              <c:f>Sheet1!$B$1</c:f>
              <c:strCache>
                <c:ptCount val="1"/>
                <c:pt idx="0">
                  <c:v>Historical</c:v>
                </c:pt>
              </c:strCache>
            </c:strRef>
          </c:tx>
          <c:spPr>
            <a:ln w="44450" cap="rnd">
              <a:solidFill>
                <a:srgbClr val="3769FF"/>
              </a:solidFill>
              <a:round/>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Sheet1!$B$2:$B$42</c:f>
              <c:numCache>
                <c:formatCode>0</c:formatCode>
                <c:ptCount val="41"/>
                <c:pt idx="0">
                  <c:v>35.989277241099941</c:v>
                </c:pt>
                <c:pt idx="1">
                  <c:v>36.352905980554553</c:v>
                </c:pt>
                <c:pt idx="2">
                  <c:v>35.529754806517012</c:v>
                </c:pt>
                <c:pt idx="3">
                  <c:v>35.736477391237592</c:v>
                </c:pt>
                <c:pt idx="4">
                  <c:v>35.857244821721608</c:v>
                </c:pt>
                <c:pt idx="5">
                  <c:v>36.668184942325347</c:v>
                </c:pt>
                <c:pt idx="6">
                  <c:v>37.317031910089739</c:v>
                </c:pt>
                <c:pt idx="7">
                  <c:v>37.689497407581172</c:v>
                </c:pt>
                <c:pt idx="8">
                  <c:v>38.038771158903756</c:v>
                </c:pt>
                <c:pt idx="9">
                  <c:v>38.293654472394692</c:v>
                </c:pt>
                <c:pt idx="10">
                  <c:v>39.248060000000009</c:v>
                </c:pt>
                <c:pt idx="11">
                  <c:v>39.719120000000011</c:v>
                </c:pt>
                <c:pt idx="12">
                  <c:v>40.357030000000009</c:v>
                </c:pt>
                <c:pt idx="13">
                  <c:v>41.746220000000008</c:v>
                </c:pt>
                <c:pt idx="14">
                  <c:v>43.132310000000011</c:v>
                </c:pt>
                <c:pt idx="15">
                  <c:v>44.352650000000011</c:v>
                </c:pt>
                <c:pt idx="16">
                  <c:v>45.39529000000001</c:v>
                </c:pt>
                <c:pt idx="17">
                  <c:v>46.537020000000012</c:v>
                </c:pt>
                <c:pt idx="18">
                  <c:v>46.81421000000001</c:v>
                </c:pt>
                <c:pt idx="19">
                  <c:v>46.219830000000023</c:v>
                </c:pt>
                <c:pt idx="20">
                  <c:v>48.700124154813757</c:v>
                </c:pt>
                <c:pt idx="21">
                  <c:v>50</c:v>
                </c:pt>
                <c:pt idx="22">
                  <c:v>50</c:v>
                </c:pt>
                <c:pt idx="23">
                  <c:v>51</c:v>
                </c:pt>
                <c:pt idx="24">
                  <c:v>51</c:v>
                </c:pt>
                <c:pt idx="25">
                  <c:v>51</c:v>
                </c:pt>
              </c:numCache>
            </c:numRef>
          </c:val>
          <c:smooth val="0"/>
          <c:extLst>
            <c:ext xmlns:c16="http://schemas.microsoft.com/office/drawing/2014/chart" uri="{C3380CC4-5D6E-409C-BE32-E72D297353CC}">
              <c16:uniqueId val="{00000000-1F3B-4D81-BDF2-F35534D5F80A}"/>
            </c:ext>
          </c:extLst>
        </c:ser>
        <c:ser>
          <c:idx val="1"/>
          <c:order val="1"/>
          <c:tx>
            <c:strRef>
              <c:f>Sheet1!$C$1</c:f>
              <c:strCache>
                <c:ptCount val="1"/>
                <c:pt idx="0">
                  <c:v>Current Policy Projections – High</c:v>
                </c:pt>
              </c:strCache>
            </c:strRef>
          </c:tx>
          <c:spPr>
            <a:ln w="0" cap="flat">
              <a:noFill/>
              <a:miter lim="800000"/>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Sheet1!$C$2:$C$42</c:f>
              <c:numCache>
                <c:formatCode>General</c:formatCode>
                <c:ptCount val="41"/>
                <c:pt idx="20" formatCode="0.0">
                  <c:v>48.134340000000009</c:v>
                </c:pt>
                <c:pt idx="21" formatCode="0.0">
                  <c:v>49.180400000000013</c:v>
                </c:pt>
                <c:pt idx="22" formatCode="0.0">
                  <c:v>49.653240000000011</c:v>
                </c:pt>
                <c:pt idx="23" formatCode="0.0">
                  <c:v>50.334460000000007</c:v>
                </c:pt>
                <c:pt idx="24" formatCode="0.0">
                  <c:v>50.46435000000001</c:v>
                </c:pt>
                <c:pt idx="25" formatCode="0.0">
                  <c:v>50.586130000000033</c:v>
                </c:pt>
                <c:pt idx="26" formatCode="0.0">
                  <c:v>50.65214000000001</c:v>
                </c:pt>
                <c:pt idx="27" formatCode="0.0">
                  <c:v>51.216820000000013</c:v>
                </c:pt>
                <c:pt idx="28" formatCode="0.0">
                  <c:v>51.857740000000007</c:v>
                </c:pt>
                <c:pt idx="29" formatCode="0.0">
                  <c:v>52.176280000000027</c:v>
                </c:pt>
                <c:pt idx="30" formatCode="0.0">
                  <c:v>52.442290000000007</c:v>
                </c:pt>
                <c:pt idx="31" formatCode="0.0">
                  <c:v>52.883240000000008</c:v>
                </c:pt>
                <c:pt idx="32" formatCode="0.0">
                  <c:v>53.407310000000017</c:v>
                </c:pt>
                <c:pt idx="33" formatCode="0.0">
                  <c:v>53.937690000000018</c:v>
                </c:pt>
                <c:pt idx="34" formatCode="0.0">
                  <c:v>54.482590000000009</c:v>
                </c:pt>
                <c:pt idx="35" formatCode="0.0">
                  <c:v>55.057290000000009</c:v>
                </c:pt>
                <c:pt idx="36" formatCode="0.0">
                  <c:v>55.557360000000017</c:v>
                </c:pt>
                <c:pt idx="37" formatCode="0.0">
                  <c:v>56.067510000000013</c:v>
                </c:pt>
                <c:pt idx="38" formatCode="0.0">
                  <c:v>56.596810000000012</c:v>
                </c:pt>
                <c:pt idx="39" formatCode="0.0">
                  <c:v>57.118280000000013</c:v>
                </c:pt>
                <c:pt idx="40" formatCode="0.0">
                  <c:v>57.633050000000019</c:v>
                </c:pt>
              </c:numCache>
            </c:numRef>
          </c:val>
          <c:smooth val="0"/>
          <c:extLst>
            <c:ext xmlns:c16="http://schemas.microsoft.com/office/drawing/2014/chart" uri="{C3380CC4-5D6E-409C-BE32-E72D297353CC}">
              <c16:uniqueId val="{00000001-1F3B-4D81-BDF2-F35534D5F80A}"/>
            </c:ext>
          </c:extLst>
        </c:ser>
        <c:ser>
          <c:idx val="2"/>
          <c:order val="2"/>
          <c:tx>
            <c:strRef>
              <c:f>Sheet1!$D$1</c:f>
              <c:strCache>
                <c:ptCount val="1"/>
                <c:pt idx="0">
                  <c:v>Current Policy Projections – Low</c:v>
                </c:pt>
              </c:strCache>
            </c:strRef>
          </c:tx>
          <c:spPr>
            <a:ln w="0" cap="flat">
              <a:noFill/>
              <a:miter lim="800000"/>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Sheet1!$D$2:$D$42</c:f>
              <c:numCache>
                <c:formatCode>General</c:formatCode>
                <c:ptCount val="41"/>
                <c:pt idx="20" formatCode="0.0">
                  <c:v>48.134340000000009</c:v>
                </c:pt>
                <c:pt idx="21" formatCode="0.0">
                  <c:v>49.180400000000013</c:v>
                </c:pt>
                <c:pt idx="22" formatCode="0.0">
                  <c:v>49.652930000000012</c:v>
                </c:pt>
                <c:pt idx="23" formatCode="0.0">
                  <c:v>50.332830000000023</c:v>
                </c:pt>
                <c:pt idx="24" formatCode="0.0">
                  <c:v>50.459760000000017</c:v>
                </c:pt>
                <c:pt idx="25" formatCode="0.0">
                  <c:v>50.564660000000018</c:v>
                </c:pt>
                <c:pt idx="26" formatCode="0.0">
                  <c:v>50.591830000000023</c:v>
                </c:pt>
                <c:pt idx="27" formatCode="0.0">
                  <c:v>51.114990000000013</c:v>
                </c:pt>
                <c:pt idx="28" formatCode="0.0">
                  <c:v>51.674600000000012</c:v>
                </c:pt>
                <c:pt idx="29" formatCode="0.0">
                  <c:v>51.730180000000011</c:v>
                </c:pt>
                <c:pt idx="30" formatCode="0.0">
                  <c:v>51.706520000000012</c:v>
                </c:pt>
                <c:pt idx="31" formatCode="0.0">
                  <c:v>51.87559000000001</c:v>
                </c:pt>
                <c:pt idx="32" formatCode="0.0">
                  <c:v>52.164040000000007</c:v>
                </c:pt>
                <c:pt idx="33" formatCode="0.0">
                  <c:v>52.463120000000018</c:v>
                </c:pt>
                <c:pt idx="34" formatCode="0.0">
                  <c:v>52.772360000000013</c:v>
                </c:pt>
                <c:pt idx="35" formatCode="0.0">
                  <c:v>53.091630000000023</c:v>
                </c:pt>
                <c:pt idx="36" formatCode="0.0">
                  <c:v>53.374520000000011</c:v>
                </c:pt>
                <c:pt idx="37" formatCode="0.0">
                  <c:v>53.664660000000019</c:v>
                </c:pt>
                <c:pt idx="38" formatCode="0.0">
                  <c:v>53.968670000000017</c:v>
                </c:pt>
                <c:pt idx="39" formatCode="0.0">
                  <c:v>54.301710000000007</c:v>
                </c:pt>
                <c:pt idx="40" formatCode="0.0">
                  <c:v>54.602620000000023</c:v>
                </c:pt>
              </c:numCache>
            </c:numRef>
          </c:val>
          <c:smooth val="0"/>
          <c:extLst>
            <c:ext xmlns:c16="http://schemas.microsoft.com/office/drawing/2014/chart" uri="{C3380CC4-5D6E-409C-BE32-E72D297353CC}">
              <c16:uniqueId val="{00000002-1F3B-4D81-BDF2-F35534D5F80A}"/>
            </c:ext>
          </c:extLst>
        </c:ser>
        <c:ser>
          <c:idx val="3"/>
          <c:order val="3"/>
          <c:tx>
            <c:strRef>
              <c:f>Sheet1!$E$1</c:f>
              <c:strCache>
                <c:ptCount val="1"/>
                <c:pt idx="0">
                  <c:v>Pledges and Targets – High</c:v>
                </c:pt>
              </c:strCache>
            </c:strRef>
          </c:tx>
          <c:spPr>
            <a:ln w="0" cap="flat">
              <a:noFill/>
              <a:miter lim="800000"/>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Sheet1!$E$2:$E$42</c:f>
              <c:numCache>
                <c:formatCode>General</c:formatCode>
                <c:ptCount val="41"/>
                <c:pt idx="20" formatCode="0.0">
                  <c:v>48.117750000000008</c:v>
                </c:pt>
                <c:pt idx="21" formatCode="0.0">
                  <c:v>49.159330000000011</c:v>
                </c:pt>
                <c:pt idx="22" formatCode="0.0">
                  <c:v>49.62342000000001</c:v>
                </c:pt>
                <c:pt idx="23" formatCode="0.0">
                  <c:v>50.162590000000009</c:v>
                </c:pt>
                <c:pt idx="24" formatCode="0.0">
                  <c:v>50.315580000000011</c:v>
                </c:pt>
                <c:pt idx="25" formatCode="0.0">
                  <c:v>50.424740000000021</c:v>
                </c:pt>
                <c:pt idx="26" formatCode="0.0">
                  <c:v>50.372380000000007</c:v>
                </c:pt>
                <c:pt idx="27" formatCode="0.0">
                  <c:v>50.803900000000013</c:v>
                </c:pt>
                <c:pt idx="28" formatCode="0.0">
                  <c:v>51.186790000000023</c:v>
                </c:pt>
                <c:pt idx="29" formatCode="0.0">
                  <c:v>51.447940000000017</c:v>
                </c:pt>
                <c:pt idx="30" formatCode="0.0">
                  <c:v>51.711090000000013</c:v>
                </c:pt>
                <c:pt idx="31" formatCode="0.0">
                  <c:v>52.053870000000018</c:v>
                </c:pt>
                <c:pt idx="32" formatCode="0.0">
                  <c:v>52.447780000000023</c:v>
                </c:pt>
                <c:pt idx="33" formatCode="0.0">
                  <c:v>52.843810000000033</c:v>
                </c:pt>
                <c:pt idx="34" formatCode="0.0">
                  <c:v>53.250250000000023</c:v>
                </c:pt>
                <c:pt idx="35" formatCode="0.0">
                  <c:v>53.605330000000023</c:v>
                </c:pt>
                <c:pt idx="36" formatCode="0.0">
                  <c:v>53.867100000000008</c:v>
                </c:pt>
                <c:pt idx="37" formatCode="0.0">
                  <c:v>54.123960000000011</c:v>
                </c:pt>
                <c:pt idx="38" formatCode="0.0">
                  <c:v>54.401790000000013</c:v>
                </c:pt>
                <c:pt idx="39" formatCode="0.0">
                  <c:v>54.54263000000001</c:v>
                </c:pt>
                <c:pt idx="40" formatCode="0.0">
                  <c:v>54.651269999999997</c:v>
                </c:pt>
              </c:numCache>
            </c:numRef>
          </c:val>
          <c:smooth val="0"/>
          <c:extLst>
            <c:ext xmlns:c16="http://schemas.microsoft.com/office/drawing/2014/chart" uri="{C3380CC4-5D6E-409C-BE32-E72D297353CC}">
              <c16:uniqueId val="{00000003-1F3B-4D81-BDF2-F35534D5F80A}"/>
            </c:ext>
          </c:extLst>
        </c:ser>
        <c:ser>
          <c:idx val="4"/>
          <c:order val="4"/>
          <c:tx>
            <c:strRef>
              <c:f>Sheet1!$F$1</c:f>
              <c:strCache>
                <c:ptCount val="1"/>
                <c:pt idx="0">
                  <c:v>Pledges and Targets – Low</c:v>
                </c:pt>
              </c:strCache>
            </c:strRef>
          </c:tx>
          <c:spPr>
            <a:ln w="0" cap="flat">
              <a:noFill/>
              <a:miter lim="800000"/>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Sheet1!$F$2:$F$42</c:f>
              <c:numCache>
                <c:formatCode>General</c:formatCode>
                <c:ptCount val="41"/>
                <c:pt idx="20" formatCode="0.0">
                  <c:v>48.117770000000007</c:v>
                </c:pt>
                <c:pt idx="21" formatCode="0.0">
                  <c:v>49.15852000000001</c:v>
                </c:pt>
                <c:pt idx="22" formatCode="0.0">
                  <c:v>49.623070000000013</c:v>
                </c:pt>
                <c:pt idx="23" formatCode="0.0">
                  <c:v>49.934030000000007</c:v>
                </c:pt>
                <c:pt idx="24" formatCode="0.0">
                  <c:v>49.977280000000029</c:v>
                </c:pt>
                <c:pt idx="25" formatCode="0.0">
                  <c:v>50.155970000000011</c:v>
                </c:pt>
                <c:pt idx="26" formatCode="0.0">
                  <c:v>50.146510000000013</c:v>
                </c:pt>
                <c:pt idx="27" formatCode="0.0">
                  <c:v>50.514070000000011</c:v>
                </c:pt>
                <c:pt idx="28" formatCode="0.0">
                  <c:v>50.694820000000007</c:v>
                </c:pt>
                <c:pt idx="29" formatCode="0.0">
                  <c:v>50.536090000000009</c:v>
                </c:pt>
                <c:pt idx="30" formatCode="0.0">
                  <c:v>50.415450000000007</c:v>
                </c:pt>
                <c:pt idx="31" formatCode="0.0">
                  <c:v>50.247760000000007</c:v>
                </c:pt>
                <c:pt idx="32" formatCode="0.0">
                  <c:v>50.445250000000009</c:v>
                </c:pt>
                <c:pt idx="33" formatCode="0.0">
                  <c:v>50.644740000000013</c:v>
                </c:pt>
                <c:pt idx="34" formatCode="0.0">
                  <c:v>50.852930000000008</c:v>
                </c:pt>
                <c:pt idx="35" formatCode="0.0">
                  <c:v>50.98640000000001</c:v>
                </c:pt>
                <c:pt idx="36" formatCode="0.0">
                  <c:v>51.102950000000007</c:v>
                </c:pt>
                <c:pt idx="37" formatCode="0.0">
                  <c:v>51.222880000000011</c:v>
                </c:pt>
                <c:pt idx="38" formatCode="0.0">
                  <c:v>51.343820000000022</c:v>
                </c:pt>
                <c:pt idx="39" formatCode="0.0">
                  <c:v>51.463810000000009</c:v>
                </c:pt>
                <c:pt idx="40" formatCode="0.0">
                  <c:v>51.57847000000001</c:v>
                </c:pt>
              </c:numCache>
            </c:numRef>
          </c:val>
          <c:smooth val="0"/>
          <c:extLst>
            <c:ext xmlns:c16="http://schemas.microsoft.com/office/drawing/2014/chart" uri="{C3380CC4-5D6E-409C-BE32-E72D297353CC}">
              <c16:uniqueId val="{00000004-1F3B-4D81-BDF2-F35534D5F80A}"/>
            </c:ext>
          </c:extLst>
        </c:ser>
        <c:ser>
          <c:idx val="5"/>
          <c:order val="5"/>
          <c:tx>
            <c:strRef>
              <c:f>Sheet1!$G$1</c:f>
              <c:strCache>
                <c:ptCount val="1"/>
                <c:pt idx="0">
                  <c:v>2C Consistent Median</c:v>
                </c:pt>
              </c:strCache>
            </c:strRef>
          </c:tx>
          <c:spPr>
            <a:ln w="28575" cap="rnd">
              <a:solidFill>
                <a:srgbClr val="6730E3"/>
              </a:solidFill>
              <a:prstDash val="sysDash"/>
              <a:miter lim="800000"/>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Sheet1!$G$2:$G$42</c:f>
              <c:numCache>
                <c:formatCode>General</c:formatCode>
                <c:ptCount val="41"/>
                <c:pt idx="20" formatCode="0.0">
                  <c:v>48.100000000000009</c:v>
                </c:pt>
                <c:pt idx="21" formatCode="0.0">
                  <c:v>48.6368478055888</c:v>
                </c:pt>
                <c:pt idx="22" formatCode="0.0">
                  <c:v>49.173695611177585</c:v>
                </c:pt>
                <c:pt idx="23" formatCode="0.0">
                  <c:v>49.71054341676637</c:v>
                </c:pt>
                <c:pt idx="24" formatCode="0.0">
                  <c:v>50.247391222355155</c:v>
                </c:pt>
                <c:pt idx="25" formatCode="0.0">
                  <c:v>50.784239027943954</c:v>
                </c:pt>
                <c:pt idx="26" formatCode="0.0">
                  <c:v>51.321086833532739</c:v>
                </c:pt>
                <c:pt idx="27" formatCode="0.0">
                  <c:v>51.857934639121524</c:v>
                </c:pt>
                <c:pt idx="28" formatCode="0.0">
                  <c:v>52.394782444710316</c:v>
                </c:pt>
                <c:pt idx="29" formatCode="0.0">
                  <c:v>52.931630250299101</c:v>
                </c:pt>
                <c:pt idx="30" formatCode="0.0">
                  <c:v>53.468478055887893</c:v>
                </c:pt>
                <c:pt idx="31" formatCode="0.0">
                  <c:v>51.970900626990741</c:v>
                </c:pt>
                <c:pt idx="32" formatCode="0.0">
                  <c:v>50.473323198093574</c:v>
                </c:pt>
                <c:pt idx="33" formatCode="0.0">
                  <c:v>48.975745769196422</c:v>
                </c:pt>
                <c:pt idx="34" formatCode="0.0">
                  <c:v>47.478168340299263</c:v>
                </c:pt>
                <c:pt idx="35" formatCode="0.0">
                  <c:v>45.980590911402103</c:v>
                </c:pt>
                <c:pt idx="36" formatCode="0.0">
                  <c:v>44.483013482504944</c:v>
                </c:pt>
                <c:pt idx="37" formatCode="0.0">
                  <c:v>42.985436053607785</c:v>
                </c:pt>
                <c:pt idx="38" formatCode="0.0">
                  <c:v>41.487858624710618</c:v>
                </c:pt>
                <c:pt idx="39" formatCode="0.0">
                  <c:v>39.990281195813459</c:v>
                </c:pt>
                <c:pt idx="40" formatCode="0.0">
                  <c:v>38.4927037669163</c:v>
                </c:pt>
              </c:numCache>
            </c:numRef>
          </c:val>
          <c:smooth val="0"/>
          <c:extLst>
            <c:ext xmlns:c16="http://schemas.microsoft.com/office/drawing/2014/chart" uri="{C3380CC4-5D6E-409C-BE32-E72D297353CC}">
              <c16:uniqueId val="{00000005-1F3B-4D81-BDF2-F35534D5F80A}"/>
            </c:ext>
          </c:extLst>
        </c:ser>
        <c:ser>
          <c:idx val="6"/>
          <c:order val="6"/>
          <c:tx>
            <c:strRef>
              <c:f>Sheet1!$H$1</c:f>
              <c:strCache>
                <c:ptCount val="1"/>
                <c:pt idx="0">
                  <c:v>1.5C Consistant Median</c:v>
                </c:pt>
              </c:strCache>
            </c:strRef>
          </c:tx>
          <c:spPr>
            <a:ln w="28575" cap="rnd">
              <a:solidFill>
                <a:schemeClr val="accent3"/>
              </a:solidFill>
              <a:prstDash val="sysDash"/>
              <a:round/>
            </a:ln>
            <a:effectLst/>
          </c:spPr>
          <c:marker>
            <c:symbol val="none"/>
          </c:marker>
          <c:cat>
            <c:numRef>
              <c:f>Sheet1!$A$2:$A$42</c:f>
              <c:numCache>
                <c:formatCode>0</c:formatCode>
                <c:ptCount val="41"/>
                <c:pt idx="0" formatCode="General">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Sheet1!$H$2:$H$42</c:f>
              <c:numCache>
                <c:formatCode>General</c:formatCode>
                <c:ptCount val="41"/>
                <c:pt idx="20" formatCode="0.0">
                  <c:v>48.100000000000009</c:v>
                </c:pt>
                <c:pt idx="21" formatCode="0.0">
                  <c:v>48.6368478055888</c:v>
                </c:pt>
                <c:pt idx="22" formatCode="0.0">
                  <c:v>49.173695611177585</c:v>
                </c:pt>
                <c:pt idx="23" formatCode="0.0">
                  <c:v>49.71054341676637</c:v>
                </c:pt>
                <c:pt idx="24" formatCode="0.0">
                  <c:v>50.247391222355155</c:v>
                </c:pt>
                <c:pt idx="25" formatCode="0.0">
                  <c:v>50.784239027943954</c:v>
                </c:pt>
                <c:pt idx="26" formatCode="0.0">
                  <c:v>51.321086833532739</c:v>
                </c:pt>
                <c:pt idx="27" formatCode="0.0">
                  <c:v>51.857934639121524</c:v>
                </c:pt>
                <c:pt idx="28" formatCode="0.0">
                  <c:v>52.394782444710316</c:v>
                </c:pt>
                <c:pt idx="29" formatCode="0.0">
                  <c:v>52.931630250299101</c:v>
                </c:pt>
                <c:pt idx="30" formatCode="0.0">
                  <c:v>53.468478055887893</c:v>
                </c:pt>
                <c:pt idx="31" formatCode="0.0">
                  <c:v>50.71669778496257</c:v>
                </c:pt>
                <c:pt idx="32" formatCode="0.0">
                  <c:v>47.964917514037253</c:v>
                </c:pt>
                <c:pt idx="33" formatCode="0.0">
                  <c:v>45.213137243111944</c:v>
                </c:pt>
                <c:pt idx="34" formatCode="0.0">
                  <c:v>42.461356972186621</c:v>
                </c:pt>
                <c:pt idx="35" formatCode="0.0">
                  <c:v>39.709576701261298</c:v>
                </c:pt>
                <c:pt idx="36" formatCode="0.0">
                  <c:v>36.957796430335989</c:v>
                </c:pt>
                <c:pt idx="37" formatCode="0.0">
                  <c:v>34.206016159410666</c:v>
                </c:pt>
                <c:pt idx="38" formatCode="0.0">
                  <c:v>31.454235888485346</c:v>
                </c:pt>
                <c:pt idx="39" formatCode="0.0">
                  <c:v>28.70245561756003</c:v>
                </c:pt>
                <c:pt idx="40" formatCode="0.0">
                  <c:v>25.950675346634711</c:v>
                </c:pt>
              </c:numCache>
            </c:numRef>
          </c:val>
          <c:smooth val="0"/>
          <c:extLst>
            <c:ext xmlns:c16="http://schemas.microsoft.com/office/drawing/2014/chart" uri="{C3380CC4-5D6E-409C-BE32-E72D297353CC}">
              <c16:uniqueId val="{00000006-1F3B-4D81-BDF2-F35534D5F80A}"/>
            </c:ext>
          </c:extLst>
        </c:ser>
        <c:dLbls>
          <c:showLegendKey val="0"/>
          <c:showVal val="0"/>
          <c:showCatName val="0"/>
          <c:showSerName val="0"/>
          <c:showPercent val="0"/>
          <c:showBubbleSize val="0"/>
        </c:dLbls>
        <c:smooth val="0"/>
        <c:axId val="1868198223"/>
        <c:axId val="1516051839"/>
      </c:lineChart>
      <c:catAx>
        <c:axId val="1868198223"/>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rtl="0">
              <a:defRPr sz="80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1516051839"/>
        <c:crosses val="autoZero"/>
        <c:auto val="1"/>
        <c:lblAlgn val="ctr"/>
        <c:lblOffset val="100"/>
        <c:tickLblSkip val="5"/>
        <c:noMultiLvlLbl val="0"/>
      </c:catAx>
      <c:valAx>
        <c:axId val="1516051839"/>
        <c:scaling>
          <c:orientation val="minMax"/>
          <c:min val="20"/>
        </c:scaling>
        <c:delete val="0"/>
        <c:axPos val="l"/>
        <c:majorGridlines>
          <c:spPr>
            <a:ln w="9525" cap="flat" cmpd="sng" algn="ctr">
              <a:solidFill>
                <a:srgbClr val="BFBFBF"/>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80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1868198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5821699212699E-2"/>
          <c:y val="2.556818181818182E-2"/>
          <c:w val="0.92381154937473253"/>
          <c:h val="0.84046103256979232"/>
        </c:manualLayout>
      </c:layout>
      <c:doughnutChart>
        <c:varyColors val="1"/>
        <c:ser>
          <c:idx val="0"/>
          <c:order val="0"/>
          <c:tx>
            <c:strRef>
              <c:f>Sheet1!$B$1</c:f>
              <c:strCache>
                <c:ptCount val="1"/>
                <c:pt idx="0">
                  <c:v>Sales</c:v>
                </c:pt>
              </c:strCache>
            </c:strRef>
          </c:tx>
          <c:spPr>
            <a:solidFill>
              <a:srgbClr val="000000">
                <a:alpha val="50196"/>
              </a:srgbClr>
            </a:solidFill>
          </c:spPr>
          <c:dPt>
            <c:idx val="0"/>
            <c:bubble3D val="0"/>
            <c:spPr>
              <a:solidFill>
                <a:schemeClr val="accent2"/>
              </a:solidFill>
              <a:ln w="19050">
                <a:noFill/>
              </a:ln>
              <a:effectLst/>
            </c:spPr>
            <c:extLst>
              <c:ext xmlns:c16="http://schemas.microsoft.com/office/drawing/2014/chart" uri="{C3380CC4-5D6E-409C-BE32-E72D297353CC}">
                <c16:uniqueId val="{00000001-2A3E-484C-A7DC-0B81F856D079}"/>
              </c:ext>
            </c:extLst>
          </c:dPt>
          <c:dPt>
            <c:idx val="1"/>
            <c:bubble3D val="0"/>
            <c:spPr>
              <a:solidFill>
                <a:srgbClr val="FF6035"/>
              </a:solidFill>
              <a:ln w="19050">
                <a:noFill/>
              </a:ln>
              <a:effectLst/>
            </c:spPr>
            <c:extLst>
              <c:ext xmlns:c16="http://schemas.microsoft.com/office/drawing/2014/chart" uri="{C3380CC4-5D6E-409C-BE32-E72D297353CC}">
                <c16:uniqueId val="{00000003-2A3E-484C-A7DC-0B81F856D079}"/>
              </c:ext>
            </c:extLst>
          </c:dPt>
          <c:dPt>
            <c:idx val="2"/>
            <c:bubble3D val="0"/>
            <c:spPr>
              <a:solidFill>
                <a:schemeClr val="accent1"/>
              </a:solidFill>
              <a:ln w="19050">
                <a:noFill/>
              </a:ln>
              <a:effectLst/>
            </c:spPr>
            <c:extLst>
              <c:ext xmlns:c16="http://schemas.microsoft.com/office/drawing/2014/chart" uri="{C3380CC4-5D6E-409C-BE32-E72D297353CC}">
                <c16:uniqueId val="{00000005-2A3E-484C-A7DC-0B81F856D079}"/>
              </c:ext>
            </c:extLst>
          </c:dPt>
          <c:dPt>
            <c:idx val="3"/>
            <c:bubble3D val="0"/>
            <c:spPr>
              <a:solidFill>
                <a:srgbClr val="4E9D2D">
                  <a:alpha val="10196"/>
                </a:srgbClr>
              </a:solidFill>
              <a:ln w="19050">
                <a:noFill/>
              </a:ln>
              <a:effectLst/>
            </c:spPr>
            <c:extLst>
              <c:ext xmlns:c16="http://schemas.microsoft.com/office/drawing/2014/chart" uri="{C3380CC4-5D6E-409C-BE32-E72D297353CC}">
                <c16:uniqueId val="{00000007-2A3E-484C-A7DC-0B81F856D079}"/>
              </c:ext>
            </c:extLst>
          </c:dPt>
          <c:cat>
            <c:strRef>
              <c:f>Sheet1!$A$2:$A$4</c:f>
              <c:strCache>
                <c:ptCount val="3"/>
                <c:pt idx="0">
                  <c:v>1st Qtr</c:v>
                </c:pt>
                <c:pt idx="1">
                  <c:v>2nd Qtr</c:v>
                </c:pt>
                <c:pt idx="2">
                  <c:v>3rd Qtr</c:v>
                </c:pt>
              </c:strCache>
            </c:strRef>
          </c:cat>
          <c:val>
            <c:numRef>
              <c:f>Sheet1!$B$2:$B$4</c:f>
              <c:numCache>
                <c:formatCode>General</c:formatCode>
                <c:ptCount val="3"/>
                <c:pt idx="0">
                  <c:v>25</c:v>
                </c:pt>
                <c:pt idx="1">
                  <c:v>25</c:v>
                </c:pt>
                <c:pt idx="2">
                  <c:v>50</c:v>
                </c:pt>
              </c:numCache>
            </c:numRef>
          </c:val>
          <c:extLst>
            <c:ext xmlns:c16="http://schemas.microsoft.com/office/drawing/2014/chart" uri="{C3380CC4-5D6E-409C-BE32-E72D297353CC}">
              <c16:uniqueId val="{00000008-2A3E-484C-A7DC-0B81F856D079}"/>
            </c:ext>
          </c:extLst>
        </c:ser>
        <c:dLbls>
          <c:showLegendKey val="0"/>
          <c:showVal val="0"/>
          <c:showCatName val="0"/>
          <c:showSerName val="0"/>
          <c:showPercent val="0"/>
          <c:showBubbleSize val="0"/>
          <c:showLeaderLines val="1"/>
        </c:dLbls>
        <c:firstSliceAng val="9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67822686839913"/>
          <c:y val="5.0355946398659958E-2"/>
          <c:w val="0.49813193679288381"/>
          <c:h val="0.81081129848109479"/>
        </c:manualLayout>
      </c:layout>
      <c:doughnutChart>
        <c:varyColors val="1"/>
        <c:ser>
          <c:idx val="0"/>
          <c:order val="0"/>
          <c:tx>
            <c:strRef>
              <c:f>Sheet1!$B$1</c:f>
              <c:strCache>
                <c:ptCount val="1"/>
                <c:pt idx="0">
                  <c:v>Series 1</c:v>
                </c:pt>
              </c:strCache>
            </c:strRef>
          </c:tx>
          <c:spPr>
            <a:ln w="19050">
              <a:solidFill>
                <a:schemeClr val="bg1"/>
              </a:solidFill>
            </a:ln>
          </c:spPr>
          <c:dPt>
            <c:idx val="0"/>
            <c:bubble3D val="0"/>
            <c:spPr>
              <a:solidFill>
                <a:srgbClr val="00A096"/>
              </a:solidFill>
              <a:ln w="19050">
                <a:solidFill>
                  <a:schemeClr val="bg1"/>
                </a:solidFill>
              </a:ln>
            </c:spPr>
            <c:extLst>
              <c:ext xmlns:c16="http://schemas.microsoft.com/office/drawing/2014/chart" uri="{C3380CC4-5D6E-409C-BE32-E72D297353CC}">
                <c16:uniqueId val="{00000001-A592-4B92-B5E2-61C5C0900EA7}"/>
              </c:ext>
            </c:extLst>
          </c:dPt>
          <c:dPt>
            <c:idx val="1"/>
            <c:bubble3D val="0"/>
            <c:spPr>
              <a:solidFill>
                <a:srgbClr val="00BFB3"/>
              </a:solidFill>
              <a:ln w="19050">
                <a:solidFill>
                  <a:schemeClr val="bg1"/>
                </a:solidFill>
              </a:ln>
            </c:spPr>
            <c:extLst>
              <c:ext xmlns:c16="http://schemas.microsoft.com/office/drawing/2014/chart" uri="{C3380CC4-5D6E-409C-BE32-E72D297353CC}">
                <c16:uniqueId val="{00000003-A592-4B92-B5E2-61C5C0900EA7}"/>
              </c:ext>
            </c:extLst>
          </c:dPt>
          <c:dPt>
            <c:idx val="2"/>
            <c:bubble3D val="0"/>
            <c:spPr>
              <a:solidFill>
                <a:srgbClr val="DDEAFF"/>
              </a:solidFill>
              <a:ln w="19050">
                <a:solidFill>
                  <a:schemeClr val="bg1"/>
                </a:solidFill>
              </a:ln>
            </c:spPr>
            <c:extLst>
              <c:ext xmlns:c16="http://schemas.microsoft.com/office/drawing/2014/chart" uri="{C3380CC4-5D6E-409C-BE32-E72D297353CC}">
                <c16:uniqueId val="{00000005-A592-4B92-B5E2-61C5C0900EA7}"/>
              </c:ext>
            </c:extLst>
          </c:dPt>
          <c:dPt>
            <c:idx val="3"/>
            <c:bubble3D val="0"/>
            <c:spPr>
              <a:solidFill>
                <a:srgbClr val="91B9FF"/>
              </a:solidFill>
              <a:ln w="19050">
                <a:solidFill>
                  <a:schemeClr val="bg1"/>
                </a:solidFill>
              </a:ln>
            </c:spPr>
            <c:extLst>
              <c:ext xmlns:c16="http://schemas.microsoft.com/office/drawing/2014/chart" uri="{C3380CC4-5D6E-409C-BE32-E72D297353CC}">
                <c16:uniqueId val="{00000007-A592-4B92-B5E2-61C5C0900EA7}"/>
              </c:ext>
            </c:extLst>
          </c:dPt>
          <c:dPt>
            <c:idx val="4"/>
            <c:bubble3D val="0"/>
            <c:spPr>
              <a:solidFill>
                <a:srgbClr val="3769FF"/>
              </a:solidFill>
              <a:ln w="19050">
                <a:solidFill>
                  <a:schemeClr val="bg1"/>
                </a:solidFill>
              </a:ln>
            </c:spPr>
            <c:extLst>
              <c:ext xmlns:c16="http://schemas.microsoft.com/office/drawing/2014/chart" uri="{C3380CC4-5D6E-409C-BE32-E72D297353CC}">
                <c16:uniqueId val="{00000009-A592-4B92-B5E2-61C5C0900EA7}"/>
              </c:ext>
            </c:extLst>
          </c:dPt>
          <c:dPt>
            <c:idx val="5"/>
            <c:bubble3D val="0"/>
            <c:spPr>
              <a:solidFill>
                <a:srgbClr val="F589A8"/>
              </a:solidFill>
              <a:ln w="19050">
                <a:solidFill>
                  <a:schemeClr val="bg1"/>
                </a:solidFill>
              </a:ln>
            </c:spPr>
            <c:extLst>
              <c:ext xmlns:c16="http://schemas.microsoft.com/office/drawing/2014/chart" uri="{C3380CC4-5D6E-409C-BE32-E72D297353CC}">
                <c16:uniqueId val="{0000000B-A592-4B92-B5E2-61C5C0900EA7}"/>
              </c:ext>
            </c:extLst>
          </c:dPt>
          <c:dPt>
            <c:idx val="6"/>
            <c:bubble3D val="0"/>
            <c:spPr>
              <a:solidFill>
                <a:srgbClr val="F04F74"/>
              </a:solidFill>
              <a:ln w="19050">
                <a:solidFill>
                  <a:schemeClr val="bg1"/>
                </a:solidFill>
              </a:ln>
            </c:spPr>
            <c:extLst>
              <c:ext xmlns:c16="http://schemas.microsoft.com/office/drawing/2014/chart" uri="{C3380CC4-5D6E-409C-BE32-E72D297353CC}">
                <c16:uniqueId val="{0000000D-A592-4B92-B5E2-61C5C0900EA7}"/>
              </c:ext>
            </c:extLst>
          </c:dPt>
          <c:dPt>
            <c:idx val="7"/>
            <c:bubble3D val="0"/>
            <c:spPr>
              <a:solidFill>
                <a:srgbClr val="BFBFBF"/>
              </a:solidFill>
              <a:ln w="19050">
                <a:solidFill>
                  <a:schemeClr val="bg1"/>
                </a:solidFill>
              </a:ln>
            </c:spPr>
            <c:extLst>
              <c:ext xmlns:c16="http://schemas.microsoft.com/office/drawing/2014/chart" uri="{C3380CC4-5D6E-409C-BE32-E72D297353CC}">
                <c16:uniqueId val="{0000000F-A592-4B92-B5E2-61C5C0900EA7}"/>
              </c:ext>
            </c:extLst>
          </c:dPt>
          <c:dPt>
            <c:idx val="8"/>
            <c:bubble3D val="0"/>
            <c:spPr>
              <a:solidFill>
                <a:srgbClr val="5FC0EB"/>
              </a:solidFill>
              <a:ln w="19050">
                <a:solidFill>
                  <a:schemeClr val="bg1"/>
                </a:solidFill>
              </a:ln>
            </c:spPr>
            <c:extLst>
              <c:ext xmlns:c16="http://schemas.microsoft.com/office/drawing/2014/chart" uri="{C3380CC4-5D6E-409C-BE32-E72D297353CC}">
                <c16:uniqueId val="{00000011-A592-4B92-B5E2-61C5C0900EA7}"/>
              </c:ext>
            </c:extLst>
          </c:dPt>
          <c:dPt>
            <c:idx val="9"/>
            <c:bubble3D val="0"/>
            <c:spPr>
              <a:solidFill>
                <a:srgbClr val="F7BB00"/>
              </a:solidFill>
              <a:ln w="19050">
                <a:solidFill>
                  <a:schemeClr val="bg1"/>
                </a:solidFill>
              </a:ln>
            </c:spPr>
            <c:extLst>
              <c:ext xmlns:c16="http://schemas.microsoft.com/office/drawing/2014/chart" uri="{C3380CC4-5D6E-409C-BE32-E72D297353CC}">
                <c16:uniqueId val="{00000013-A592-4B92-B5E2-61C5C0900EA7}"/>
              </c:ext>
            </c:extLst>
          </c:dPt>
          <c:dPt>
            <c:idx val="10"/>
            <c:bubble3D val="0"/>
            <c:spPr>
              <a:solidFill>
                <a:srgbClr val="BAD583"/>
              </a:solidFill>
              <a:ln w="19050">
                <a:solidFill>
                  <a:schemeClr val="bg1"/>
                </a:solidFill>
              </a:ln>
            </c:spPr>
            <c:extLst>
              <c:ext xmlns:c16="http://schemas.microsoft.com/office/drawing/2014/chart" uri="{C3380CC4-5D6E-409C-BE32-E72D297353CC}">
                <c16:uniqueId val="{00000015-A592-4B92-B5E2-61C5C0900EA7}"/>
              </c:ext>
            </c:extLst>
          </c:dPt>
          <c:dPt>
            <c:idx val="11"/>
            <c:bubble3D val="0"/>
            <c:spPr>
              <a:solidFill>
                <a:srgbClr val="A5D7F5"/>
              </a:solidFill>
              <a:ln w="19050">
                <a:solidFill>
                  <a:schemeClr val="bg1"/>
                </a:solidFill>
              </a:ln>
            </c:spPr>
            <c:extLst>
              <c:ext xmlns:c16="http://schemas.microsoft.com/office/drawing/2014/chart" uri="{C3380CC4-5D6E-409C-BE32-E72D297353CC}">
                <c16:uniqueId val="{00000017-A592-4B92-B5E2-61C5C0900EA7}"/>
              </c:ext>
            </c:extLst>
          </c:dPt>
          <c:cat>
            <c:strRef>
              <c:f>Sheet1!$A$2:$A$9</c:f>
              <c:strCache>
                <c:ptCount val="8"/>
                <c:pt idx="0">
                  <c:v>AAA</c:v>
                </c:pt>
                <c:pt idx="1">
                  <c:v>AA</c:v>
                </c:pt>
                <c:pt idx="2">
                  <c:v>A</c:v>
                </c:pt>
                <c:pt idx="3">
                  <c:v>BBB</c:v>
                </c:pt>
                <c:pt idx="4">
                  <c:v>BB</c:v>
                </c:pt>
                <c:pt idx="5">
                  <c:v>B</c:v>
                </c:pt>
                <c:pt idx="6">
                  <c:v>CCC</c:v>
                </c:pt>
                <c:pt idx="7">
                  <c:v>ohne Rating</c:v>
                </c:pt>
              </c:strCache>
            </c:strRef>
          </c:cat>
          <c:val>
            <c:numRef>
              <c:f>Sheet1!$B$2:$B$9</c:f>
              <c:numCache>
                <c:formatCode>General</c:formatCode>
                <c:ptCount val="8"/>
                <c:pt idx="0">
                  <c:v>0.2</c:v>
                </c:pt>
                <c:pt idx="1">
                  <c:v>0.37</c:v>
                </c:pt>
                <c:pt idx="2">
                  <c:v>0.25</c:v>
                </c:pt>
                <c:pt idx="3">
                  <c:v>0.15</c:v>
                </c:pt>
                <c:pt idx="4">
                  <c:v>0.02</c:v>
                </c:pt>
                <c:pt idx="5">
                  <c:v>0</c:v>
                </c:pt>
                <c:pt idx="6">
                  <c:v>0</c:v>
                </c:pt>
                <c:pt idx="7">
                  <c:v>0.05</c:v>
                </c:pt>
              </c:numCache>
            </c:numRef>
          </c:val>
          <c:extLst>
            <c:ext xmlns:c16="http://schemas.microsoft.com/office/drawing/2014/chart" uri="{C3380CC4-5D6E-409C-BE32-E72D297353CC}">
              <c16:uniqueId val="{00000018-A592-4B92-B5E2-61C5C0900EA7}"/>
            </c:ext>
          </c:extLst>
        </c:ser>
        <c:dLbls>
          <c:showLegendKey val="0"/>
          <c:showVal val="0"/>
          <c:showCatName val="0"/>
          <c:showSerName val="0"/>
          <c:showPercent val="0"/>
          <c:showBubbleSize val="0"/>
          <c:showLeaderLines val="1"/>
        </c:dLbls>
        <c:firstSliceAng val="0"/>
        <c:holeSize val="75"/>
      </c:doughnutChart>
    </c:plotArea>
    <c:legend>
      <c:legendPos val="b"/>
      <c:layout>
        <c:manualLayout>
          <c:xMode val="edge"/>
          <c:yMode val="edge"/>
          <c:x val="0.1868741769906748"/>
          <c:y val="0.82108314200525667"/>
          <c:w val="0.56652468356131247"/>
          <c:h val="0.16416413734503524"/>
        </c:manualLayout>
      </c:layout>
      <c:overlay val="0"/>
      <c:txPr>
        <a:bodyPr/>
        <a:lstStyle/>
        <a:p>
          <a:pPr>
            <a:defRPr sz="750"/>
          </a:pPr>
          <a:endParaRPr lang="en-US"/>
        </a:p>
      </c:txPr>
    </c:legend>
    <c:plotVisOnly val="1"/>
    <c:dispBlanksAs val="gap"/>
    <c:showDLblsOverMax val="0"/>
  </c:chart>
  <c:txPr>
    <a:bodyPr/>
    <a:lstStyle/>
    <a:p>
      <a:pPr>
        <a:defRPr sz="1300">
          <a:latin typeface="Arial Narrow" panose="020B060602020203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62621394144301E-2"/>
          <c:y val="9.1467609630676502E-2"/>
          <c:w val="0.88325416425564673"/>
          <c:h val="0.63648452650338827"/>
        </c:manualLayout>
      </c:layout>
      <c:lineChart>
        <c:grouping val="standard"/>
        <c:varyColors val="0"/>
        <c:ser>
          <c:idx val="0"/>
          <c:order val="0"/>
          <c:tx>
            <c:strRef>
              <c:f>Sheet1!$S$2</c:f>
              <c:strCache>
                <c:ptCount val="1"/>
                <c:pt idx="0">
                  <c:v>Franklin ESG-Focused Balanced Fund R Acc EUR</c:v>
                </c:pt>
              </c:strCache>
            </c:strRef>
          </c:tx>
          <c:spPr>
            <a:ln w="38100">
              <a:solidFill>
                <a:srgbClr val="1446FF"/>
              </a:solidFill>
            </a:ln>
          </c:spPr>
          <c:marker>
            <c:symbol val="none"/>
          </c:marker>
          <c:cat>
            <c:numRef>
              <c:f>Sheet1!$W$5:$W$660</c:f>
              <c:numCache>
                <c:formatCode>m/d/yyyy</c:formatCode>
                <c:ptCount val="656"/>
                <c:pt idx="0">
                  <c:v>44392</c:v>
                </c:pt>
                <c:pt idx="1">
                  <c:v>44393</c:v>
                </c:pt>
                <c:pt idx="2">
                  <c:v>44396</c:v>
                </c:pt>
                <c:pt idx="3">
                  <c:v>44397</c:v>
                </c:pt>
                <c:pt idx="4">
                  <c:v>44398</c:v>
                </c:pt>
                <c:pt idx="5">
                  <c:v>44399</c:v>
                </c:pt>
                <c:pt idx="6">
                  <c:v>44400</c:v>
                </c:pt>
                <c:pt idx="7">
                  <c:v>44403</c:v>
                </c:pt>
                <c:pt idx="8">
                  <c:v>44404</c:v>
                </c:pt>
                <c:pt idx="9">
                  <c:v>44405</c:v>
                </c:pt>
                <c:pt idx="10">
                  <c:v>44406</c:v>
                </c:pt>
                <c:pt idx="11">
                  <c:v>44407</c:v>
                </c:pt>
                <c:pt idx="12">
                  <c:v>44410</c:v>
                </c:pt>
                <c:pt idx="13">
                  <c:v>44411</c:v>
                </c:pt>
                <c:pt idx="14">
                  <c:v>44412</c:v>
                </c:pt>
                <c:pt idx="15">
                  <c:v>44413</c:v>
                </c:pt>
                <c:pt idx="16">
                  <c:v>44414</c:v>
                </c:pt>
                <c:pt idx="17">
                  <c:v>44417</c:v>
                </c:pt>
                <c:pt idx="18">
                  <c:v>44418</c:v>
                </c:pt>
                <c:pt idx="19">
                  <c:v>44419</c:v>
                </c:pt>
                <c:pt idx="20">
                  <c:v>44420</c:v>
                </c:pt>
                <c:pt idx="21">
                  <c:v>44421</c:v>
                </c:pt>
                <c:pt idx="22">
                  <c:v>44424</c:v>
                </c:pt>
                <c:pt idx="23">
                  <c:v>44425</c:v>
                </c:pt>
                <c:pt idx="24">
                  <c:v>44426</c:v>
                </c:pt>
                <c:pt idx="25">
                  <c:v>44427</c:v>
                </c:pt>
                <c:pt idx="26">
                  <c:v>44428</c:v>
                </c:pt>
                <c:pt idx="27">
                  <c:v>44431</c:v>
                </c:pt>
                <c:pt idx="28">
                  <c:v>44432</c:v>
                </c:pt>
                <c:pt idx="29">
                  <c:v>44433</c:v>
                </c:pt>
                <c:pt idx="30">
                  <c:v>44434</c:v>
                </c:pt>
                <c:pt idx="31">
                  <c:v>44435</c:v>
                </c:pt>
                <c:pt idx="32">
                  <c:v>44438</c:v>
                </c:pt>
                <c:pt idx="33">
                  <c:v>44439</c:v>
                </c:pt>
                <c:pt idx="34">
                  <c:v>44440</c:v>
                </c:pt>
                <c:pt idx="35">
                  <c:v>44441</c:v>
                </c:pt>
                <c:pt idx="36">
                  <c:v>44442</c:v>
                </c:pt>
                <c:pt idx="37">
                  <c:v>44445</c:v>
                </c:pt>
                <c:pt idx="38">
                  <c:v>44446</c:v>
                </c:pt>
                <c:pt idx="39">
                  <c:v>44447</c:v>
                </c:pt>
                <c:pt idx="40">
                  <c:v>44448</c:v>
                </c:pt>
                <c:pt idx="41">
                  <c:v>44449</c:v>
                </c:pt>
                <c:pt idx="42">
                  <c:v>44452</c:v>
                </c:pt>
                <c:pt idx="43">
                  <c:v>44453</c:v>
                </c:pt>
                <c:pt idx="44">
                  <c:v>44454</c:v>
                </c:pt>
                <c:pt idx="45">
                  <c:v>44455</c:v>
                </c:pt>
                <c:pt idx="46">
                  <c:v>44456</c:v>
                </c:pt>
                <c:pt idx="47">
                  <c:v>44459</c:v>
                </c:pt>
                <c:pt idx="48">
                  <c:v>44460</c:v>
                </c:pt>
                <c:pt idx="49">
                  <c:v>44461</c:v>
                </c:pt>
                <c:pt idx="50">
                  <c:v>44462</c:v>
                </c:pt>
                <c:pt idx="51">
                  <c:v>44463</c:v>
                </c:pt>
                <c:pt idx="52">
                  <c:v>44466</c:v>
                </c:pt>
                <c:pt idx="53">
                  <c:v>44467</c:v>
                </c:pt>
                <c:pt idx="54">
                  <c:v>44468</c:v>
                </c:pt>
                <c:pt idx="55">
                  <c:v>44469</c:v>
                </c:pt>
                <c:pt idx="56">
                  <c:v>44470</c:v>
                </c:pt>
                <c:pt idx="57">
                  <c:v>44473</c:v>
                </c:pt>
                <c:pt idx="58">
                  <c:v>44474</c:v>
                </c:pt>
                <c:pt idx="59">
                  <c:v>44475</c:v>
                </c:pt>
                <c:pt idx="60">
                  <c:v>44476</c:v>
                </c:pt>
                <c:pt idx="61">
                  <c:v>44477</c:v>
                </c:pt>
                <c:pt idx="62">
                  <c:v>44480</c:v>
                </c:pt>
                <c:pt idx="63">
                  <c:v>44481</c:v>
                </c:pt>
                <c:pt idx="64">
                  <c:v>44482</c:v>
                </c:pt>
                <c:pt idx="65">
                  <c:v>44483</c:v>
                </c:pt>
                <c:pt idx="66">
                  <c:v>44484</c:v>
                </c:pt>
                <c:pt idx="67">
                  <c:v>44487</c:v>
                </c:pt>
                <c:pt idx="68">
                  <c:v>44488</c:v>
                </c:pt>
                <c:pt idx="69">
                  <c:v>44489</c:v>
                </c:pt>
                <c:pt idx="70">
                  <c:v>44490</c:v>
                </c:pt>
                <c:pt idx="71">
                  <c:v>44491</c:v>
                </c:pt>
                <c:pt idx="72">
                  <c:v>44494</c:v>
                </c:pt>
                <c:pt idx="73">
                  <c:v>44495</c:v>
                </c:pt>
                <c:pt idx="74">
                  <c:v>44496</c:v>
                </c:pt>
                <c:pt idx="75">
                  <c:v>44497</c:v>
                </c:pt>
                <c:pt idx="76">
                  <c:v>44498</c:v>
                </c:pt>
                <c:pt idx="77">
                  <c:v>44501</c:v>
                </c:pt>
                <c:pt idx="78">
                  <c:v>44502</c:v>
                </c:pt>
                <c:pt idx="79">
                  <c:v>44503</c:v>
                </c:pt>
                <c:pt idx="80">
                  <c:v>44504</c:v>
                </c:pt>
                <c:pt idx="81">
                  <c:v>44505</c:v>
                </c:pt>
                <c:pt idx="82">
                  <c:v>44508</c:v>
                </c:pt>
                <c:pt idx="83">
                  <c:v>44509</c:v>
                </c:pt>
                <c:pt idx="84">
                  <c:v>44510</c:v>
                </c:pt>
                <c:pt idx="85">
                  <c:v>44511</c:v>
                </c:pt>
                <c:pt idx="86">
                  <c:v>44512</c:v>
                </c:pt>
                <c:pt idx="87">
                  <c:v>44515</c:v>
                </c:pt>
                <c:pt idx="88">
                  <c:v>44516</c:v>
                </c:pt>
                <c:pt idx="89">
                  <c:v>44517</c:v>
                </c:pt>
                <c:pt idx="90">
                  <c:v>44518</c:v>
                </c:pt>
                <c:pt idx="91">
                  <c:v>44519</c:v>
                </c:pt>
                <c:pt idx="92">
                  <c:v>44522</c:v>
                </c:pt>
                <c:pt idx="93">
                  <c:v>44523</c:v>
                </c:pt>
                <c:pt idx="94">
                  <c:v>44524</c:v>
                </c:pt>
                <c:pt idx="95">
                  <c:v>44525</c:v>
                </c:pt>
                <c:pt idx="96">
                  <c:v>44526</c:v>
                </c:pt>
                <c:pt idx="97">
                  <c:v>44529</c:v>
                </c:pt>
                <c:pt idx="98">
                  <c:v>44530</c:v>
                </c:pt>
                <c:pt idx="99">
                  <c:v>44531</c:v>
                </c:pt>
                <c:pt idx="100">
                  <c:v>44532</c:v>
                </c:pt>
                <c:pt idx="101">
                  <c:v>44533</c:v>
                </c:pt>
                <c:pt idx="102">
                  <c:v>44536</c:v>
                </c:pt>
                <c:pt idx="103">
                  <c:v>44537</c:v>
                </c:pt>
                <c:pt idx="104">
                  <c:v>44538</c:v>
                </c:pt>
                <c:pt idx="105">
                  <c:v>44539</c:v>
                </c:pt>
                <c:pt idx="106">
                  <c:v>44540</c:v>
                </c:pt>
                <c:pt idx="107">
                  <c:v>44543</c:v>
                </c:pt>
                <c:pt idx="108">
                  <c:v>44544</c:v>
                </c:pt>
                <c:pt idx="109">
                  <c:v>44545</c:v>
                </c:pt>
                <c:pt idx="110">
                  <c:v>44546</c:v>
                </c:pt>
                <c:pt idx="111">
                  <c:v>44547</c:v>
                </c:pt>
                <c:pt idx="112">
                  <c:v>44550</c:v>
                </c:pt>
                <c:pt idx="113">
                  <c:v>44551</c:v>
                </c:pt>
                <c:pt idx="114">
                  <c:v>44552</c:v>
                </c:pt>
                <c:pt idx="115">
                  <c:v>44553</c:v>
                </c:pt>
                <c:pt idx="116">
                  <c:v>44554</c:v>
                </c:pt>
                <c:pt idx="117">
                  <c:v>44557</c:v>
                </c:pt>
                <c:pt idx="118">
                  <c:v>44558</c:v>
                </c:pt>
                <c:pt idx="119">
                  <c:v>44559</c:v>
                </c:pt>
                <c:pt idx="120">
                  <c:v>44560</c:v>
                </c:pt>
                <c:pt idx="121">
                  <c:v>44561</c:v>
                </c:pt>
                <c:pt idx="122">
                  <c:v>44564</c:v>
                </c:pt>
                <c:pt idx="123">
                  <c:v>44565</c:v>
                </c:pt>
                <c:pt idx="124">
                  <c:v>44566</c:v>
                </c:pt>
                <c:pt idx="125">
                  <c:v>44567</c:v>
                </c:pt>
                <c:pt idx="126">
                  <c:v>44568</c:v>
                </c:pt>
                <c:pt idx="127">
                  <c:v>44571</c:v>
                </c:pt>
                <c:pt idx="128">
                  <c:v>44572</c:v>
                </c:pt>
                <c:pt idx="129">
                  <c:v>44573</c:v>
                </c:pt>
                <c:pt idx="130">
                  <c:v>44574</c:v>
                </c:pt>
                <c:pt idx="131">
                  <c:v>44575</c:v>
                </c:pt>
                <c:pt idx="132">
                  <c:v>44578</c:v>
                </c:pt>
                <c:pt idx="133">
                  <c:v>44579</c:v>
                </c:pt>
                <c:pt idx="134">
                  <c:v>44580</c:v>
                </c:pt>
                <c:pt idx="135">
                  <c:v>44581</c:v>
                </c:pt>
                <c:pt idx="136">
                  <c:v>44582</c:v>
                </c:pt>
                <c:pt idx="137">
                  <c:v>44585</c:v>
                </c:pt>
                <c:pt idx="138">
                  <c:v>44586</c:v>
                </c:pt>
                <c:pt idx="139">
                  <c:v>44587</c:v>
                </c:pt>
                <c:pt idx="140">
                  <c:v>44588</c:v>
                </c:pt>
                <c:pt idx="141">
                  <c:v>44589</c:v>
                </c:pt>
                <c:pt idx="142">
                  <c:v>44592</c:v>
                </c:pt>
                <c:pt idx="143">
                  <c:v>44593</c:v>
                </c:pt>
                <c:pt idx="144">
                  <c:v>44594</c:v>
                </c:pt>
                <c:pt idx="145">
                  <c:v>44595</c:v>
                </c:pt>
                <c:pt idx="146">
                  <c:v>44596</c:v>
                </c:pt>
                <c:pt idx="147">
                  <c:v>44599</c:v>
                </c:pt>
                <c:pt idx="148">
                  <c:v>44600</c:v>
                </c:pt>
                <c:pt idx="149">
                  <c:v>44601</c:v>
                </c:pt>
                <c:pt idx="150">
                  <c:v>44602</c:v>
                </c:pt>
                <c:pt idx="151">
                  <c:v>44603</c:v>
                </c:pt>
                <c:pt idx="152">
                  <c:v>44606</c:v>
                </c:pt>
                <c:pt idx="153">
                  <c:v>44607</c:v>
                </c:pt>
                <c:pt idx="154">
                  <c:v>44608</c:v>
                </c:pt>
                <c:pt idx="155">
                  <c:v>44609</c:v>
                </c:pt>
                <c:pt idx="156">
                  <c:v>44610</c:v>
                </c:pt>
                <c:pt idx="157">
                  <c:v>44613</c:v>
                </c:pt>
                <c:pt idx="158">
                  <c:v>44614</c:v>
                </c:pt>
                <c:pt idx="159">
                  <c:v>44615</c:v>
                </c:pt>
                <c:pt idx="160">
                  <c:v>44616</c:v>
                </c:pt>
                <c:pt idx="161">
                  <c:v>44617</c:v>
                </c:pt>
                <c:pt idx="162">
                  <c:v>44620</c:v>
                </c:pt>
                <c:pt idx="163">
                  <c:v>44621</c:v>
                </c:pt>
                <c:pt idx="164">
                  <c:v>44622</c:v>
                </c:pt>
                <c:pt idx="165">
                  <c:v>44623</c:v>
                </c:pt>
                <c:pt idx="166">
                  <c:v>44624</c:v>
                </c:pt>
                <c:pt idx="167">
                  <c:v>44627</c:v>
                </c:pt>
                <c:pt idx="168">
                  <c:v>44628</c:v>
                </c:pt>
                <c:pt idx="169">
                  <c:v>44629</c:v>
                </c:pt>
                <c:pt idx="170">
                  <c:v>44630</c:v>
                </c:pt>
                <c:pt idx="171">
                  <c:v>44631</c:v>
                </c:pt>
                <c:pt idx="172">
                  <c:v>44634</c:v>
                </c:pt>
                <c:pt idx="173">
                  <c:v>44635</c:v>
                </c:pt>
                <c:pt idx="174">
                  <c:v>44636</c:v>
                </c:pt>
                <c:pt idx="175">
                  <c:v>44637</c:v>
                </c:pt>
                <c:pt idx="176">
                  <c:v>44638</c:v>
                </c:pt>
                <c:pt idx="177">
                  <c:v>44641</c:v>
                </c:pt>
                <c:pt idx="178">
                  <c:v>44642</c:v>
                </c:pt>
                <c:pt idx="179">
                  <c:v>44643</c:v>
                </c:pt>
                <c:pt idx="180">
                  <c:v>44644</c:v>
                </c:pt>
                <c:pt idx="181">
                  <c:v>44645</c:v>
                </c:pt>
                <c:pt idx="182">
                  <c:v>44648</c:v>
                </c:pt>
                <c:pt idx="183">
                  <c:v>44649</c:v>
                </c:pt>
                <c:pt idx="184">
                  <c:v>44650</c:v>
                </c:pt>
                <c:pt idx="185">
                  <c:v>44651</c:v>
                </c:pt>
                <c:pt idx="186">
                  <c:v>44652</c:v>
                </c:pt>
                <c:pt idx="187">
                  <c:v>44655</c:v>
                </c:pt>
                <c:pt idx="188">
                  <c:v>44656</c:v>
                </c:pt>
                <c:pt idx="189">
                  <c:v>44657</c:v>
                </c:pt>
                <c:pt idx="190">
                  <c:v>44658</c:v>
                </c:pt>
                <c:pt idx="191">
                  <c:v>44659</c:v>
                </c:pt>
                <c:pt idx="192">
                  <c:v>44662</c:v>
                </c:pt>
                <c:pt idx="193">
                  <c:v>44663</c:v>
                </c:pt>
                <c:pt idx="194">
                  <c:v>44664</c:v>
                </c:pt>
                <c:pt idx="195">
                  <c:v>44665</c:v>
                </c:pt>
                <c:pt idx="196">
                  <c:v>44666</c:v>
                </c:pt>
                <c:pt idx="197">
                  <c:v>44669</c:v>
                </c:pt>
                <c:pt idx="198">
                  <c:v>44670</c:v>
                </c:pt>
                <c:pt idx="199">
                  <c:v>44671</c:v>
                </c:pt>
                <c:pt idx="200">
                  <c:v>44672</c:v>
                </c:pt>
                <c:pt idx="201">
                  <c:v>44673</c:v>
                </c:pt>
                <c:pt idx="202">
                  <c:v>44676</c:v>
                </c:pt>
                <c:pt idx="203">
                  <c:v>44677</c:v>
                </c:pt>
                <c:pt idx="204">
                  <c:v>44678</c:v>
                </c:pt>
                <c:pt idx="205">
                  <c:v>44679</c:v>
                </c:pt>
                <c:pt idx="206">
                  <c:v>44680</c:v>
                </c:pt>
                <c:pt idx="207">
                  <c:v>44683</c:v>
                </c:pt>
                <c:pt idx="208">
                  <c:v>44684</c:v>
                </c:pt>
                <c:pt idx="209">
                  <c:v>44685</c:v>
                </c:pt>
                <c:pt idx="210">
                  <c:v>44686</c:v>
                </c:pt>
                <c:pt idx="211">
                  <c:v>44687</c:v>
                </c:pt>
                <c:pt idx="212">
                  <c:v>44690</c:v>
                </c:pt>
                <c:pt idx="213">
                  <c:v>44691</c:v>
                </c:pt>
                <c:pt idx="214">
                  <c:v>44692</c:v>
                </c:pt>
                <c:pt idx="215">
                  <c:v>44693</c:v>
                </c:pt>
                <c:pt idx="216">
                  <c:v>44694</c:v>
                </c:pt>
                <c:pt idx="217">
                  <c:v>44697</c:v>
                </c:pt>
                <c:pt idx="218">
                  <c:v>44698</c:v>
                </c:pt>
                <c:pt idx="219">
                  <c:v>44699</c:v>
                </c:pt>
                <c:pt idx="220">
                  <c:v>44700</c:v>
                </c:pt>
                <c:pt idx="221">
                  <c:v>44701</c:v>
                </c:pt>
                <c:pt idx="222">
                  <c:v>44704</c:v>
                </c:pt>
                <c:pt idx="223">
                  <c:v>44705</c:v>
                </c:pt>
                <c:pt idx="224">
                  <c:v>44706</c:v>
                </c:pt>
                <c:pt idx="225">
                  <c:v>44707</c:v>
                </c:pt>
                <c:pt idx="226">
                  <c:v>44708</c:v>
                </c:pt>
                <c:pt idx="227">
                  <c:v>44711</c:v>
                </c:pt>
                <c:pt idx="228">
                  <c:v>44712</c:v>
                </c:pt>
                <c:pt idx="229">
                  <c:v>44713</c:v>
                </c:pt>
                <c:pt idx="230">
                  <c:v>44714</c:v>
                </c:pt>
                <c:pt idx="231">
                  <c:v>44715</c:v>
                </c:pt>
                <c:pt idx="232">
                  <c:v>44718</c:v>
                </c:pt>
                <c:pt idx="233">
                  <c:v>44719</c:v>
                </c:pt>
                <c:pt idx="234">
                  <c:v>44720</c:v>
                </c:pt>
                <c:pt idx="235">
                  <c:v>44721</c:v>
                </c:pt>
                <c:pt idx="236">
                  <c:v>44722</c:v>
                </c:pt>
                <c:pt idx="237">
                  <c:v>44725</c:v>
                </c:pt>
                <c:pt idx="238">
                  <c:v>44726</c:v>
                </c:pt>
                <c:pt idx="239">
                  <c:v>44727</c:v>
                </c:pt>
                <c:pt idx="240">
                  <c:v>44728</c:v>
                </c:pt>
                <c:pt idx="241">
                  <c:v>44729</c:v>
                </c:pt>
                <c:pt idx="242">
                  <c:v>44732</c:v>
                </c:pt>
                <c:pt idx="243">
                  <c:v>44733</c:v>
                </c:pt>
                <c:pt idx="244">
                  <c:v>44734</c:v>
                </c:pt>
                <c:pt idx="245">
                  <c:v>44735</c:v>
                </c:pt>
                <c:pt idx="246">
                  <c:v>44736</c:v>
                </c:pt>
                <c:pt idx="247">
                  <c:v>44739</c:v>
                </c:pt>
                <c:pt idx="248">
                  <c:v>44740</c:v>
                </c:pt>
                <c:pt idx="249">
                  <c:v>44741</c:v>
                </c:pt>
                <c:pt idx="250">
                  <c:v>44742</c:v>
                </c:pt>
                <c:pt idx="251">
                  <c:v>44743</c:v>
                </c:pt>
                <c:pt idx="252">
                  <c:v>44746</c:v>
                </c:pt>
                <c:pt idx="253">
                  <c:v>44747</c:v>
                </c:pt>
                <c:pt idx="254">
                  <c:v>44748</c:v>
                </c:pt>
                <c:pt idx="255">
                  <c:v>44749</c:v>
                </c:pt>
                <c:pt idx="256">
                  <c:v>44750</c:v>
                </c:pt>
                <c:pt idx="257">
                  <c:v>44753</c:v>
                </c:pt>
                <c:pt idx="258">
                  <c:v>44754</c:v>
                </c:pt>
                <c:pt idx="259">
                  <c:v>44755</c:v>
                </c:pt>
                <c:pt idx="260">
                  <c:v>44756</c:v>
                </c:pt>
                <c:pt idx="261">
                  <c:v>44757</c:v>
                </c:pt>
                <c:pt idx="262">
                  <c:v>44760</c:v>
                </c:pt>
                <c:pt idx="263">
                  <c:v>44761</c:v>
                </c:pt>
                <c:pt idx="264">
                  <c:v>44762</c:v>
                </c:pt>
                <c:pt idx="265">
                  <c:v>44763</c:v>
                </c:pt>
                <c:pt idx="266">
                  <c:v>44764</c:v>
                </c:pt>
                <c:pt idx="267">
                  <c:v>44767</c:v>
                </c:pt>
                <c:pt idx="268">
                  <c:v>44768</c:v>
                </c:pt>
                <c:pt idx="269">
                  <c:v>44769</c:v>
                </c:pt>
                <c:pt idx="270">
                  <c:v>44770</c:v>
                </c:pt>
                <c:pt idx="271">
                  <c:v>44771</c:v>
                </c:pt>
                <c:pt idx="272">
                  <c:v>44774</c:v>
                </c:pt>
                <c:pt idx="273">
                  <c:v>44775</c:v>
                </c:pt>
                <c:pt idx="274">
                  <c:v>44776</c:v>
                </c:pt>
                <c:pt idx="275">
                  <c:v>44777</c:v>
                </c:pt>
                <c:pt idx="276">
                  <c:v>44778</c:v>
                </c:pt>
                <c:pt idx="277">
                  <c:v>44781</c:v>
                </c:pt>
                <c:pt idx="278">
                  <c:v>44782</c:v>
                </c:pt>
                <c:pt idx="279">
                  <c:v>44783</c:v>
                </c:pt>
                <c:pt idx="280">
                  <c:v>44784</c:v>
                </c:pt>
                <c:pt idx="281">
                  <c:v>44785</c:v>
                </c:pt>
                <c:pt idx="282">
                  <c:v>44788</c:v>
                </c:pt>
                <c:pt idx="283">
                  <c:v>44789</c:v>
                </c:pt>
                <c:pt idx="284">
                  <c:v>44790</c:v>
                </c:pt>
                <c:pt idx="285">
                  <c:v>44791</c:v>
                </c:pt>
                <c:pt idx="286">
                  <c:v>44792</c:v>
                </c:pt>
                <c:pt idx="287">
                  <c:v>44795</c:v>
                </c:pt>
                <c:pt idx="288">
                  <c:v>44796</c:v>
                </c:pt>
                <c:pt idx="289">
                  <c:v>44797</c:v>
                </c:pt>
                <c:pt idx="290">
                  <c:v>44798</c:v>
                </c:pt>
                <c:pt idx="291">
                  <c:v>44799</c:v>
                </c:pt>
                <c:pt idx="292">
                  <c:v>44802</c:v>
                </c:pt>
                <c:pt idx="293">
                  <c:v>44803</c:v>
                </c:pt>
                <c:pt idx="294">
                  <c:v>44804</c:v>
                </c:pt>
                <c:pt idx="295">
                  <c:v>44805</c:v>
                </c:pt>
                <c:pt idx="296">
                  <c:v>44806</c:v>
                </c:pt>
                <c:pt idx="297">
                  <c:v>44809</c:v>
                </c:pt>
                <c:pt idx="298">
                  <c:v>44810</c:v>
                </c:pt>
                <c:pt idx="299">
                  <c:v>44811</c:v>
                </c:pt>
                <c:pt idx="300">
                  <c:v>44812</c:v>
                </c:pt>
                <c:pt idx="301">
                  <c:v>44813</c:v>
                </c:pt>
                <c:pt idx="302">
                  <c:v>44816</c:v>
                </c:pt>
                <c:pt idx="303">
                  <c:v>44817</c:v>
                </c:pt>
                <c:pt idx="304">
                  <c:v>44818</c:v>
                </c:pt>
                <c:pt idx="305">
                  <c:v>44819</c:v>
                </c:pt>
                <c:pt idx="306">
                  <c:v>44820</c:v>
                </c:pt>
                <c:pt idx="307">
                  <c:v>44823</c:v>
                </c:pt>
                <c:pt idx="308">
                  <c:v>44824</c:v>
                </c:pt>
                <c:pt idx="309">
                  <c:v>44825</c:v>
                </c:pt>
                <c:pt idx="310">
                  <c:v>44826</c:v>
                </c:pt>
                <c:pt idx="311">
                  <c:v>44827</c:v>
                </c:pt>
                <c:pt idx="312">
                  <c:v>44830</c:v>
                </c:pt>
                <c:pt idx="313">
                  <c:v>44831</c:v>
                </c:pt>
                <c:pt idx="314">
                  <c:v>44832</c:v>
                </c:pt>
                <c:pt idx="315">
                  <c:v>44833</c:v>
                </c:pt>
                <c:pt idx="316">
                  <c:v>44834</c:v>
                </c:pt>
                <c:pt idx="317">
                  <c:v>44837</c:v>
                </c:pt>
                <c:pt idx="318">
                  <c:v>44838</c:v>
                </c:pt>
                <c:pt idx="319">
                  <c:v>44839</c:v>
                </c:pt>
                <c:pt idx="320">
                  <c:v>44840</c:v>
                </c:pt>
                <c:pt idx="321">
                  <c:v>44841</c:v>
                </c:pt>
                <c:pt idx="322">
                  <c:v>44844</c:v>
                </c:pt>
                <c:pt idx="323">
                  <c:v>44845</c:v>
                </c:pt>
                <c:pt idx="324">
                  <c:v>44846</c:v>
                </c:pt>
                <c:pt idx="325">
                  <c:v>44847</c:v>
                </c:pt>
                <c:pt idx="326">
                  <c:v>44848</c:v>
                </c:pt>
                <c:pt idx="327">
                  <c:v>44851</c:v>
                </c:pt>
                <c:pt idx="328">
                  <c:v>44852</c:v>
                </c:pt>
                <c:pt idx="329">
                  <c:v>44853</c:v>
                </c:pt>
                <c:pt idx="330">
                  <c:v>44854</c:v>
                </c:pt>
                <c:pt idx="331">
                  <c:v>44855</c:v>
                </c:pt>
                <c:pt idx="332">
                  <c:v>44858</c:v>
                </c:pt>
                <c:pt idx="333">
                  <c:v>44859</c:v>
                </c:pt>
                <c:pt idx="334">
                  <c:v>44860</c:v>
                </c:pt>
                <c:pt idx="335">
                  <c:v>44861</c:v>
                </c:pt>
                <c:pt idx="336">
                  <c:v>44862</c:v>
                </c:pt>
                <c:pt idx="337">
                  <c:v>44865</c:v>
                </c:pt>
                <c:pt idx="338">
                  <c:v>44866</c:v>
                </c:pt>
                <c:pt idx="339">
                  <c:v>44867</c:v>
                </c:pt>
                <c:pt idx="340">
                  <c:v>44868</c:v>
                </c:pt>
                <c:pt idx="341">
                  <c:v>44869</c:v>
                </c:pt>
                <c:pt idx="342">
                  <c:v>44872</c:v>
                </c:pt>
                <c:pt idx="343">
                  <c:v>44873</c:v>
                </c:pt>
                <c:pt idx="344">
                  <c:v>44874</c:v>
                </c:pt>
                <c:pt idx="345">
                  <c:v>44875</c:v>
                </c:pt>
                <c:pt idx="346">
                  <c:v>44876</c:v>
                </c:pt>
                <c:pt idx="347">
                  <c:v>44879</c:v>
                </c:pt>
                <c:pt idx="348">
                  <c:v>44880</c:v>
                </c:pt>
                <c:pt idx="349">
                  <c:v>44881</c:v>
                </c:pt>
                <c:pt idx="350">
                  <c:v>44882</c:v>
                </c:pt>
                <c:pt idx="351">
                  <c:v>44883</c:v>
                </c:pt>
                <c:pt idx="352">
                  <c:v>44886</c:v>
                </c:pt>
                <c:pt idx="353">
                  <c:v>44887</c:v>
                </c:pt>
                <c:pt idx="354">
                  <c:v>44888</c:v>
                </c:pt>
                <c:pt idx="355">
                  <c:v>44889</c:v>
                </c:pt>
                <c:pt idx="356">
                  <c:v>44890</c:v>
                </c:pt>
                <c:pt idx="357">
                  <c:v>44893</c:v>
                </c:pt>
                <c:pt idx="358">
                  <c:v>44894</c:v>
                </c:pt>
                <c:pt idx="359">
                  <c:v>44895</c:v>
                </c:pt>
                <c:pt idx="360">
                  <c:v>44896</c:v>
                </c:pt>
                <c:pt idx="361">
                  <c:v>44897</c:v>
                </c:pt>
                <c:pt idx="362">
                  <c:v>44900</c:v>
                </c:pt>
                <c:pt idx="363">
                  <c:v>44901</c:v>
                </c:pt>
                <c:pt idx="364">
                  <c:v>44902</c:v>
                </c:pt>
                <c:pt idx="365">
                  <c:v>44903</c:v>
                </c:pt>
                <c:pt idx="366">
                  <c:v>44904</c:v>
                </c:pt>
                <c:pt idx="367">
                  <c:v>44907</c:v>
                </c:pt>
                <c:pt idx="368">
                  <c:v>44908</c:v>
                </c:pt>
                <c:pt idx="369">
                  <c:v>44909</c:v>
                </c:pt>
                <c:pt idx="370">
                  <c:v>44910</c:v>
                </c:pt>
                <c:pt idx="371">
                  <c:v>44911</c:v>
                </c:pt>
                <c:pt idx="372">
                  <c:v>44914</c:v>
                </c:pt>
                <c:pt idx="373">
                  <c:v>44915</c:v>
                </c:pt>
                <c:pt idx="374">
                  <c:v>44916</c:v>
                </c:pt>
                <c:pt idx="375">
                  <c:v>44917</c:v>
                </c:pt>
                <c:pt idx="376">
                  <c:v>44918</c:v>
                </c:pt>
                <c:pt idx="377">
                  <c:v>44921</c:v>
                </c:pt>
                <c:pt idx="378">
                  <c:v>44922</c:v>
                </c:pt>
                <c:pt idx="379">
                  <c:v>44923</c:v>
                </c:pt>
                <c:pt idx="380">
                  <c:v>44924</c:v>
                </c:pt>
                <c:pt idx="381">
                  <c:v>44925</c:v>
                </c:pt>
                <c:pt idx="382">
                  <c:v>44928</c:v>
                </c:pt>
                <c:pt idx="383">
                  <c:v>44929</c:v>
                </c:pt>
                <c:pt idx="384">
                  <c:v>44930</c:v>
                </c:pt>
                <c:pt idx="385">
                  <c:v>44931</c:v>
                </c:pt>
                <c:pt idx="386">
                  <c:v>44932</c:v>
                </c:pt>
                <c:pt idx="387">
                  <c:v>44935</c:v>
                </c:pt>
                <c:pt idx="388">
                  <c:v>44936</c:v>
                </c:pt>
                <c:pt idx="389">
                  <c:v>44937</c:v>
                </c:pt>
                <c:pt idx="390">
                  <c:v>44938</c:v>
                </c:pt>
                <c:pt idx="391">
                  <c:v>44939</c:v>
                </c:pt>
                <c:pt idx="392">
                  <c:v>44942</c:v>
                </c:pt>
                <c:pt idx="393">
                  <c:v>44943</c:v>
                </c:pt>
                <c:pt idx="394">
                  <c:v>44944</c:v>
                </c:pt>
                <c:pt idx="395">
                  <c:v>44945</c:v>
                </c:pt>
                <c:pt idx="396">
                  <c:v>44946</c:v>
                </c:pt>
                <c:pt idx="397">
                  <c:v>44949</c:v>
                </c:pt>
                <c:pt idx="398">
                  <c:v>44950</c:v>
                </c:pt>
                <c:pt idx="399">
                  <c:v>44951</c:v>
                </c:pt>
                <c:pt idx="400">
                  <c:v>44952</c:v>
                </c:pt>
                <c:pt idx="401">
                  <c:v>44953</c:v>
                </c:pt>
                <c:pt idx="402">
                  <c:v>44956</c:v>
                </c:pt>
                <c:pt idx="403">
                  <c:v>44957</c:v>
                </c:pt>
                <c:pt idx="404">
                  <c:v>44958</c:v>
                </c:pt>
                <c:pt idx="405">
                  <c:v>44959</c:v>
                </c:pt>
                <c:pt idx="406">
                  <c:v>44960</c:v>
                </c:pt>
                <c:pt idx="407">
                  <c:v>44963</c:v>
                </c:pt>
                <c:pt idx="408">
                  <c:v>44964</c:v>
                </c:pt>
                <c:pt idx="409">
                  <c:v>44965</c:v>
                </c:pt>
                <c:pt idx="410">
                  <c:v>44966</c:v>
                </c:pt>
                <c:pt idx="411">
                  <c:v>44967</c:v>
                </c:pt>
                <c:pt idx="412">
                  <c:v>44970</c:v>
                </c:pt>
                <c:pt idx="413">
                  <c:v>44971</c:v>
                </c:pt>
                <c:pt idx="414">
                  <c:v>44972</c:v>
                </c:pt>
                <c:pt idx="415">
                  <c:v>44973</c:v>
                </c:pt>
                <c:pt idx="416">
                  <c:v>44974</c:v>
                </c:pt>
                <c:pt idx="417">
                  <c:v>44977</c:v>
                </c:pt>
                <c:pt idx="418">
                  <c:v>44978</c:v>
                </c:pt>
                <c:pt idx="419">
                  <c:v>44979</c:v>
                </c:pt>
                <c:pt idx="420">
                  <c:v>44980</c:v>
                </c:pt>
                <c:pt idx="421">
                  <c:v>44981</c:v>
                </c:pt>
                <c:pt idx="422">
                  <c:v>44984</c:v>
                </c:pt>
                <c:pt idx="423">
                  <c:v>44985</c:v>
                </c:pt>
                <c:pt idx="424">
                  <c:v>44986</c:v>
                </c:pt>
                <c:pt idx="425">
                  <c:v>44987</c:v>
                </c:pt>
                <c:pt idx="426">
                  <c:v>44988</c:v>
                </c:pt>
                <c:pt idx="427">
                  <c:v>44991</c:v>
                </c:pt>
                <c:pt idx="428">
                  <c:v>44992</c:v>
                </c:pt>
                <c:pt idx="429">
                  <c:v>44993</c:v>
                </c:pt>
                <c:pt idx="430">
                  <c:v>44994</c:v>
                </c:pt>
                <c:pt idx="431">
                  <c:v>44995</c:v>
                </c:pt>
                <c:pt idx="432">
                  <c:v>44998</c:v>
                </c:pt>
                <c:pt idx="433">
                  <c:v>44999</c:v>
                </c:pt>
                <c:pt idx="434">
                  <c:v>45000</c:v>
                </c:pt>
                <c:pt idx="435">
                  <c:v>45001</c:v>
                </c:pt>
                <c:pt idx="436">
                  <c:v>45002</c:v>
                </c:pt>
                <c:pt idx="437">
                  <c:v>45005</c:v>
                </c:pt>
                <c:pt idx="438">
                  <c:v>45006</c:v>
                </c:pt>
                <c:pt idx="439">
                  <c:v>45007</c:v>
                </c:pt>
                <c:pt idx="440">
                  <c:v>45008</c:v>
                </c:pt>
                <c:pt idx="441">
                  <c:v>45009</c:v>
                </c:pt>
                <c:pt idx="442">
                  <c:v>45012</c:v>
                </c:pt>
                <c:pt idx="443">
                  <c:v>45013</c:v>
                </c:pt>
                <c:pt idx="444">
                  <c:v>45014</c:v>
                </c:pt>
                <c:pt idx="445">
                  <c:v>45015</c:v>
                </c:pt>
                <c:pt idx="446">
                  <c:v>45016</c:v>
                </c:pt>
                <c:pt idx="447">
                  <c:v>45019</c:v>
                </c:pt>
                <c:pt idx="448">
                  <c:v>45020</c:v>
                </c:pt>
                <c:pt idx="449">
                  <c:v>45021</c:v>
                </c:pt>
                <c:pt idx="450">
                  <c:v>45022</c:v>
                </c:pt>
                <c:pt idx="451">
                  <c:v>45023</c:v>
                </c:pt>
                <c:pt idx="452">
                  <c:v>45026</c:v>
                </c:pt>
                <c:pt idx="453">
                  <c:v>45027</c:v>
                </c:pt>
                <c:pt idx="454">
                  <c:v>45028</c:v>
                </c:pt>
                <c:pt idx="455">
                  <c:v>45029</c:v>
                </c:pt>
                <c:pt idx="456">
                  <c:v>45030</c:v>
                </c:pt>
                <c:pt idx="457">
                  <c:v>45033</c:v>
                </c:pt>
                <c:pt idx="458">
                  <c:v>45034</c:v>
                </c:pt>
                <c:pt idx="459">
                  <c:v>45035</c:v>
                </c:pt>
                <c:pt idx="460">
                  <c:v>45036</c:v>
                </c:pt>
                <c:pt idx="461">
                  <c:v>45037</c:v>
                </c:pt>
                <c:pt idx="462">
                  <c:v>45040</c:v>
                </c:pt>
                <c:pt idx="463">
                  <c:v>45041</c:v>
                </c:pt>
                <c:pt idx="464">
                  <c:v>45042</c:v>
                </c:pt>
                <c:pt idx="465">
                  <c:v>45043</c:v>
                </c:pt>
                <c:pt idx="466">
                  <c:v>45044</c:v>
                </c:pt>
                <c:pt idx="467">
                  <c:v>45047</c:v>
                </c:pt>
                <c:pt idx="468">
                  <c:v>45048</c:v>
                </c:pt>
                <c:pt idx="469">
                  <c:v>45049</c:v>
                </c:pt>
                <c:pt idx="470">
                  <c:v>45050</c:v>
                </c:pt>
                <c:pt idx="471">
                  <c:v>45051</c:v>
                </c:pt>
                <c:pt idx="472">
                  <c:v>45054</c:v>
                </c:pt>
                <c:pt idx="473">
                  <c:v>45055</c:v>
                </c:pt>
                <c:pt idx="474">
                  <c:v>45056</c:v>
                </c:pt>
                <c:pt idx="475">
                  <c:v>45057</c:v>
                </c:pt>
                <c:pt idx="476">
                  <c:v>45058</c:v>
                </c:pt>
                <c:pt idx="477">
                  <c:v>45061</c:v>
                </c:pt>
                <c:pt idx="478">
                  <c:v>45062</c:v>
                </c:pt>
                <c:pt idx="479">
                  <c:v>45063</c:v>
                </c:pt>
                <c:pt idx="480">
                  <c:v>45064</c:v>
                </c:pt>
                <c:pt idx="481">
                  <c:v>45065</c:v>
                </c:pt>
                <c:pt idx="482">
                  <c:v>45068</c:v>
                </c:pt>
                <c:pt idx="483">
                  <c:v>45069</c:v>
                </c:pt>
                <c:pt idx="484">
                  <c:v>45070</c:v>
                </c:pt>
                <c:pt idx="485">
                  <c:v>45071</c:v>
                </c:pt>
                <c:pt idx="486">
                  <c:v>45072</c:v>
                </c:pt>
                <c:pt idx="487">
                  <c:v>45075</c:v>
                </c:pt>
                <c:pt idx="488">
                  <c:v>45076</c:v>
                </c:pt>
                <c:pt idx="489">
                  <c:v>45077</c:v>
                </c:pt>
                <c:pt idx="490">
                  <c:v>45078</c:v>
                </c:pt>
                <c:pt idx="491">
                  <c:v>45079</c:v>
                </c:pt>
                <c:pt idx="492">
                  <c:v>45082</c:v>
                </c:pt>
                <c:pt idx="493">
                  <c:v>45083</c:v>
                </c:pt>
                <c:pt idx="494">
                  <c:v>45084</c:v>
                </c:pt>
                <c:pt idx="495">
                  <c:v>45085</c:v>
                </c:pt>
                <c:pt idx="496">
                  <c:v>45086</c:v>
                </c:pt>
                <c:pt idx="497">
                  <c:v>45089</c:v>
                </c:pt>
                <c:pt idx="498">
                  <c:v>45090</c:v>
                </c:pt>
                <c:pt idx="499">
                  <c:v>45091</c:v>
                </c:pt>
                <c:pt idx="500">
                  <c:v>45092</c:v>
                </c:pt>
                <c:pt idx="501">
                  <c:v>45093</c:v>
                </c:pt>
                <c:pt idx="502">
                  <c:v>45096</c:v>
                </c:pt>
                <c:pt idx="503">
                  <c:v>45097</c:v>
                </c:pt>
                <c:pt idx="504">
                  <c:v>45098</c:v>
                </c:pt>
                <c:pt idx="505">
                  <c:v>45099</c:v>
                </c:pt>
                <c:pt idx="506">
                  <c:v>45100</c:v>
                </c:pt>
                <c:pt idx="507">
                  <c:v>45103</c:v>
                </c:pt>
                <c:pt idx="508">
                  <c:v>45104</c:v>
                </c:pt>
                <c:pt idx="509">
                  <c:v>45105</c:v>
                </c:pt>
                <c:pt idx="510">
                  <c:v>45106</c:v>
                </c:pt>
                <c:pt idx="511">
                  <c:v>45107</c:v>
                </c:pt>
                <c:pt idx="512">
                  <c:v>45110</c:v>
                </c:pt>
                <c:pt idx="513">
                  <c:v>45111</c:v>
                </c:pt>
                <c:pt idx="514">
                  <c:v>45112</c:v>
                </c:pt>
                <c:pt idx="515">
                  <c:v>45113</c:v>
                </c:pt>
                <c:pt idx="516">
                  <c:v>45114</c:v>
                </c:pt>
                <c:pt idx="517">
                  <c:v>45117</c:v>
                </c:pt>
                <c:pt idx="518">
                  <c:v>45118</c:v>
                </c:pt>
                <c:pt idx="519">
                  <c:v>45119</c:v>
                </c:pt>
                <c:pt idx="520">
                  <c:v>45120</c:v>
                </c:pt>
                <c:pt idx="521">
                  <c:v>45121</c:v>
                </c:pt>
                <c:pt idx="522">
                  <c:v>45124</c:v>
                </c:pt>
                <c:pt idx="523">
                  <c:v>45125</c:v>
                </c:pt>
                <c:pt idx="524">
                  <c:v>45126</c:v>
                </c:pt>
                <c:pt idx="525">
                  <c:v>45127</c:v>
                </c:pt>
                <c:pt idx="526">
                  <c:v>45128</c:v>
                </c:pt>
                <c:pt idx="527">
                  <c:v>45131</c:v>
                </c:pt>
                <c:pt idx="528">
                  <c:v>45132</c:v>
                </c:pt>
                <c:pt idx="529">
                  <c:v>45133</c:v>
                </c:pt>
                <c:pt idx="530">
                  <c:v>45134</c:v>
                </c:pt>
                <c:pt idx="531">
                  <c:v>45135</c:v>
                </c:pt>
                <c:pt idx="532">
                  <c:v>45138</c:v>
                </c:pt>
                <c:pt idx="533">
                  <c:v>45139</c:v>
                </c:pt>
                <c:pt idx="534">
                  <c:v>45140</c:v>
                </c:pt>
                <c:pt idx="535">
                  <c:v>45141</c:v>
                </c:pt>
                <c:pt idx="536">
                  <c:v>45142</c:v>
                </c:pt>
                <c:pt idx="537">
                  <c:v>45145</c:v>
                </c:pt>
                <c:pt idx="538">
                  <c:v>45146</c:v>
                </c:pt>
                <c:pt idx="539">
                  <c:v>45147</c:v>
                </c:pt>
                <c:pt idx="540">
                  <c:v>45148</c:v>
                </c:pt>
                <c:pt idx="541">
                  <c:v>45149</c:v>
                </c:pt>
                <c:pt idx="542">
                  <c:v>45152</c:v>
                </c:pt>
                <c:pt idx="543">
                  <c:v>45153</c:v>
                </c:pt>
                <c:pt idx="544">
                  <c:v>45154</c:v>
                </c:pt>
                <c:pt idx="545">
                  <c:v>45155</c:v>
                </c:pt>
                <c:pt idx="546">
                  <c:v>45156</c:v>
                </c:pt>
                <c:pt idx="547">
                  <c:v>45159</c:v>
                </c:pt>
                <c:pt idx="548">
                  <c:v>45160</c:v>
                </c:pt>
                <c:pt idx="549">
                  <c:v>45161</c:v>
                </c:pt>
                <c:pt idx="550">
                  <c:v>45162</c:v>
                </c:pt>
                <c:pt idx="551">
                  <c:v>45163</c:v>
                </c:pt>
                <c:pt idx="552">
                  <c:v>45166</c:v>
                </c:pt>
                <c:pt idx="553">
                  <c:v>45167</c:v>
                </c:pt>
                <c:pt idx="554">
                  <c:v>45168</c:v>
                </c:pt>
                <c:pt idx="555">
                  <c:v>45169</c:v>
                </c:pt>
                <c:pt idx="556">
                  <c:v>45170</c:v>
                </c:pt>
                <c:pt idx="557">
                  <c:v>45173</c:v>
                </c:pt>
                <c:pt idx="558">
                  <c:v>45174</c:v>
                </c:pt>
                <c:pt idx="559">
                  <c:v>45175</c:v>
                </c:pt>
                <c:pt idx="560">
                  <c:v>45176</c:v>
                </c:pt>
                <c:pt idx="561">
                  <c:v>45177</c:v>
                </c:pt>
                <c:pt idx="562">
                  <c:v>45180</c:v>
                </c:pt>
                <c:pt idx="563">
                  <c:v>45181</c:v>
                </c:pt>
                <c:pt idx="564">
                  <c:v>45182</c:v>
                </c:pt>
                <c:pt idx="565">
                  <c:v>45183</c:v>
                </c:pt>
                <c:pt idx="566">
                  <c:v>45184</c:v>
                </c:pt>
                <c:pt idx="567">
                  <c:v>45187</c:v>
                </c:pt>
                <c:pt idx="568">
                  <c:v>45188</c:v>
                </c:pt>
                <c:pt idx="569">
                  <c:v>45189</c:v>
                </c:pt>
                <c:pt idx="570">
                  <c:v>45190</c:v>
                </c:pt>
                <c:pt idx="571">
                  <c:v>45191</c:v>
                </c:pt>
                <c:pt idx="572">
                  <c:v>45194</c:v>
                </c:pt>
                <c:pt idx="573">
                  <c:v>45195</c:v>
                </c:pt>
                <c:pt idx="574">
                  <c:v>45196</c:v>
                </c:pt>
                <c:pt idx="575">
                  <c:v>45197</c:v>
                </c:pt>
                <c:pt idx="576">
                  <c:v>45198</c:v>
                </c:pt>
                <c:pt idx="577">
                  <c:v>45201</c:v>
                </c:pt>
                <c:pt idx="578">
                  <c:v>45202</c:v>
                </c:pt>
                <c:pt idx="579">
                  <c:v>45203</c:v>
                </c:pt>
                <c:pt idx="580">
                  <c:v>45204</c:v>
                </c:pt>
                <c:pt idx="581">
                  <c:v>45205</c:v>
                </c:pt>
                <c:pt idx="582">
                  <c:v>45208</c:v>
                </c:pt>
                <c:pt idx="583">
                  <c:v>45209</c:v>
                </c:pt>
                <c:pt idx="584">
                  <c:v>45210</c:v>
                </c:pt>
                <c:pt idx="585">
                  <c:v>45211</c:v>
                </c:pt>
                <c:pt idx="586">
                  <c:v>45212</c:v>
                </c:pt>
                <c:pt idx="587">
                  <c:v>45215</c:v>
                </c:pt>
                <c:pt idx="588">
                  <c:v>45216</c:v>
                </c:pt>
                <c:pt idx="589">
                  <c:v>45217</c:v>
                </c:pt>
                <c:pt idx="590">
                  <c:v>45218</c:v>
                </c:pt>
                <c:pt idx="591">
                  <c:v>45219</c:v>
                </c:pt>
                <c:pt idx="592">
                  <c:v>45222</c:v>
                </c:pt>
                <c:pt idx="593">
                  <c:v>45223</c:v>
                </c:pt>
                <c:pt idx="594">
                  <c:v>45224</c:v>
                </c:pt>
                <c:pt idx="595">
                  <c:v>45225</c:v>
                </c:pt>
                <c:pt idx="596">
                  <c:v>45226</c:v>
                </c:pt>
                <c:pt idx="597">
                  <c:v>45229</c:v>
                </c:pt>
                <c:pt idx="598">
                  <c:v>45230</c:v>
                </c:pt>
                <c:pt idx="599">
                  <c:v>45231</c:v>
                </c:pt>
                <c:pt idx="600">
                  <c:v>45232</c:v>
                </c:pt>
                <c:pt idx="601">
                  <c:v>45233</c:v>
                </c:pt>
                <c:pt idx="602">
                  <c:v>45236</c:v>
                </c:pt>
                <c:pt idx="603">
                  <c:v>45237</c:v>
                </c:pt>
                <c:pt idx="604">
                  <c:v>45238</c:v>
                </c:pt>
                <c:pt idx="605">
                  <c:v>45239</c:v>
                </c:pt>
                <c:pt idx="606">
                  <c:v>45240</c:v>
                </c:pt>
                <c:pt idx="607">
                  <c:v>45243</c:v>
                </c:pt>
                <c:pt idx="608">
                  <c:v>45244</c:v>
                </c:pt>
                <c:pt idx="609">
                  <c:v>45245</c:v>
                </c:pt>
                <c:pt idx="610">
                  <c:v>45246</c:v>
                </c:pt>
                <c:pt idx="611">
                  <c:v>45247</c:v>
                </c:pt>
                <c:pt idx="612">
                  <c:v>45250</c:v>
                </c:pt>
                <c:pt idx="613">
                  <c:v>45251</c:v>
                </c:pt>
                <c:pt idx="614">
                  <c:v>45252</c:v>
                </c:pt>
                <c:pt idx="615">
                  <c:v>45253</c:v>
                </c:pt>
                <c:pt idx="616">
                  <c:v>45254</c:v>
                </c:pt>
                <c:pt idx="617">
                  <c:v>45257</c:v>
                </c:pt>
                <c:pt idx="618">
                  <c:v>45258</c:v>
                </c:pt>
                <c:pt idx="619">
                  <c:v>45259</c:v>
                </c:pt>
                <c:pt idx="620">
                  <c:v>45260</c:v>
                </c:pt>
                <c:pt idx="621">
                  <c:v>45261</c:v>
                </c:pt>
                <c:pt idx="622">
                  <c:v>45264</c:v>
                </c:pt>
                <c:pt idx="623">
                  <c:v>45265</c:v>
                </c:pt>
                <c:pt idx="624">
                  <c:v>45266</c:v>
                </c:pt>
                <c:pt idx="625">
                  <c:v>45267</c:v>
                </c:pt>
                <c:pt idx="626">
                  <c:v>45268</c:v>
                </c:pt>
                <c:pt idx="627">
                  <c:v>45271</c:v>
                </c:pt>
                <c:pt idx="628">
                  <c:v>45272</c:v>
                </c:pt>
                <c:pt idx="629">
                  <c:v>45273</c:v>
                </c:pt>
                <c:pt idx="630">
                  <c:v>45274</c:v>
                </c:pt>
                <c:pt idx="631">
                  <c:v>45275</c:v>
                </c:pt>
                <c:pt idx="632">
                  <c:v>45278</c:v>
                </c:pt>
                <c:pt idx="633">
                  <c:v>45279</c:v>
                </c:pt>
                <c:pt idx="634">
                  <c:v>45280</c:v>
                </c:pt>
                <c:pt idx="635">
                  <c:v>45281</c:v>
                </c:pt>
                <c:pt idx="636">
                  <c:v>45282</c:v>
                </c:pt>
                <c:pt idx="637">
                  <c:v>45285</c:v>
                </c:pt>
                <c:pt idx="638">
                  <c:v>45286</c:v>
                </c:pt>
                <c:pt idx="639">
                  <c:v>45287</c:v>
                </c:pt>
                <c:pt idx="640">
                  <c:v>45288</c:v>
                </c:pt>
                <c:pt idx="641">
                  <c:v>45289</c:v>
                </c:pt>
                <c:pt idx="642">
                  <c:v>45292</c:v>
                </c:pt>
                <c:pt idx="643">
                  <c:v>45293</c:v>
                </c:pt>
                <c:pt idx="644">
                  <c:v>45294</c:v>
                </c:pt>
                <c:pt idx="645">
                  <c:v>45295</c:v>
                </c:pt>
                <c:pt idx="646">
                  <c:v>45296</c:v>
                </c:pt>
                <c:pt idx="647">
                  <c:v>45299</c:v>
                </c:pt>
                <c:pt idx="648">
                  <c:v>45300</c:v>
                </c:pt>
                <c:pt idx="649">
                  <c:v>45301</c:v>
                </c:pt>
                <c:pt idx="650">
                  <c:v>45302</c:v>
                </c:pt>
                <c:pt idx="651">
                  <c:v>45303</c:v>
                </c:pt>
                <c:pt idx="652">
                  <c:v>45306</c:v>
                </c:pt>
                <c:pt idx="653">
                  <c:v>45307</c:v>
                </c:pt>
                <c:pt idx="654">
                  <c:v>45308</c:v>
                </c:pt>
                <c:pt idx="655">
                  <c:v>45309</c:v>
                </c:pt>
              </c:numCache>
            </c:numRef>
          </c:cat>
          <c:val>
            <c:numRef>
              <c:f>Sheet1!$T$5:$T$660</c:f>
              <c:numCache>
                <c:formatCode>0.00</c:formatCode>
                <c:ptCount val="656"/>
                <c:pt idx="0">
                  <c:v>100</c:v>
                </c:pt>
                <c:pt idx="1">
                  <c:v>99.499999999999986</c:v>
                </c:pt>
                <c:pt idx="2">
                  <c:v>98.8</c:v>
                </c:pt>
                <c:pt idx="3">
                  <c:v>99.499999999999986</c:v>
                </c:pt>
                <c:pt idx="4">
                  <c:v>99.899999999999991</c:v>
                </c:pt>
                <c:pt idx="5">
                  <c:v>100.2</c:v>
                </c:pt>
                <c:pt idx="6">
                  <c:v>100.80000000000003</c:v>
                </c:pt>
                <c:pt idx="7">
                  <c:v>100.80000000000003</c:v>
                </c:pt>
                <c:pt idx="8">
                  <c:v>100.40000000000002</c:v>
                </c:pt>
                <c:pt idx="9">
                  <c:v>100.40000000000002</c:v>
                </c:pt>
                <c:pt idx="10">
                  <c:v>100.60000000000004</c:v>
                </c:pt>
                <c:pt idx="11">
                  <c:v>100.40000000000002</c:v>
                </c:pt>
                <c:pt idx="12">
                  <c:v>100.50000000000004</c:v>
                </c:pt>
                <c:pt idx="13">
                  <c:v>101.00000000000003</c:v>
                </c:pt>
                <c:pt idx="14">
                  <c:v>101.00000000000003</c:v>
                </c:pt>
                <c:pt idx="15">
                  <c:v>101.30000000000003</c:v>
                </c:pt>
                <c:pt idx="16">
                  <c:v>101.50000000000003</c:v>
                </c:pt>
                <c:pt idx="17">
                  <c:v>101.60000000000004</c:v>
                </c:pt>
                <c:pt idx="18">
                  <c:v>101.80000000000004</c:v>
                </c:pt>
                <c:pt idx="19">
                  <c:v>101.90000000000003</c:v>
                </c:pt>
                <c:pt idx="20">
                  <c:v>102.10000000000005</c:v>
                </c:pt>
                <c:pt idx="21">
                  <c:v>102.00000000000004</c:v>
                </c:pt>
                <c:pt idx="22">
                  <c:v>102.30000000000007</c:v>
                </c:pt>
                <c:pt idx="23">
                  <c:v>102.10000000000007</c:v>
                </c:pt>
                <c:pt idx="24">
                  <c:v>101.60000000000007</c:v>
                </c:pt>
                <c:pt idx="25">
                  <c:v>101.80000000000007</c:v>
                </c:pt>
                <c:pt idx="26">
                  <c:v>102.00000000000007</c:v>
                </c:pt>
                <c:pt idx="27">
                  <c:v>102.3000000000001</c:v>
                </c:pt>
                <c:pt idx="28">
                  <c:v>102.3000000000001</c:v>
                </c:pt>
                <c:pt idx="29">
                  <c:v>102.2000000000001</c:v>
                </c:pt>
                <c:pt idx="30">
                  <c:v>102.00000000000009</c:v>
                </c:pt>
                <c:pt idx="31">
                  <c:v>102.2000000000001</c:v>
                </c:pt>
                <c:pt idx="32">
                  <c:v>102.5000000000001</c:v>
                </c:pt>
                <c:pt idx="33">
                  <c:v>102.3000000000001</c:v>
                </c:pt>
                <c:pt idx="34">
                  <c:v>102.2000000000001</c:v>
                </c:pt>
                <c:pt idx="35">
                  <c:v>102.3000000000001</c:v>
                </c:pt>
                <c:pt idx="36">
                  <c:v>102.3000000000001</c:v>
                </c:pt>
                <c:pt idx="37">
                  <c:v>102.5000000000001</c:v>
                </c:pt>
                <c:pt idx="38">
                  <c:v>102.10000000000011</c:v>
                </c:pt>
                <c:pt idx="39">
                  <c:v>102.0000000000001</c:v>
                </c:pt>
                <c:pt idx="40">
                  <c:v>101.90000000000011</c:v>
                </c:pt>
                <c:pt idx="41">
                  <c:v>101.60000000000011</c:v>
                </c:pt>
                <c:pt idx="42">
                  <c:v>101.80000000000011</c:v>
                </c:pt>
                <c:pt idx="43">
                  <c:v>101.60000000000011</c:v>
                </c:pt>
                <c:pt idx="44">
                  <c:v>101.90000000000011</c:v>
                </c:pt>
                <c:pt idx="45">
                  <c:v>102.0000000000001</c:v>
                </c:pt>
                <c:pt idx="46">
                  <c:v>101.50000000000011</c:v>
                </c:pt>
                <c:pt idx="47">
                  <c:v>100.50000000000011</c:v>
                </c:pt>
                <c:pt idx="48">
                  <c:v>100.60000000000011</c:v>
                </c:pt>
                <c:pt idx="49">
                  <c:v>101.10000000000009</c:v>
                </c:pt>
                <c:pt idx="50">
                  <c:v>101.5000000000001</c:v>
                </c:pt>
                <c:pt idx="51">
                  <c:v>101.30000000000011</c:v>
                </c:pt>
                <c:pt idx="52">
                  <c:v>101.2000000000001</c:v>
                </c:pt>
                <c:pt idx="53">
                  <c:v>99.900000000000105</c:v>
                </c:pt>
                <c:pt idx="54">
                  <c:v>100.3000000000001</c:v>
                </c:pt>
                <c:pt idx="55">
                  <c:v>99.800000000000111</c:v>
                </c:pt>
                <c:pt idx="56">
                  <c:v>100.10000000000011</c:v>
                </c:pt>
                <c:pt idx="57">
                  <c:v>99.300000000000097</c:v>
                </c:pt>
                <c:pt idx="58">
                  <c:v>99.900000000000091</c:v>
                </c:pt>
                <c:pt idx="59">
                  <c:v>100.0000000000001</c:v>
                </c:pt>
                <c:pt idx="60">
                  <c:v>100.60000000000009</c:v>
                </c:pt>
                <c:pt idx="61">
                  <c:v>100.40000000000008</c:v>
                </c:pt>
                <c:pt idx="62">
                  <c:v>100.10000000000009</c:v>
                </c:pt>
                <c:pt idx="63">
                  <c:v>100.0000000000001</c:v>
                </c:pt>
                <c:pt idx="64">
                  <c:v>100.10000000000009</c:v>
                </c:pt>
                <c:pt idx="65">
                  <c:v>101.20000000000009</c:v>
                </c:pt>
                <c:pt idx="66">
                  <c:v>101.40000000000011</c:v>
                </c:pt>
                <c:pt idx="67">
                  <c:v>101.60000000000011</c:v>
                </c:pt>
                <c:pt idx="68">
                  <c:v>101.90000000000011</c:v>
                </c:pt>
                <c:pt idx="69">
                  <c:v>101.90000000000011</c:v>
                </c:pt>
                <c:pt idx="70">
                  <c:v>102.0000000000001</c:v>
                </c:pt>
                <c:pt idx="71">
                  <c:v>101.8000000000001</c:v>
                </c:pt>
                <c:pt idx="72">
                  <c:v>102.0000000000001</c:v>
                </c:pt>
                <c:pt idx="73">
                  <c:v>102.20000000000012</c:v>
                </c:pt>
                <c:pt idx="74">
                  <c:v>102.20000000000012</c:v>
                </c:pt>
                <c:pt idx="75">
                  <c:v>102.40000000000011</c:v>
                </c:pt>
                <c:pt idx="76">
                  <c:v>102.90000000000011</c:v>
                </c:pt>
                <c:pt idx="77">
                  <c:v>102.8000000000001</c:v>
                </c:pt>
                <c:pt idx="78">
                  <c:v>103.2000000000001</c:v>
                </c:pt>
                <c:pt idx="79">
                  <c:v>103.5000000000001</c:v>
                </c:pt>
                <c:pt idx="80">
                  <c:v>104.2000000000001</c:v>
                </c:pt>
                <c:pt idx="81">
                  <c:v>104.2000000000001</c:v>
                </c:pt>
                <c:pt idx="82">
                  <c:v>104.2000000000001</c:v>
                </c:pt>
                <c:pt idx="83">
                  <c:v>104.2000000000001</c:v>
                </c:pt>
                <c:pt idx="84">
                  <c:v>104.10000000000009</c:v>
                </c:pt>
                <c:pt idx="85">
                  <c:v>104.30000000000008</c:v>
                </c:pt>
                <c:pt idx="86">
                  <c:v>104.90000000000009</c:v>
                </c:pt>
                <c:pt idx="87">
                  <c:v>105.30000000000008</c:v>
                </c:pt>
                <c:pt idx="88">
                  <c:v>105.60000000000009</c:v>
                </c:pt>
                <c:pt idx="89">
                  <c:v>105.40000000000008</c:v>
                </c:pt>
                <c:pt idx="90">
                  <c:v>105.5000000000001</c:v>
                </c:pt>
                <c:pt idx="91">
                  <c:v>106.0000000000001</c:v>
                </c:pt>
                <c:pt idx="92">
                  <c:v>105.8000000000001</c:v>
                </c:pt>
                <c:pt idx="93">
                  <c:v>105.40000000000009</c:v>
                </c:pt>
                <c:pt idx="94">
                  <c:v>105.7000000000001</c:v>
                </c:pt>
                <c:pt idx="95">
                  <c:v>105.8000000000001</c:v>
                </c:pt>
                <c:pt idx="96">
                  <c:v>103.8000000000001</c:v>
                </c:pt>
                <c:pt idx="97">
                  <c:v>104.90000000000009</c:v>
                </c:pt>
                <c:pt idx="98">
                  <c:v>103.50000000000009</c:v>
                </c:pt>
                <c:pt idx="99">
                  <c:v>103.50000000000009</c:v>
                </c:pt>
                <c:pt idx="100">
                  <c:v>104.40000000000008</c:v>
                </c:pt>
                <c:pt idx="101">
                  <c:v>103.90000000000008</c:v>
                </c:pt>
                <c:pt idx="102">
                  <c:v>104.70000000000007</c:v>
                </c:pt>
                <c:pt idx="103">
                  <c:v>106.20000000000007</c:v>
                </c:pt>
                <c:pt idx="104">
                  <c:v>105.80000000000008</c:v>
                </c:pt>
                <c:pt idx="105">
                  <c:v>105.70000000000009</c:v>
                </c:pt>
                <c:pt idx="106">
                  <c:v>106.10000000000008</c:v>
                </c:pt>
                <c:pt idx="107">
                  <c:v>105.8000000000001</c:v>
                </c:pt>
                <c:pt idx="108">
                  <c:v>105.3000000000001</c:v>
                </c:pt>
                <c:pt idx="109">
                  <c:v>106.20000000000009</c:v>
                </c:pt>
                <c:pt idx="110">
                  <c:v>105.40000000000009</c:v>
                </c:pt>
                <c:pt idx="111">
                  <c:v>105.10000000000009</c:v>
                </c:pt>
                <c:pt idx="112">
                  <c:v>104.50000000000009</c:v>
                </c:pt>
                <c:pt idx="113">
                  <c:v>105.2000000000001</c:v>
                </c:pt>
                <c:pt idx="114">
                  <c:v>105.40000000000009</c:v>
                </c:pt>
                <c:pt idx="115">
                  <c:v>105.7000000000001</c:v>
                </c:pt>
                <c:pt idx="116">
                  <c:v>105.7000000000001</c:v>
                </c:pt>
                <c:pt idx="117">
                  <c:v>106.60000000000011</c:v>
                </c:pt>
                <c:pt idx="118">
                  <c:v>106.60000000000011</c:v>
                </c:pt>
                <c:pt idx="119">
                  <c:v>106.5000000000001</c:v>
                </c:pt>
                <c:pt idx="120">
                  <c:v>106.40000000000011</c:v>
                </c:pt>
                <c:pt idx="121">
                  <c:v>106.00000000000009</c:v>
                </c:pt>
                <c:pt idx="122">
                  <c:v>106.40000000000009</c:v>
                </c:pt>
                <c:pt idx="123">
                  <c:v>106.40000000000009</c:v>
                </c:pt>
                <c:pt idx="124">
                  <c:v>105.10000000000008</c:v>
                </c:pt>
                <c:pt idx="125">
                  <c:v>105.10000000000008</c:v>
                </c:pt>
                <c:pt idx="126">
                  <c:v>104.50000000000007</c:v>
                </c:pt>
                <c:pt idx="127">
                  <c:v>104.30000000000007</c:v>
                </c:pt>
                <c:pt idx="128">
                  <c:v>104.60000000000008</c:v>
                </c:pt>
                <c:pt idx="129">
                  <c:v>104.60000000000008</c:v>
                </c:pt>
                <c:pt idx="130">
                  <c:v>103.90000000000008</c:v>
                </c:pt>
                <c:pt idx="131">
                  <c:v>103.90000000000008</c:v>
                </c:pt>
                <c:pt idx="132">
                  <c:v>103.80000000000008</c:v>
                </c:pt>
                <c:pt idx="133">
                  <c:v>103.10000000000008</c:v>
                </c:pt>
                <c:pt idx="134">
                  <c:v>102.50000000000007</c:v>
                </c:pt>
                <c:pt idx="135">
                  <c:v>102.20000000000009</c:v>
                </c:pt>
                <c:pt idx="136">
                  <c:v>101.40000000000009</c:v>
                </c:pt>
                <c:pt idx="137">
                  <c:v>101.60000000000009</c:v>
                </c:pt>
                <c:pt idx="138">
                  <c:v>100.70000000000009</c:v>
                </c:pt>
                <c:pt idx="139">
                  <c:v>101.00000000000009</c:v>
                </c:pt>
                <c:pt idx="140">
                  <c:v>101.00000000000009</c:v>
                </c:pt>
                <c:pt idx="141">
                  <c:v>101.80000000000008</c:v>
                </c:pt>
                <c:pt idx="142">
                  <c:v>102.2000000000001</c:v>
                </c:pt>
                <c:pt idx="143">
                  <c:v>102.40000000000009</c:v>
                </c:pt>
                <c:pt idx="144">
                  <c:v>103.10000000000009</c:v>
                </c:pt>
                <c:pt idx="145">
                  <c:v>100.60000000000009</c:v>
                </c:pt>
                <c:pt idx="146">
                  <c:v>100.20000000000009</c:v>
                </c:pt>
                <c:pt idx="147">
                  <c:v>99.800000000000097</c:v>
                </c:pt>
                <c:pt idx="148">
                  <c:v>100.2000000000001</c:v>
                </c:pt>
                <c:pt idx="149">
                  <c:v>101.30000000000013</c:v>
                </c:pt>
                <c:pt idx="150">
                  <c:v>100.10000000000012</c:v>
                </c:pt>
                <c:pt idx="151">
                  <c:v>99.300000000000111</c:v>
                </c:pt>
                <c:pt idx="152">
                  <c:v>99.100000000000122</c:v>
                </c:pt>
                <c:pt idx="153">
                  <c:v>99.600000000000136</c:v>
                </c:pt>
                <c:pt idx="154">
                  <c:v>99.600000000000136</c:v>
                </c:pt>
                <c:pt idx="155">
                  <c:v>98.600000000000122</c:v>
                </c:pt>
                <c:pt idx="156">
                  <c:v>98.400000000000119</c:v>
                </c:pt>
                <c:pt idx="157">
                  <c:v>97.600000000000108</c:v>
                </c:pt>
                <c:pt idx="158">
                  <c:v>97.500000000000114</c:v>
                </c:pt>
                <c:pt idx="159">
                  <c:v>96.900000000000105</c:v>
                </c:pt>
                <c:pt idx="160">
                  <c:v>97.500000000000114</c:v>
                </c:pt>
                <c:pt idx="161">
                  <c:v>98.400000000000105</c:v>
                </c:pt>
                <c:pt idx="162">
                  <c:v>98.200000000000117</c:v>
                </c:pt>
                <c:pt idx="163">
                  <c:v>98.100000000000122</c:v>
                </c:pt>
                <c:pt idx="164">
                  <c:v>99.000000000000114</c:v>
                </c:pt>
                <c:pt idx="165">
                  <c:v>98.900000000000119</c:v>
                </c:pt>
                <c:pt idx="166">
                  <c:v>98.700000000000102</c:v>
                </c:pt>
                <c:pt idx="167">
                  <c:v>97.000000000000099</c:v>
                </c:pt>
                <c:pt idx="168">
                  <c:v>96.500000000000114</c:v>
                </c:pt>
                <c:pt idx="169">
                  <c:v>97.500000000000114</c:v>
                </c:pt>
                <c:pt idx="170">
                  <c:v>97.200000000000117</c:v>
                </c:pt>
                <c:pt idx="171">
                  <c:v>96.900000000000105</c:v>
                </c:pt>
                <c:pt idx="172">
                  <c:v>96.700000000000102</c:v>
                </c:pt>
                <c:pt idx="173">
                  <c:v>97.600000000000108</c:v>
                </c:pt>
                <c:pt idx="174">
                  <c:v>98.600000000000094</c:v>
                </c:pt>
                <c:pt idx="175">
                  <c:v>98.800000000000097</c:v>
                </c:pt>
                <c:pt idx="176">
                  <c:v>99.600000000000108</c:v>
                </c:pt>
                <c:pt idx="177">
                  <c:v>99.500000000000099</c:v>
                </c:pt>
                <c:pt idx="178">
                  <c:v>99.900000000000105</c:v>
                </c:pt>
                <c:pt idx="179">
                  <c:v>99.200000000000102</c:v>
                </c:pt>
                <c:pt idx="180">
                  <c:v>99.800000000000111</c:v>
                </c:pt>
                <c:pt idx="181">
                  <c:v>99.900000000000119</c:v>
                </c:pt>
                <c:pt idx="182">
                  <c:v>100.10000000000011</c:v>
                </c:pt>
                <c:pt idx="183">
                  <c:v>100.40000000000011</c:v>
                </c:pt>
                <c:pt idx="184">
                  <c:v>99.700000000000117</c:v>
                </c:pt>
                <c:pt idx="185">
                  <c:v>99.400000000000105</c:v>
                </c:pt>
                <c:pt idx="186">
                  <c:v>99.600000000000122</c:v>
                </c:pt>
                <c:pt idx="187">
                  <c:v>100.40000000000011</c:v>
                </c:pt>
                <c:pt idx="188">
                  <c:v>99.900000000000119</c:v>
                </c:pt>
                <c:pt idx="189">
                  <c:v>99.200000000000117</c:v>
                </c:pt>
                <c:pt idx="190">
                  <c:v>99.600000000000122</c:v>
                </c:pt>
                <c:pt idx="191">
                  <c:v>99.500000000000114</c:v>
                </c:pt>
                <c:pt idx="192">
                  <c:v>98.400000000000119</c:v>
                </c:pt>
                <c:pt idx="193">
                  <c:v>98.300000000000125</c:v>
                </c:pt>
                <c:pt idx="194">
                  <c:v>98.500000000000114</c:v>
                </c:pt>
                <c:pt idx="195">
                  <c:v>98.200000000000117</c:v>
                </c:pt>
                <c:pt idx="196">
                  <c:v>98.200000000000117</c:v>
                </c:pt>
                <c:pt idx="197">
                  <c:v>98.300000000000111</c:v>
                </c:pt>
                <c:pt idx="198">
                  <c:v>98.700000000000102</c:v>
                </c:pt>
                <c:pt idx="199">
                  <c:v>98.800000000000125</c:v>
                </c:pt>
                <c:pt idx="200">
                  <c:v>97.900000000000119</c:v>
                </c:pt>
                <c:pt idx="201">
                  <c:v>96.700000000000117</c:v>
                </c:pt>
                <c:pt idx="202">
                  <c:v>97.200000000000117</c:v>
                </c:pt>
                <c:pt idx="203">
                  <c:v>96.400000000000119</c:v>
                </c:pt>
                <c:pt idx="204">
                  <c:v>96.800000000000125</c:v>
                </c:pt>
                <c:pt idx="205">
                  <c:v>97.900000000000119</c:v>
                </c:pt>
                <c:pt idx="206">
                  <c:v>96.200000000000117</c:v>
                </c:pt>
                <c:pt idx="207">
                  <c:v>96.600000000000122</c:v>
                </c:pt>
                <c:pt idx="208">
                  <c:v>96.700000000000117</c:v>
                </c:pt>
                <c:pt idx="209">
                  <c:v>97.400000000000119</c:v>
                </c:pt>
                <c:pt idx="210">
                  <c:v>95.900000000000119</c:v>
                </c:pt>
                <c:pt idx="211">
                  <c:v>95.300000000000111</c:v>
                </c:pt>
                <c:pt idx="212">
                  <c:v>93.800000000000125</c:v>
                </c:pt>
                <c:pt idx="213">
                  <c:v>94.300000000000125</c:v>
                </c:pt>
                <c:pt idx="214">
                  <c:v>93.900000000000134</c:v>
                </c:pt>
                <c:pt idx="215">
                  <c:v>94.700000000000131</c:v>
                </c:pt>
                <c:pt idx="216">
                  <c:v>95.600000000000136</c:v>
                </c:pt>
                <c:pt idx="217">
                  <c:v>95.500000000000142</c:v>
                </c:pt>
                <c:pt idx="218">
                  <c:v>95.700000000000131</c:v>
                </c:pt>
                <c:pt idx="219">
                  <c:v>94.400000000000119</c:v>
                </c:pt>
                <c:pt idx="220">
                  <c:v>93.700000000000117</c:v>
                </c:pt>
                <c:pt idx="221">
                  <c:v>94.000000000000128</c:v>
                </c:pt>
                <c:pt idx="222">
                  <c:v>94.100000000000136</c:v>
                </c:pt>
                <c:pt idx="223">
                  <c:v>93.800000000000139</c:v>
                </c:pt>
                <c:pt idx="224">
                  <c:v>94.200000000000131</c:v>
                </c:pt>
                <c:pt idx="225">
                  <c:v>94.700000000000145</c:v>
                </c:pt>
                <c:pt idx="226">
                  <c:v>95.600000000000151</c:v>
                </c:pt>
                <c:pt idx="227">
                  <c:v>95.700000000000145</c:v>
                </c:pt>
                <c:pt idx="228">
                  <c:v>95.200000000000145</c:v>
                </c:pt>
                <c:pt idx="229">
                  <c:v>95.100000000000151</c:v>
                </c:pt>
                <c:pt idx="230">
                  <c:v>95.400000000000148</c:v>
                </c:pt>
                <c:pt idx="231">
                  <c:v>94.900000000000148</c:v>
                </c:pt>
                <c:pt idx="232">
                  <c:v>95.000000000000142</c:v>
                </c:pt>
                <c:pt idx="233">
                  <c:v>95.200000000000131</c:v>
                </c:pt>
                <c:pt idx="234">
                  <c:v>94.400000000000134</c:v>
                </c:pt>
                <c:pt idx="235">
                  <c:v>93.600000000000136</c:v>
                </c:pt>
                <c:pt idx="236">
                  <c:v>92.600000000000136</c:v>
                </c:pt>
                <c:pt idx="237">
                  <c:v>90.900000000000134</c:v>
                </c:pt>
                <c:pt idx="238">
                  <c:v>90.400000000000119</c:v>
                </c:pt>
                <c:pt idx="239">
                  <c:v>90.900000000000134</c:v>
                </c:pt>
                <c:pt idx="240">
                  <c:v>89.100000000000136</c:v>
                </c:pt>
                <c:pt idx="241">
                  <c:v>89.200000000000131</c:v>
                </c:pt>
                <c:pt idx="242">
                  <c:v>89.600000000000136</c:v>
                </c:pt>
                <c:pt idx="243">
                  <c:v>90.000000000000128</c:v>
                </c:pt>
                <c:pt idx="244">
                  <c:v>89.800000000000139</c:v>
                </c:pt>
                <c:pt idx="245">
                  <c:v>90.300000000000125</c:v>
                </c:pt>
                <c:pt idx="246">
                  <c:v>91.400000000000134</c:v>
                </c:pt>
                <c:pt idx="247">
                  <c:v>91.200000000000117</c:v>
                </c:pt>
                <c:pt idx="248">
                  <c:v>90.600000000000122</c:v>
                </c:pt>
                <c:pt idx="249">
                  <c:v>91.000000000000099</c:v>
                </c:pt>
                <c:pt idx="250">
                  <c:v>90.500000000000114</c:v>
                </c:pt>
                <c:pt idx="251">
                  <c:v>91.200000000000102</c:v>
                </c:pt>
                <c:pt idx="252">
                  <c:v>90.900000000000105</c:v>
                </c:pt>
                <c:pt idx="253">
                  <c:v>91.600000000000108</c:v>
                </c:pt>
                <c:pt idx="254">
                  <c:v>92.200000000000117</c:v>
                </c:pt>
                <c:pt idx="255">
                  <c:v>93.000000000000128</c:v>
                </c:pt>
                <c:pt idx="256">
                  <c:v>93.000000000000128</c:v>
                </c:pt>
                <c:pt idx="257">
                  <c:v>93.300000000000125</c:v>
                </c:pt>
                <c:pt idx="258">
                  <c:v>93.200000000000131</c:v>
                </c:pt>
                <c:pt idx="259">
                  <c:v>92.800000000000125</c:v>
                </c:pt>
                <c:pt idx="260">
                  <c:v>92.600000000000136</c:v>
                </c:pt>
                <c:pt idx="261">
                  <c:v>93.200000000000145</c:v>
                </c:pt>
                <c:pt idx="262">
                  <c:v>92.600000000000136</c:v>
                </c:pt>
                <c:pt idx="263">
                  <c:v>93.400000000000148</c:v>
                </c:pt>
                <c:pt idx="264">
                  <c:v>93.900000000000148</c:v>
                </c:pt>
                <c:pt idx="265">
                  <c:v>94.200000000000145</c:v>
                </c:pt>
                <c:pt idx="266">
                  <c:v>94.200000000000145</c:v>
                </c:pt>
                <c:pt idx="267">
                  <c:v>94.500000000000128</c:v>
                </c:pt>
                <c:pt idx="268">
                  <c:v>94.700000000000131</c:v>
                </c:pt>
                <c:pt idx="269">
                  <c:v>95.400000000000105</c:v>
                </c:pt>
                <c:pt idx="270">
                  <c:v>96.200000000000102</c:v>
                </c:pt>
                <c:pt idx="271">
                  <c:v>96.600000000000108</c:v>
                </c:pt>
                <c:pt idx="272">
                  <c:v>96.500000000000099</c:v>
                </c:pt>
                <c:pt idx="273">
                  <c:v>96.400000000000105</c:v>
                </c:pt>
                <c:pt idx="274">
                  <c:v>96.800000000000111</c:v>
                </c:pt>
                <c:pt idx="275">
                  <c:v>96.700000000000117</c:v>
                </c:pt>
                <c:pt idx="276">
                  <c:v>96.600000000000122</c:v>
                </c:pt>
                <c:pt idx="277">
                  <c:v>96.600000000000122</c:v>
                </c:pt>
                <c:pt idx="278">
                  <c:v>96.300000000000125</c:v>
                </c:pt>
                <c:pt idx="279">
                  <c:v>96.900000000000105</c:v>
                </c:pt>
                <c:pt idx="280">
                  <c:v>96.700000000000102</c:v>
                </c:pt>
                <c:pt idx="281">
                  <c:v>97.600000000000108</c:v>
                </c:pt>
                <c:pt idx="282">
                  <c:v>98.200000000000117</c:v>
                </c:pt>
                <c:pt idx="283">
                  <c:v>98.200000000000117</c:v>
                </c:pt>
                <c:pt idx="284">
                  <c:v>97.500000000000114</c:v>
                </c:pt>
                <c:pt idx="285">
                  <c:v>98.000000000000114</c:v>
                </c:pt>
                <c:pt idx="286">
                  <c:v>97.300000000000111</c:v>
                </c:pt>
                <c:pt idx="287">
                  <c:v>96.600000000000108</c:v>
                </c:pt>
                <c:pt idx="288">
                  <c:v>96.300000000000111</c:v>
                </c:pt>
                <c:pt idx="289">
                  <c:v>96.200000000000088</c:v>
                </c:pt>
                <c:pt idx="290">
                  <c:v>96.900000000000091</c:v>
                </c:pt>
                <c:pt idx="291">
                  <c:v>95.200000000000088</c:v>
                </c:pt>
                <c:pt idx="292">
                  <c:v>94.600000000000094</c:v>
                </c:pt>
                <c:pt idx="293">
                  <c:v>93.900000000000091</c:v>
                </c:pt>
                <c:pt idx="294">
                  <c:v>93.200000000000088</c:v>
                </c:pt>
                <c:pt idx="295">
                  <c:v>93.300000000000097</c:v>
                </c:pt>
                <c:pt idx="296">
                  <c:v>93.100000000000108</c:v>
                </c:pt>
                <c:pt idx="297">
                  <c:v>93.200000000000117</c:v>
                </c:pt>
                <c:pt idx="298">
                  <c:v>92.900000000000105</c:v>
                </c:pt>
                <c:pt idx="299">
                  <c:v>93.100000000000122</c:v>
                </c:pt>
                <c:pt idx="300">
                  <c:v>93.200000000000131</c:v>
                </c:pt>
                <c:pt idx="301">
                  <c:v>93.800000000000139</c:v>
                </c:pt>
                <c:pt idx="302">
                  <c:v>94.100000000000136</c:v>
                </c:pt>
                <c:pt idx="303">
                  <c:v>92.800000000000125</c:v>
                </c:pt>
                <c:pt idx="304">
                  <c:v>92.900000000000134</c:v>
                </c:pt>
                <c:pt idx="305">
                  <c:v>92.200000000000145</c:v>
                </c:pt>
                <c:pt idx="306">
                  <c:v>91.700000000000131</c:v>
                </c:pt>
                <c:pt idx="307">
                  <c:v>91.800000000000125</c:v>
                </c:pt>
                <c:pt idx="308">
                  <c:v>91.200000000000117</c:v>
                </c:pt>
                <c:pt idx="309">
                  <c:v>91.100000000000108</c:v>
                </c:pt>
                <c:pt idx="310">
                  <c:v>90.800000000000111</c:v>
                </c:pt>
                <c:pt idx="311">
                  <c:v>90.400000000000091</c:v>
                </c:pt>
                <c:pt idx="312">
                  <c:v>90.000000000000099</c:v>
                </c:pt>
                <c:pt idx="313">
                  <c:v>89.700000000000102</c:v>
                </c:pt>
                <c:pt idx="314">
                  <c:v>89.800000000000111</c:v>
                </c:pt>
                <c:pt idx="315">
                  <c:v>88.700000000000102</c:v>
                </c:pt>
                <c:pt idx="316">
                  <c:v>88.400000000000105</c:v>
                </c:pt>
                <c:pt idx="317">
                  <c:v>89.800000000000125</c:v>
                </c:pt>
                <c:pt idx="318">
                  <c:v>90.600000000000136</c:v>
                </c:pt>
                <c:pt idx="319">
                  <c:v>90.700000000000131</c:v>
                </c:pt>
                <c:pt idx="320">
                  <c:v>90.300000000000125</c:v>
                </c:pt>
                <c:pt idx="321">
                  <c:v>89.400000000000134</c:v>
                </c:pt>
                <c:pt idx="322">
                  <c:v>89.100000000000136</c:v>
                </c:pt>
                <c:pt idx="323">
                  <c:v>88.800000000000153</c:v>
                </c:pt>
                <c:pt idx="324">
                  <c:v>88.500000000000142</c:v>
                </c:pt>
                <c:pt idx="325">
                  <c:v>89.300000000000139</c:v>
                </c:pt>
                <c:pt idx="326">
                  <c:v>88.500000000000128</c:v>
                </c:pt>
                <c:pt idx="327">
                  <c:v>89.200000000000131</c:v>
                </c:pt>
                <c:pt idx="328">
                  <c:v>89.600000000000136</c:v>
                </c:pt>
                <c:pt idx="329">
                  <c:v>89.400000000000119</c:v>
                </c:pt>
                <c:pt idx="330">
                  <c:v>89.000000000000128</c:v>
                </c:pt>
                <c:pt idx="331">
                  <c:v>89.500000000000114</c:v>
                </c:pt>
                <c:pt idx="332">
                  <c:v>90.100000000000122</c:v>
                </c:pt>
                <c:pt idx="333">
                  <c:v>90.700000000000131</c:v>
                </c:pt>
                <c:pt idx="334">
                  <c:v>90.100000000000122</c:v>
                </c:pt>
                <c:pt idx="335">
                  <c:v>90.800000000000125</c:v>
                </c:pt>
                <c:pt idx="336">
                  <c:v>91.400000000000134</c:v>
                </c:pt>
                <c:pt idx="337">
                  <c:v>91.400000000000134</c:v>
                </c:pt>
                <c:pt idx="338">
                  <c:v>91.500000000000128</c:v>
                </c:pt>
                <c:pt idx="339">
                  <c:v>90.800000000000125</c:v>
                </c:pt>
                <c:pt idx="340">
                  <c:v>90.400000000000105</c:v>
                </c:pt>
                <c:pt idx="341">
                  <c:v>90.400000000000105</c:v>
                </c:pt>
                <c:pt idx="342">
                  <c:v>90.500000000000128</c:v>
                </c:pt>
                <c:pt idx="343">
                  <c:v>90.800000000000111</c:v>
                </c:pt>
                <c:pt idx="344">
                  <c:v>90.600000000000122</c:v>
                </c:pt>
                <c:pt idx="345">
                  <c:v>92.300000000000125</c:v>
                </c:pt>
                <c:pt idx="346">
                  <c:v>91.800000000000125</c:v>
                </c:pt>
                <c:pt idx="347">
                  <c:v>91.700000000000131</c:v>
                </c:pt>
                <c:pt idx="348">
                  <c:v>92.000000000000128</c:v>
                </c:pt>
                <c:pt idx="349">
                  <c:v>91.800000000000125</c:v>
                </c:pt>
                <c:pt idx="350">
                  <c:v>91.800000000000125</c:v>
                </c:pt>
                <c:pt idx="351">
                  <c:v>92.300000000000139</c:v>
                </c:pt>
                <c:pt idx="352">
                  <c:v>92.600000000000136</c:v>
                </c:pt>
                <c:pt idx="353">
                  <c:v>93.100000000000151</c:v>
                </c:pt>
                <c:pt idx="354">
                  <c:v>93.000000000000156</c:v>
                </c:pt>
                <c:pt idx="355">
                  <c:v>93.300000000000153</c:v>
                </c:pt>
                <c:pt idx="356">
                  <c:v>93.100000000000165</c:v>
                </c:pt>
                <c:pt idx="357">
                  <c:v>92.700000000000159</c:v>
                </c:pt>
                <c:pt idx="358">
                  <c:v>92.900000000000162</c:v>
                </c:pt>
                <c:pt idx="359">
                  <c:v>93.700000000000173</c:v>
                </c:pt>
                <c:pt idx="360">
                  <c:v>93.600000000000179</c:v>
                </c:pt>
                <c:pt idx="361">
                  <c:v>93.400000000000176</c:v>
                </c:pt>
                <c:pt idx="362">
                  <c:v>92.900000000000176</c:v>
                </c:pt>
                <c:pt idx="363">
                  <c:v>92.700000000000188</c:v>
                </c:pt>
                <c:pt idx="364">
                  <c:v>92.500000000000199</c:v>
                </c:pt>
                <c:pt idx="365">
                  <c:v>92.500000000000199</c:v>
                </c:pt>
                <c:pt idx="366">
                  <c:v>92.100000000000207</c:v>
                </c:pt>
                <c:pt idx="367">
                  <c:v>92.700000000000188</c:v>
                </c:pt>
                <c:pt idx="368">
                  <c:v>92.800000000000196</c:v>
                </c:pt>
                <c:pt idx="369">
                  <c:v>92.30000000000021</c:v>
                </c:pt>
                <c:pt idx="370">
                  <c:v>91.200000000000202</c:v>
                </c:pt>
                <c:pt idx="371">
                  <c:v>90.700000000000202</c:v>
                </c:pt>
                <c:pt idx="372">
                  <c:v>90.300000000000196</c:v>
                </c:pt>
                <c:pt idx="373">
                  <c:v>90.100000000000207</c:v>
                </c:pt>
                <c:pt idx="374">
                  <c:v>90.700000000000216</c:v>
                </c:pt>
                <c:pt idx="375">
                  <c:v>90.100000000000207</c:v>
                </c:pt>
                <c:pt idx="376">
                  <c:v>90.30000000000021</c:v>
                </c:pt>
                <c:pt idx="377">
                  <c:v>90.30000000000021</c:v>
                </c:pt>
                <c:pt idx="378">
                  <c:v>89.900000000000219</c:v>
                </c:pt>
                <c:pt idx="379">
                  <c:v>89.600000000000222</c:v>
                </c:pt>
                <c:pt idx="380">
                  <c:v>90.000000000000213</c:v>
                </c:pt>
                <c:pt idx="381">
                  <c:v>89.600000000000222</c:v>
                </c:pt>
                <c:pt idx="382">
                  <c:v>89.900000000000219</c:v>
                </c:pt>
                <c:pt idx="383">
                  <c:v>90.400000000000219</c:v>
                </c:pt>
                <c:pt idx="384">
                  <c:v>90.70000000000023</c:v>
                </c:pt>
                <c:pt idx="385">
                  <c:v>90.600000000000236</c:v>
                </c:pt>
                <c:pt idx="386">
                  <c:v>91.200000000000216</c:v>
                </c:pt>
                <c:pt idx="387">
                  <c:v>90.900000000000219</c:v>
                </c:pt>
                <c:pt idx="388">
                  <c:v>90.900000000000219</c:v>
                </c:pt>
                <c:pt idx="389">
                  <c:v>91.600000000000222</c:v>
                </c:pt>
                <c:pt idx="390">
                  <c:v>91.600000000000222</c:v>
                </c:pt>
                <c:pt idx="391">
                  <c:v>91.900000000000219</c:v>
                </c:pt>
                <c:pt idx="392">
                  <c:v>91.800000000000225</c:v>
                </c:pt>
                <c:pt idx="393">
                  <c:v>92.20000000000023</c:v>
                </c:pt>
                <c:pt idx="394">
                  <c:v>92.000000000000213</c:v>
                </c:pt>
                <c:pt idx="395">
                  <c:v>91.500000000000213</c:v>
                </c:pt>
                <c:pt idx="396">
                  <c:v>91.80000000000021</c:v>
                </c:pt>
                <c:pt idx="397">
                  <c:v>92.100000000000236</c:v>
                </c:pt>
                <c:pt idx="398">
                  <c:v>92.100000000000236</c:v>
                </c:pt>
                <c:pt idx="399">
                  <c:v>92.100000000000236</c:v>
                </c:pt>
                <c:pt idx="400">
                  <c:v>92.400000000000233</c:v>
                </c:pt>
                <c:pt idx="401">
                  <c:v>92.400000000000233</c:v>
                </c:pt>
                <c:pt idx="402">
                  <c:v>92.000000000000227</c:v>
                </c:pt>
                <c:pt idx="403">
                  <c:v>92.500000000000242</c:v>
                </c:pt>
                <c:pt idx="404">
                  <c:v>92.400000000000247</c:v>
                </c:pt>
                <c:pt idx="405">
                  <c:v>93.500000000000242</c:v>
                </c:pt>
                <c:pt idx="406">
                  <c:v>93.400000000000233</c:v>
                </c:pt>
                <c:pt idx="407">
                  <c:v>93.200000000000244</c:v>
                </c:pt>
                <c:pt idx="408">
                  <c:v>93.800000000000253</c:v>
                </c:pt>
                <c:pt idx="409">
                  <c:v>93.300000000000239</c:v>
                </c:pt>
                <c:pt idx="410">
                  <c:v>93.000000000000242</c:v>
                </c:pt>
                <c:pt idx="411">
                  <c:v>93.200000000000244</c:v>
                </c:pt>
                <c:pt idx="412">
                  <c:v>93.500000000000242</c:v>
                </c:pt>
                <c:pt idx="413">
                  <c:v>93.200000000000244</c:v>
                </c:pt>
                <c:pt idx="414">
                  <c:v>93.400000000000233</c:v>
                </c:pt>
                <c:pt idx="415">
                  <c:v>93.100000000000236</c:v>
                </c:pt>
                <c:pt idx="416">
                  <c:v>93.000000000000242</c:v>
                </c:pt>
                <c:pt idx="417">
                  <c:v>93.000000000000242</c:v>
                </c:pt>
                <c:pt idx="418">
                  <c:v>92.400000000000233</c:v>
                </c:pt>
                <c:pt idx="419">
                  <c:v>92.400000000000233</c:v>
                </c:pt>
                <c:pt idx="420">
                  <c:v>92.70000000000023</c:v>
                </c:pt>
                <c:pt idx="421">
                  <c:v>92.200000000000244</c:v>
                </c:pt>
                <c:pt idx="422">
                  <c:v>92.200000000000244</c:v>
                </c:pt>
                <c:pt idx="423">
                  <c:v>92.000000000000227</c:v>
                </c:pt>
                <c:pt idx="424">
                  <c:v>91.400000000000233</c:v>
                </c:pt>
                <c:pt idx="425">
                  <c:v>91.900000000000233</c:v>
                </c:pt>
                <c:pt idx="426">
                  <c:v>92.400000000000247</c:v>
                </c:pt>
                <c:pt idx="427">
                  <c:v>92.300000000000253</c:v>
                </c:pt>
                <c:pt idx="428">
                  <c:v>92.200000000000259</c:v>
                </c:pt>
                <c:pt idx="429">
                  <c:v>92.300000000000253</c:v>
                </c:pt>
                <c:pt idx="430">
                  <c:v>91.700000000000244</c:v>
                </c:pt>
                <c:pt idx="431">
                  <c:v>91.200000000000244</c:v>
                </c:pt>
                <c:pt idx="432">
                  <c:v>90.800000000000253</c:v>
                </c:pt>
                <c:pt idx="433">
                  <c:v>91.20000000000023</c:v>
                </c:pt>
                <c:pt idx="434">
                  <c:v>91.300000000000253</c:v>
                </c:pt>
                <c:pt idx="435">
                  <c:v>91.600000000000236</c:v>
                </c:pt>
                <c:pt idx="436">
                  <c:v>91.100000000000222</c:v>
                </c:pt>
                <c:pt idx="437">
                  <c:v>91.400000000000219</c:v>
                </c:pt>
                <c:pt idx="438">
                  <c:v>91.80000000000021</c:v>
                </c:pt>
                <c:pt idx="439">
                  <c:v>90.900000000000205</c:v>
                </c:pt>
                <c:pt idx="440">
                  <c:v>91.30000000000021</c:v>
                </c:pt>
                <c:pt idx="441">
                  <c:v>91.700000000000202</c:v>
                </c:pt>
                <c:pt idx="442">
                  <c:v>91.600000000000207</c:v>
                </c:pt>
                <c:pt idx="443">
                  <c:v>91.30000000000021</c:v>
                </c:pt>
                <c:pt idx="444">
                  <c:v>91.90000000000019</c:v>
                </c:pt>
                <c:pt idx="445">
                  <c:v>92.000000000000185</c:v>
                </c:pt>
                <c:pt idx="446">
                  <c:v>92.900000000000176</c:v>
                </c:pt>
                <c:pt idx="447">
                  <c:v>93.000000000000199</c:v>
                </c:pt>
                <c:pt idx="448">
                  <c:v>92.500000000000185</c:v>
                </c:pt>
                <c:pt idx="449">
                  <c:v>92.800000000000182</c:v>
                </c:pt>
                <c:pt idx="450">
                  <c:v>92.800000000000182</c:v>
                </c:pt>
                <c:pt idx="451">
                  <c:v>92.800000000000182</c:v>
                </c:pt>
                <c:pt idx="452">
                  <c:v>93.100000000000193</c:v>
                </c:pt>
                <c:pt idx="453">
                  <c:v>92.900000000000176</c:v>
                </c:pt>
                <c:pt idx="454">
                  <c:v>92.500000000000185</c:v>
                </c:pt>
                <c:pt idx="455">
                  <c:v>92.800000000000182</c:v>
                </c:pt>
                <c:pt idx="456">
                  <c:v>92.800000000000182</c:v>
                </c:pt>
                <c:pt idx="457">
                  <c:v>93.000000000000185</c:v>
                </c:pt>
                <c:pt idx="458">
                  <c:v>93.000000000000185</c:v>
                </c:pt>
                <c:pt idx="459">
                  <c:v>92.800000000000168</c:v>
                </c:pt>
                <c:pt idx="460">
                  <c:v>92.700000000000159</c:v>
                </c:pt>
                <c:pt idx="461">
                  <c:v>92.700000000000159</c:v>
                </c:pt>
                <c:pt idx="462">
                  <c:v>92.600000000000151</c:v>
                </c:pt>
                <c:pt idx="463">
                  <c:v>92.300000000000153</c:v>
                </c:pt>
                <c:pt idx="464">
                  <c:v>91.800000000000153</c:v>
                </c:pt>
                <c:pt idx="465">
                  <c:v>92.400000000000148</c:v>
                </c:pt>
                <c:pt idx="466">
                  <c:v>92.900000000000134</c:v>
                </c:pt>
                <c:pt idx="467">
                  <c:v>93.000000000000156</c:v>
                </c:pt>
                <c:pt idx="468">
                  <c:v>92.600000000000151</c:v>
                </c:pt>
                <c:pt idx="469">
                  <c:v>92.100000000000165</c:v>
                </c:pt>
                <c:pt idx="470">
                  <c:v>91.900000000000148</c:v>
                </c:pt>
                <c:pt idx="471">
                  <c:v>92.600000000000151</c:v>
                </c:pt>
                <c:pt idx="472">
                  <c:v>92.600000000000151</c:v>
                </c:pt>
                <c:pt idx="473">
                  <c:v>92.600000000000151</c:v>
                </c:pt>
                <c:pt idx="474">
                  <c:v>92.700000000000159</c:v>
                </c:pt>
                <c:pt idx="475">
                  <c:v>92.900000000000162</c:v>
                </c:pt>
                <c:pt idx="476">
                  <c:v>93.200000000000159</c:v>
                </c:pt>
                <c:pt idx="477">
                  <c:v>93.200000000000159</c:v>
                </c:pt>
                <c:pt idx="478">
                  <c:v>92.800000000000153</c:v>
                </c:pt>
                <c:pt idx="479">
                  <c:v>93.300000000000168</c:v>
                </c:pt>
                <c:pt idx="480">
                  <c:v>93.700000000000145</c:v>
                </c:pt>
                <c:pt idx="481">
                  <c:v>93.700000000000145</c:v>
                </c:pt>
                <c:pt idx="482">
                  <c:v>93.600000000000151</c:v>
                </c:pt>
                <c:pt idx="483">
                  <c:v>93.200000000000159</c:v>
                </c:pt>
                <c:pt idx="484">
                  <c:v>92.800000000000153</c:v>
                </c:pt>
                <c:pt idx="485">
                  <c:v>93.100000000000165</c:v>
                </c:pt>
                <c:pt idx="486">
                  <c:v>93.500000000000156</c:v>
                </c:pt>
                <c:pt idx="487">
                  <c:v>93.500000000000156</c:v>
                </c:pt>
                <c:pt idx="488">
                  <c:v>93.600000000000151</c:v>
                </c:pt>
                <c:pt idx="489">
                  <c:v>93.500000000000156</c:v>
                </c:pt>
                <c:pt idx="490">
                  <c:v>93.700000000000159</c:v>
                </c:pt>
                <c:pt idx="491">
                  <c:v>94.500000000000156</c:v>
                </c:pt>
                <c:pt idx="492">
                  <c:v>94.300000000000153</c:v>
                </c:pt>
                <c:pt idx="493">
                  <c:v>94.500000000000142</c:v>
                </c:pt>
                <c:pt idx="494">
                  <c:v>94.200000000000159</c:v>
                </c:pt>
                <c:pt idx="495">
                  <c:v>94.200000000000159</c:v>
                </c:pt>
                <c:pt idx="496">
                  <c:v>94.500000000000142</c:v>
                </c:pt>
                <c:pt idx="497">
                  <c:v>94.900000000000162</c:v>
                </c:pt>
                <c:pt idx="498">
                  <c:v>95.100000000000165</c:v>
                </c:pt>
                <c:pt idx="499">
                  <c:v>94.800000000000168</c:v>
                </c:pt>
                <c:pt idx="500">
                  <c:v>94.800000000000168</c:v>
                </c:pt>
                <c:pt idx="501">
                  <c:v>94.800000000000168</c:v>
                </c:pt>
                <c:pt idx="502">
                  <c:v>94.500000000000156</c:v>
                </c:pt>
                <c:pt idx="503">
                  <c:v>94.500000000000156</c:v>
                </c:pt>
                <c:pt idx="504">
                  <c:v>94.000000000000171</c:v>
                </c:pt>
                <c:pt idx="505">
                  <c:v>94.000000000000171</c:v>
                </c:pt>
                <c:pt idx="506">
                  <c:v>94.100000000000179</c:v>
                </c:pt>
                <c:pt idx="507">
                  <c:v>94.100000000000179</c:v>
                </c:pt>
                <c:pt idx="508">
                  <c:v>94.200000000000173</c:v>
                </c:pt>
                <c:pt idx="509">
                  <c:v>94.500000000000156</c:v>
                </c:pt>
                <c:pt idx="510">
                  <c:v>94.700000000000159</c:v>
                </c:pt>
                <c:pt idx="511">
                  <c:v>95.000000000000156</c:v>
                </c:pt>
                <c:pt idx="512">
                  <c:v>95.100000000000165</c:v>
                </c:pt>
                <c:pt idx="513">
                  <c:v>95.100000000000165</c:v>
                </c:pt>
                <c:pt idx="514">
                  <c:v>95.000000000000171</c:v>
                </c:pt>
                <c:pt idx="515">
                  <c:v>94.000000000000171</c:v>
                </c:pt>
                <c:pt idx="516">
                  <c:v>93.700000000000159</c:v>
                </c:pt>
                <c:pt idx="517">
                  <c:v>93.900000000000176</c:v>
                </c:pt>
                <c:pt idx="518">
                  <c:v>94.200000000000173</c:v>
                </c:pt>
                <c:pt idx="519">
                  <c:v>94.400000000000176</c:v>
                </c:pt>
                <c:pt idx="520">
                  <c:v>94.800000000000182</c:v>
                </c:pt>
                <c:pt idx="521">
                  <c:v>94.700000000000188</c:v>
                </c:pt>
                <c:pt idx="522">
                  <c:v>94.800000000000182</c:v>
                </c:pt>
                <c:pt idx="523">
                  <c:v>95.400000000000162</c:v>
                </c:pt>
                <c:pt idx="524">
                  <c:v>95.500000000000185</c:v>
                </c:pt>
                <c:pt idx="525">
                  <c:v>95.500000000000185</c:v>
                </c:pt>
                <c:pt idx="526">
                  <c:v>95.600000000000193</c:v>
                </c:pt>
                <c:pt idx="527">
                  <c:v>96.200000000000188</c:v>
                </c:pt>
                <c:pt idx="528">
                  <c:v>96.200000000000188</c:v>
                </c:pt>
                <c:pt idx="529">
                  <c:v>95.90000000000019</c:v>
                </c:pt>
                <c:pt idx="530">
                  <c:v>96.200000000000173</c:v>
                </c:pt>
                <c:pt idx="531">
                  <c:v>96.300000000000196</c:v>
                </c:pt>
                <c:pt idx="532">
                  <c:v>96.500000000000185</c:v>
                </c:pt>
                <c:pt idx="533">
                  <c:v>96.200000000000173</c:v>
                </c:pt>
                <c:pt idx="534">
                  <c:v>95.700000000000188</c:v>
                </c:pt>
                <c:pt idx="535">
                  <c:v>95.400000000000176</c:v>
                </c:pt>
                <c:pt idx="536">
                  <c:v>95.100000000000193</c:v>
                </c:pt>
                <c:pt idx="537">
                  <c:v>95.500000000000213</c:v>
                </c:pt>
                <c:pt idx="538">
                  <c:v>95.700000000000202</c:v>
                </c:pt>
                <c:pt idx="539">
                  <c:v>95.300000000000196</c:v>
                </c:pt>
                <c:pt idx="540">
                  <c:v>95.300000000000196</c:v>
                </c:pt>
                <c:pt idx="541">
                  <c:v>95.000000000000199</c:v>
                </c:pt>
                <c:pt idx="542">
                  <c:v>95.40000000000019</c:v>
                </c:pt>
                <c:pt idx="543">
                  <c:v>94.700000000000202</c:v>
                </c:pt>
                <c:pt idx="544">
                  <c:v>94.600000000000193</c:v>
                </c:pt>
                <c:pt idx="545">
                  <c:v>94.200000000000188</c:v>
                </c:pt>
                <c:pt idx="546">
                  <c:v>94.300000000000182</c:v>
                </c:pt>
                <c:pt idx="547">
                  <c:v>94.40000000000019</c:v>
                </c:pt>
                <c:pt idx="548">
                  <c:v>94.700000000000202</c:v>
                </c:pt>
                <c:pt idx="549">
                  <c:v>95.500000000000199</c:v>
                </c:pt>
                <c:pt idx="550">
                  <c:v>95.200000000000188</c:v>
                </c:pt>
                <c:pt idx="551">
                  <c:v>95.40000000000019</c:v>
                </c:pt>
                <c:pt idx="552">
                  <c:v>95.600000000000207</c:v>
                </c:pt>
                <c:pt idx="553">
                  <c:v>96.100000000000207</c:v>
                </c:pt>
                <c:pt idx="554">
                  <c:v>96.100000000000207</c:v>
                </c:pt>
                <c:pt idx="555">
                  <c:v>96.600000000000222</c:v>
                </c:pt>
                <c:pt idx="556">
                  <c:v>96.900000000000219</c:v>
                </c:pt>
                <c:pt idx="557">
                  <c:v>96.700000000000216</c:v>
                </c:pt>
                <c:pt idx="558">
                  <c:v>96.600000000000222</c:v>
                </c:pt>
                <c:pt idx="559">
                  <c:v>96.200000000000216</c:v>
                </c:pt>
                <c:pt idx="560">
                  <c:v>96.300000000000239</c:v>
                </c:pt>
                <c:pt idx="561">
                  <c:v>96.500000000000227</c:v>
                </c:pt>
                <c:pt idx="562">
                  <c:v>96.500000000000227</c:v>
                </c:pt>
                <c:pt idx="563">
                  <c:v>96.300000000000225</c:v>
                </c:pt>
                <c:pt idx="564">
                  <c:v>96.200000000000202</c:v>
                </c:pt>
                <c:pt idx="565">
                  <c:v>97.200000000000216</c:v>
                </c:pt>
                <c:pt idx="566">
                  <c:v>96.400000000000219</c:v>
                </c:pt>
                <c:pt idx="567">
                  <c:v>96.100000000000207</c:v>
                </c:pt>
                <c:pt idx="568">
                  <c:v>96.100000000000207</c:v>
                </c:pt>
                <c:pt idx="569">
                  <c:v>96.000000000000213</c:v>
                </c:pt>
                <c:pt idx="570">
                  <c:v>95.200000000000216</c:v>
                </c:pt>
                <c:pt idx="571">
                  <c:v>95.200000000000216</c:v>
                </c:pt>
                <c:pt idx="572">
                  <c:v>95.30000000000021</c:v>
                </c:pt>
                <c:pt idx="573">
                  <c:v>94.800000000000225</c:v>
                </c:pt>
                <c:pt idx="574">
                  <c:v>95.000000000000213</c:v>
                </c:pt>
                <c:pt idx="575">
                  <c:v>94.600000000000222</c:v>
                </c:pt>
                <c:pt idx="576">
                  <c:v>94.900000000000219</c:v>
                </c:pt>
                <c:pt idx="577">
                  <c:v>94.800000000000225</c:v>
                </c:pt>
                <c:pt idx="578">
                  <c:v>94.000000000000227</c:v>
                </c:pt>
                <c:pt idx="579">
                  <c:v>94.000000000000227</c:v>
                </c:pt>
                <c:pt idx="580">
                  <c:v>94.100000000000236</c:v>
                </c:pt>
                <c:pt idx="581">
                  <c:v>94.500000000000242</c:v>
                </c:pt>
                <c:pt idx="582">
                  <c:v>95.000000000000242</c:v>
                </c:pt>
                <c:pt idx="583">
                  <c:v>95.300000000000239</c:v>
                </c:pt>
                <c:pt idx="584">
                  <c:v>95.800000000000253</c:v>
                </c:pt>
                <c:pt idx="585">
                  <c:v>95.700000000000259</c:v>
                </c:pt>
                <c:pt idx="586">
                  <c:v>95.50000000000027</c:v>
                </c:pt>
                <c:pt idx="587">
                  <c:v>95.600000000000279</c:v>
                </c:pt>
                <c:pt idx="588">
                  <c:v>95.300000000000267</c:v>
                </c:pt>
                <c:pt idx="589">
                  <c:v>94.700000000000273</c:v>
                </c:pt>
                <c:pt idx="590">
                  <c:v>94.100000000000264</c:v>
                </c:pt>
                <c:pt idx="591">
                  <c:v>93.60000000000025</c:v>
                </c:pt>
                <c:pt idx="592">
                  <c:v>93.400000000000247</c:v>
                </c:pt>
                <c:pt idx="593">
                  <c:v>94.000000000000256</c:v>
                </c:pt>
                <c:pt idx="594">
                  <c:v>93.300000000000253</c:v>
                </c:pt>
                <c:pt idx="595">
                  <c:v>93.000000000000256</c:v>
                </c:pt>
                <c:pt idx="596">
                  <c:v>92.800000000000239</c:v>
                </c:pt>
                <c:pt idx="597">
                  <c:v>93.300000000000253</c:v>
                </c:pt>
                <c:pt idx="598">
                  <c:v>93.800000000000267</c:v>
                </c:pt>
                <c:pt idx="599">
                  <c:v>94.500000000000256</c:v>
                </c:pt>
                <c:pt idx="600">
                  <c:v>95.200000000000273</c:v>
                </c:pt>
                <c:pt idx="601">
                  <c:v>95.400000000000276</c:v>
                </c:pt>
                <c:pt idx="602">
                  <c:v>95.200000000000287</c:v>
                </c:pt>
                <c:pt idx="603">
                  <c:v>95.600000000000307</c:v>
                </c:pt>
                <c:pt idx="604">
                  <c:v>95.700000000000301</c:v>
                </c:pt>
                <c:pt idx="605">
                  <c:v>95.700000000000301</c:v>
                </c:pt>
                <c:pt idx="606">
                  <c:v>96.200000000000287</c:v>
                </c:pt>
                <c:pt idx="607">
                  <c:v>96.100000000000293</c:v>
                </c:pt>
                <c:pt idx="608">
                  <c:v>96.600000000000307</c:v>
                </c:pt>
                <c:pt idx="609">
                  <c:v>96.80000000000031</c:v>
                </c:pt>
                <c:pt idx="610">
                  <c:v>96.900000000000304</c:v>
                </c:pt>
                <c:pt idx="611">
                  <c:v>96.900000000000304</c:v>
                </c:pt>
                <c:pt idx="612">
                  <c:v>97.100000000000321</c:v>
                </c:pt>
                <c:pt idx="613">
                  <c:v>97.300000000000324</c:v>
                </c:pt>
                <c:pt idx="614">
                  <c:v>97.600000000000321</c:v>
                </c:pt>
                <c:pt idx="615">
                  <c:v>97.400000000000318</c:v>
                </c:pt>
                <c:pt idx="616">
                  <c:v>97.200000000000315</c:v>
                </c:pt>
                <c:pt idx="617">
                  <c:v>97.400000000000304</c:v>
                </c:pt>
                <c:pt idx="618">
                  <c:v>97.400000000000304</c:v>
                </c:pt>
                <c:pt idx="619">
                  <c:v>97.800000000000296</c:v>
                </c:pt>
                <c:pt idx="620">
                  <c:v>98.40000000000029</c:v>
                </c:pt>
                <c:pt idx="621">
                  <c:v>99.100000000000293</c:v>
                </c:pt>
                <c:pt idx="622">
                  <c:v>99.100000000000293</c:v>
                </c:pt>
                <c:pt idx="623">
                  <c:v>99.600000000000307</c:v>
                </c:pt>
                <c:pt idx="624">
                  <c:v>99.80000000000031</c:v>
                </c:pt>
                <c:pt idx="625">
                  <c:v>100.10000000000031</c:v>
                </c:pt>
                <c:pt idx="626">
                  <c:v>100.20000000000032</c:v>
                </c:pt>
                <c:pt idx="627">
                  <c:v>100.40000000000032</c:v>
                </c:pt>
                <c:pt idx="628">
                  <c:v>100.70000000000034</c:v>
                </c:pt>
                <c:pt idx="629">
                  <c:v>101.10000000000032</c:v>
                </c:pt>
                <c:pt idx="630">
                  <c:v>101.00000000000033</c:v>
                </c:pt>
                <c:pt idx="631">
                  <c:v>101.60000000000034</c:v>
                </c:pt>
                <c:pt idx="632">
                  <c:v>101.70000000000033</c:v>
                </c:pt>
                <c:pt idx="633">
                  <c:v>102.00000000000033</c:v>
                </c:pt>
                <c:pt idx="634">
                  <c:v>101.70000000000033</c:v>
                </c:pt>
                <c:pt idx="635">
                  <c:v>102.00000000000033</c:v>
                </c:pt>
                <c:pt idx="636">
                  <c:v>102.10000000000035</c:v>
                </c:pt>
                <c:pt idx="637">
                  <c:v>102.10000000000035</c:v>
                </c:pt>
                <c:pt idx="638">
                  <c:v>102.10000000000035</c:v>
                </c:pt>
                <c:pt idx="639">
                  <c:v>102.10000000000035</c:v>
                </c:pt>
                <c:pt idx="640">
                  <c:v>102.10000000000035</c:v>
                </c:pt>
                <c:pt idx="641">
                  <c:v>102.00000000000034</c:v>
                </c:pt>
                <c:pt idx="642">
                  <c:v>102.00000000000034</c:v>
                </c:pt>
                <c:pt idx="643">
                  <c:v>101.90000000000035</c:v>
                </c:pt>
                <c:pt idx="644">
                  <c:v>101.50000000000036</c:v>
                </c:pt>
                <c:pt idx="645">
                  <c:v>101.20000000000034</c:v>
                </c:pt>
                <c:pt idx="646">
                  <c:v>101.20000000000034</c:v>
                </c:pt>
                <c:pt idx="647">
                  <c:v>101.90000000000035</c:v>
                </c:pt>
                <c:pt idx="648">
                  <c:v>101.90000000000035</c:v>
                </c:pt>
                <c:pt idx="649">
                  <c:v>102.00000000000034</c:v>
                </c:pt>
                <c:pt idx="650">
                  <c:v>102.10000000000036</c:v>
                </c:pt>
                <c:pt idx="651">
                  <c:v>102.40000000000038</c:v>
                </c:pt>
                <c:pt idx="652">
                  <c:v>102.30000000000038</c:v>
                </c:pt>
                <c:pt idx="653">
                  <c:v>102.40000000000038</c:v>
                </c:pt>
                <c:pt idx="654">
                  <c:v>101.90000000000036</c:v>
                </c:pt>
                <c:pt idx="655">
                  <c:v>102.40000000000038</c:v>
                </c:pt>
              </c:numCache>
            </c:numRef>
          </c:val>
          <c:smooth val="0"/>
          <c:extLst>
            <c:ext xmlns:c16="http://schemas.microsoft.com/office/drawing/2014/chart" uri="{C3380CC4-5D6E-409C-BE32-E72D297353CC}">
              <c16:uniqueId val="{00000000-04D0-4BF2-8D0B-47E99E7691E4}"/>
            </c:ext>
          </c:extLst>
        </c:ser>
        <c:ser>
          <c:idx val="1"/>
          <c:order val="1"/>
          <c:tx>
            <c:strRef>
              <c:f>Sheet1!$L$2</c:f>
              <c:strCache>
                <c:ptCount val="1"/>
                <c:pt idx="0">
                  <c:v>50% MSCI World Net EUR Index / 50% Bloomberg Euro Agg Total Ret Unhedged EUR </c:v>
                </c:pt>
              </c:strCache>
            </c:strRef>
          </c:tx>
          <c:spPr>
            <a:ln w="19050">
              <a:solidFill>
                <a:srgbClr val="00A096"/>
              </a:solidFill>
            </a:ln>
          </c:spPr>
          <c:marker>
            <c:symbol val="none"/>
          </c:marker>
          <c:cat>
            <c:numRef>
              <c:f>Sheet1!$W$5:$W$660</c:f>
              <c:numCache>
                <c:formatCode>m/d/yyyy</c:formatCode>
                <c:ptCount val="656"/>
                <c:pt idx="0">
                  <c:v>44392</c:v>
                </c:pt>
                <c:pt idx="1">
                  <c:v>44393</c:v>
                </c:pt>
                <c:pt idx="2">
                  <c:v>44396</c:v>
                </c:pt>
                <c:pt idx="3">
                  <c:v>44397</c:v>
                </c:pt>
                <c:pt idx="4">
                  <c:v>44398</c:v>
                </c:pt>
                <c:pt idx="5">
                  <c:v>44399</c:v>
                </c:pt>
                <c:pt idx="6">
                  <c:v>44400</c:v>
                </c:pt>
                <c:pt idx="7">
                  <c:v>44403</c:v>
                </c:pt>
                <c:pt idx="8">
                  <c:v>44404</c:v>
                </c:pt>
                <c:pt idx="9">
                  <c:v>44405</c:v>
                </c:pt>
                <c:pt idx="10">
                  <c:v>44406</c:v>
                </c:pt>
                <c:pt idx="11">
                  <c:v>44407</c:v>
                </c:pt>
                <c:pt idx="12">
                  <c:v>44410</c:v>
                </c:pt>
                <c:pt idx="13">
                  <c:v>44411</c:v>
                </c:pt>
                <c:pt idx="14">
                  <c:v>44412</c:v>
                </c:pt>
                <c:pt idx="15">
                  <c:v>44413</c:v>
                </c:pt>
                <c:pt idx="16">
                  <c:v>44414</c:v>
                </c:pt>
                <c:pt idx="17">
                  <c:v>44417</c:v>
                </c:pt>
                <c:pt idx="18">
                  <c:v>44418</c:v>
                </c:pt>
                <c:pt idx="19">
                  <c:v>44419</c:v>
                </c:pt>
                <c:pt idx="20">
                  <c:v>44420</c:v>
                </c:pt>
                <c:pt idx="21">
                  <c:v>44421</c:v>
                </c:pt>
                <c:pt idx="22">
                  <c:v>44424</c:v>
                </c:pt>
                <c:pt idx="23">
                  <c:v>44425</c:v>
                </c:pt>
                <c:pt idx="24">
                  <c:v>44426</c:v>
                </c:pt>
                <c:pt idx="25">
                  <c:v>44427</c:v>
                </c:pt>
                <c:pt idx="26">
                  <c:v>44428</c:v>
                </c:pt>
                <c:pt idx="27">
                  <c:v>44431</c:v>
                </c:pt>
                <c:pt idx="28">
                  <c:v>44432</c:v>
                </c:pt>
                <c:pt idx="29">
                  <c:v>44433</c:v>
                </c:pt>
                <c:pt idx="30">
                  <c:v>44434</c:v>
                </c:pt>
                <c:pt idx="31">
                  <c:v>44435</c:v>
                </c:pt>
                <c:pt idx="32">
                  <c:v>44438</c:v>
                </c:pt>
                <c:pt idx="33">
                  <c:v>44439</c:v>
                </c:pt>
                <c:pt idx="34">
                  <c:v>44440</c:v>
                </c:pt>
                <c:pt idx="35">
                  <c:v>44441</c:v>
                </c:pt>
                <c:pt idx="36">
                  <c:v>44442</c:v>
                </c:pt>
                <c:pt idx="37">
                  <c:v>44445</c:v>
                </c:pt>
                <c:pt idx="38">
                  <c:v>44446</c:v>
                </c:pt>
                <c:pt idx="39">
                  <c:v>44447</c:v>
                </c:pt>
                <c:pt idx="40">
                  <c:v>44448</c:v>
                </c:pt>
                <c:pt idx="41">
                  <c:v>44449</c:v>
                </c:pt>
                <c:pt idx="42">
                  <c:v>44452</c:v>
                </c:pt>
                <c:pt idx="43">
                  <c:v>44453</c:v>
                </c:pt>
                <c:pt idx="44">
                  <c:v>44454</c:v>
                </c:pt>
                <c:pt idx="45">
                  <c:v>44455</c:v>
                </c:pt>
                <c:pt idx="46">
                  <c:v>44456</c:v>
                </c:pt>
                <c:pt idx="47">
                  <c:v>44459</c:v>
                </c:pt>
                <c:pt idx="48">
                  <c:v>44460</c:v>
                </c:pt>
                <c:pt idx="49">
                  <c:v>44461</c:v>
                </c:pt>
                <c:pt idx="50">
                  <c:v>44462</c:v>
                </c:pt>
                <c:pt idx="51">
                  <c:v>44463</c:v>
                </c:pt>
                <c:pt idx="52">
                  <c:v>44466</c:v>
                </c:pt>
                <c:pt idx="53">
                  <c:v>44467</c:v>
                </c:pt>
                <c:pt idx="54">
                  <c:v>44468</c:v>
                </c:pt>
                <c:pt idx="55">
                  <c:v>44469</c:v>
                </c:pt>
                <c:pt idx="56">
                  <c:v>44470</c:v>
                </c:pt>
                <c:pt idx="57">
                  <c:v>44473</c:v>
                </c:pt>
                <c:pt idx="58">
                  <c:v>44474</c:v>
                </c:pt>
                <c:pt idx="59">
                  <c:v>44475</c:v>
                </c:pt>
                <c:pt idx="60">
                  <c:v>44476</c:v>
                </c:pt>
                <c:pt idx="61">
                  <c:v>44477</c:v>
                </c:pt>
                <c:pt idx="62">
                  <c:v>44480</c:v>
                </c:pt>
                <c:pt idx="63">
                  <c:v>44481</c:v>
                </c:pt>
                <c:pt idx="64">
                  <c:v>44482</c:v>
                </c:pt>
                <c:pt idx="65">
                  <c:v>44483</c:v>
                </c:pt>
                <c:pt idx="66">
                  <c:v>44484</c:v>
                </c:pt>
                <c:pt idx="67">
                  <c:v>44487</c:v>
                </c:pt>
                <c:pt idx="68">
                  <c:v>44488</c:v>
                </c:pt>
                <c:pt idx="69">
                  <c:v>44489</c:v>
                </c:pt>
                <c:pt idx="70">
                  <c:v>44490</c:v>
                </c:pt>
                <c:pt idx="71">
                  <c:v>44491</c:v>
                </c:pt>
                <c:pt idx="72">
                  <c:v>44494</c:v>
                </c:pt>
                <c:pt idx="73">
                  <c:v>44495</c:v>
                </c:pt>
                <c:pt idx="74">
                  <c:v>44496</c:v>
                </c:pt>
                <c:pt idx="75">
                  <c:v>44497</c:v>
                </c:pt>
                <c:pt idx="76">
                  <c:v>44498</c:v>
                </c:pt>
                <c:pt idx="77">
                  <c:v>44501</c:v>
                </c:pt>
                <c:pt idx="78">
                  <c:v>44502</c:v>
                </c:pt>
                <c:pt idx="79">
                  <c:v>44503</c:v>
                </c:pt>
                <c:pt idx="80">
                  <c:v>44504</c:v>
                </c:pt>
                <c:pt idx="81">
                  <c:v>44505</c:v>
                </c:pt>
                <c:pt idx="82">
                  <c:v>44508</c:v>
                </c:pt>
                <c:pt idx="83">
                  <c:v>44509</c:v>
                </c:pt>
                <c:pt idx="84">
                  <c:v>44510</c:v>
                </c:pt>
                <c:pt idx="85">
                  <c:v>44511</c:v>
                </c:pt>
                <c:pt idx="86">
                  <c:v>44512</c:v>
                </c:pt>
                <c:pt idx="87">
                  <c:v>44515</c:v>
                </c:pt>
                <c:pt idx="88">
                  <c:v>44516</c:v>
                </c:pt>
                <c:pt idx="89">
                  <c:v>44517</c:v>
                </c:pt>
                <c:pt idx="90">
                  <c:v>44518</c:v>
                </c:pt>
                <c:pt idx="91">
                  <c:v>44519</c:v>
                </c:pt>
                <c:pt idx="92">
                  <c:v>44522</c:v>
                </c:pt>
                <c:pt idx="93">
                  <c:v>44523</c:v>
                </c:pt>
                <c:pt idx="94">
                  <c:v>44524</c:v>
                </c:pt>
                <c:pt idx="95">
                  <c:v>44525</c:v>
                </c:pt>
                <c:pt idx="96">
                  <c:v>44526</c:v>
                </c:pt>
                <c:pt idx="97">
                  <c:v>44529</c:v>
                </c:pt>
                <c:pt idx="98">
                  <c:v>44530</c:v>
                </c:pt>
                <c:pt idx="99">
                  <c:v>44531</c:v>
                </c:pt>
                <c:pt idx="100">
                  <c:v>44532</c:v>
                </c:pt>
                <c:pt idx="101">
                  <c:v>44533</c:v>
                </c:pt>
                <c:pt idx="102">
                  <c:v>44536</c:v>
                </c:pt>
                <c:pt idx="103">
                  <c:v>44537</c:v>
                </c:pt>
                <c:pt idx="104">
                  <c:v>44538</c:v>
                </c:pt>
                <c:pt idx="105">
                  <c:v>44539</c:v>
                </c:pt>
                <c:pt idx="106">
                  <c:v>44540</c:v>
                </c:pt>
                <c:pt idx="107">
                  <c:v>44543</c:v>
                </c:pt>
                <c:pt idx="108">
                  <c:v>44544</c:v>
                </c:pt>
                <c:pt idx="109">
                  <c:v>44545</c:v>
                </c:pt>
                <c:pt idx="110">
                  <c:v>44546</c:v>
                </c:pt>
                <c:pt idx="111">
                  <c:v>44547</c:v>
                </c:pt>
                <c:pt idx="112">
                  <c:v>44550</c:v>
                </c:pt>
                <c:pt idx="113">
                  <c:v>44551</c:v>
                </c:pt>
                <c:pt idx="114">
                  <c:v>44552</c:v>
                </c:pt>
                <c:pt idx="115">
                  <c:v>44553</c:v>
                </c:pt>
                <c:pt idx="116">
                  <c:v>44554</c:v>
                </c:pt>
                <c:pt idx="117">
                  <c:v>44557</c:v>
                </c:pt>
                <c:pt idx="118">
                  <c:v>44558</c:v>
                </c:pt>
                <c:pt idx="119">
                  <c:v>44559</c:v>
                </c:pt>
                <c:pt idx="120">
                  <c:v>44560</c:v>
                </c:pt>
                <c:pt idx="121">
                  <c:v>44561</c:v>
                </c:pt>
                <c:pt idx="122">
                  <c:v>44564</c:v>
                </c:pt>
                <c:pt idx="123">
                  <c:v>44565</c:v>
                </c:pt>
                <c:pt idx="124">
                  <c:v>44566</c:v>
                </c:pt>
                <c:pt idx="125">
                  <c:v>44567</c:v>
                </c:pt>
                <c:pt idx="126">
                  <c:v>44568</c:v>
                </c:pt>
                <c:pt idx="127">
                  <c:v>44571</c:v>
                </c:pt>
                <c:pt idx="128">
                  <c:v>44572</c:v>
                </c:pt>
                <c:pt idx="129">
                  <c:v>44573</c:v>
                </c:pt>
                <c:pt idx="130">
                  <c:v>44574</c:v>
                </c:pt>
                <c:pt idx="131">
                  <c:v>44575</c:v>
                </c:pt>
                <c:pt idx="132">
                  <c:v>44578</c:v>
                </c:pt>
                <c:pt idx="133">
                  <c:v>44579</c:v>
                </c:pt>
                <c:pt idx="134">
                  <c:v>44580</c:v>
                </c:pt>
                <c:pt idx="135">
                  <c:v>44581</c:v>
                </c:pt>
                <c:pt idx="136">
                  <c:v>44582</c:v>
                </c:pt>
                <c:pt idx="137">
                  <c:v>44585</c:v>
                </c:pt>
                <c:pt idx="138">
                  <c:v>44586</c:v>
                </c:pt>
                <c:pt idx="139">
                  <c:v>44587</c:v>
                </c:pt>
                <c:pt idx="140">
                  <c:v>44588</c:v>
                </c:pt>
                <c:pt idx="141">
                  <c:v>44589</c:v>
                </c:pt>
                <c:pt idx="142">
                  <c:v>44592</c:v>
                </c:pt>
                <c:pt idx="143">
                  <c:v>44593</c:v>
                </c:pt>
                <c:pt idx="144">
                  <c:v>44594</c:v>
                </c:pt>
                <c:pt idx="145">
                  <c:v>44595</c:v>
                </c:pt>
                <c:pt idx="146">
                  <c:v>44596</c:v>
                </c:pt>
                <c:pt idx="147">
                  <c:v>44599</c:v>
                </c:pt>
                <c:pt idx="148">
                  <c:v>44600</c:v>
                </c:pt>
                <c:pt idx="149">
                  <c:v>44601</c:v>
                </c:pt>
                <c:pt idx="150">
                  <c:v>44602</c:v>
                </c:pt>
                <c:pt idx="151">
                  <c:v>44603</c:v>
                </c:pt>
                <c:pt idx="152">
                  <c:v>44606</c:v>
                </c:pt>
                <c:pt idx="153">
                  <c:v>44607</c:v>
                </c:pt>
                <c:pt idx="154">
                  <c:v>44608</c:v>
                </c:pt>
                <c:pt idx="155">
                  <c:v>44609</c:v>
                </c:pt>
                <c:pt idx="156">
                  <c:v>44610</c:v>
                </c:pt>
                <c:pt idx="157">
                  <c:v>44613</c:v>
                </c:pt>
                <c:pt idx="158">
                  <c:v>44614</c:v>
                </c:pt>
                <c:pt idx="159">
                  <c:v>44615</c:v>
                </c:pt>
                <c:pt idx="160">
                  <c:v>44616</c:v>
                </c:pt>
                <c:pt idx="161">
                  <c:v>44617</c:v>
                </c:pt>
                <c:pt idx="162">
                  <c:v>44620</c:v>
                </c:pt>
                <c:pt idx="163">
                  <c:v>44621</c:v>
                </c:pt>
                <c:pt idx="164">
                  <c:v>44622</c:v>
                </c:pt>
                <c:pt idx="165">
                  <c:v>44623</c:v>
                </c:pt>
                <c:pt idx="166">
                  <c:v>44624</c:v>
                </c:pt>
                <c:pt idx="167">
                  <c:v>44627</c:v>
                </c:pt>
                <c:pt idx="168">
                  <c:v>44628</c:v>
                </c:pt>
                <c:pt idx="169">
                  <c:v>44629</c:v>
                </c:pt>
                <c:pt idx="170">
                  <c:v>44630</c:v>
                </c:pt>
                <c:pt idx="171">
                  <c:v>44631</c:v>
                </c:pt>
                <c:pt idx="172">
                  <c:v>44634</c:v>
                </c:pt>
                <c:pt idx="173">
                  <c:v>44635</c:v>
                </c:pt>
                <c:pt idx="174">
                  <c:v>44636</c:v>
                </c:pt>
                <c:pt idx="175">
                  <c:v>44637</c:v>
                </c:pt>
                <c:pt idx="176">
                  <c:v>44638</c:v>
                </c:pt>
                <c:pt idx="177">
                  <c:v>44641</c:v>
                </c:pt>
                <c:pt idx="178">
                  <c:v>44642</c:v>
                </c:pt>
                <c:pt idx="179">
                  <c:v>44643</c:v>
                </c:pt>
                <c:pt idx="180">
                  <c:v>44644</c:v>
                </c:pt>
                <c:pt idx="181">
                  <c:v>44645</c:v>
                </c:pt>
                <c:pt idx="182">
                  <c:v>44648</c:v>
                </c:pt>
                <c:pt idx="183">
                  <c:v>44649</c:v>
                </c:pt>
                <c:pt idx="184">
                  <c:v>44650</c:v>
                </c:pt>
                <c:pt idx="185">
                  <c:v>44651</c:v>
                </c:pt>
                <c:pt idx="186">
                  <c:v>44652</c:v>
                </c:pt>
                <c:pt idx="187">
                  <c:v>44655</c:v>
                </c:pt>
                <c:pt idx="188">
                  <c:v>44656</c:v>
                </c:pt>
                <c:pt idx="189">
                  <c:v>44657</c:v>
                </c:pt>
                <c:pt idx="190">
                  <c:v>44658</c:v>
                </c:pt>
                <c:pt idx="191">
                  <c:v>44659</c:v>
                </c:pt>
                <c:pt idx="192">
                  <c:v>44662</c:v>
                </c:pt>
                <c:pt idx="193">
                  <c:v>44663</c:v>
                </c:pt>
                <c:pt idx="194">
                  <c:v>44664</c:v>
                </c:pt>
                <c:pt idx="195">
                  <c:v>44665</c:v>
                </c:pt>
                <c:pt idx="196">
                  <c:v>44666</c:v>
                </c:pt>
                <c:pt idx="197">
                  <c:v>44669</c:v>
                </c:pt>
                <c:pt idx="198">
                  <c:v>44670</c:v>
                </c:pt>
                <c:pt idx="199">
                  <c:v>44671</c:v>
                </c:pt>
                <c:pt idx="200">
                  <c:v>44672</c:v>
                </c:pt>
                <c:pt idx="201">
                  <c:v>44673</c:v>
                </c:pt>
                <c:pt idx="202">
                  <c:v>44676</c:v>
                </c:pt>
                <c:pt idx="203">
                  <c:v>44677</c:v>
                </c:pt>
                <c:pt idx="204">
                  <c:v>44678</c:v>
                </c:pt>
                <c:pt idx="205">
                  <c:v>44679</c:v>
                </c:pt>
                <c:pt idx="206">
                  <c:v>44680</c:v>
                </c:pt>
                <c:pt idx="207">
                  <c:v>44683</c:v>
                </c:pt>
                <c:pt idx="208">
                  <c:v>44684</c:v>
                </c:pt>
                <c:pt idx="209">
                  <c:v>44685</c:v>
                </c:pt>
                <c:pt idx="210">
                  <c:v>44686</c:v>
                </c:pt>
                <c:pt idx="211">
                  <c:v>44687</c:v>
                </c:pt>
                <c:pt idx="212">
                  <c:v>44690</c:v>
                </c:pt>
                <c:pt idx="213">
                  <c:v>44691</c:v>
                </c:pt>
                <c:pt idx="214">
                  <c:v>44692</c:v>
                </c:pt>
                <c:pt idx="215">
                  <c:v>44693</c:v>
                </c:pt>
                <c:pt idx="216">
                  <c:v>44694</c:v>
                </c:pt>
                <c:pt idx="217">
                  <c:v>44697</c:v>
                </c:pt>
                <c:pt idx="218">
                  <c:v>44698</c:v>
                </c:pt>
                <c:pt idx="219">
                  <c:v>44699</c:v>
                </c:pt>
                <c:pt idx="220">
                  <c:v>44700</c:v>
                </c:pt>
                <c:pt idx="221">
                  <c:v>44701</c:v>
                </c:pt>
                <c:pt idx="222">
                  <c:v>44704</c:v>
                </c:pt>
                <c:pt idx="223">
                  <c:v>44705</c:v>
                </c:pt>
                <c:pt idx="224">
                  <c:v>44706</c:v>
                </c:pt>
                <c:pt idx="225">
                  <c:v>44707</c:v>
                </c:pt>
                <c:pt idx="226">
                  <c:v>44708</c:v>
                </c:pt>
                <c:pt idx="227">
                  <c:v>44711</c:v>
                </c:pt>
                <c:pt idx="228">
                  <c:v>44712</c:v>
                </c:pt>
                <c:pt idx="229">
                  <c:v>44713</c:v>
                </c:pt>
                <c:pt idx="230">
                  <c:v>44714</c:v>
                </c:pt>
                <c:pt idx="231">
                  <c:v>44715</c:v>
                </c:pt>
                <c:pt idx="232">
                  <c:v>44718</c:v>
                </c:pt>
                <c:pt idx="233">
                  <c:v>44719</c:v>
                </c:pt>
                <c:pt idx="234">
                  <c:v>44720</c:v>
                </c:pt>
                <c:pt idx="235">
                  <c:v>44721</c:v>
                </c:pt>
                <c:pt idx="236">
                  <c:v>44722</c:v>
                </c:pt>
                <c:pt idx="237">
                  <c:v>44725</c:v>
                </c:pt>
                <c:pt idx="238">
                  <c:v>44726</c:v>
                </c:pt>
                <c:pt idx="239">
                  <c:v>44727</c:v>
                </c:pt>
                <c:pt idx="240">
                  <c:v>44728</c:v>
                </c:pt>
                <c:pt idx="241">
                  <c:v>44729</c:v>
                </c:pt>
                <c:pt idx="242">
                  <c:v>44732</c:v>
                </c:pt>
                <c:pt idx="243">
                  <c:v>44733</c:v>
                </c:pt>
                <c:pt idx="244">
                  <c:v>44734</c:v>
                </c:pt>
                <c:pt idx="245">
                  <c:v>44735</c:v>
                </c:pt>
                <c:pt idx="246">
                  <c:v>44736</c:v>
                </c:pt>
                <c:pt idx="247">
                  <c:v>44739</c:v>
                </c:pt>
                <c:pt idx="248">
                  <c:v>44740</c:v>
                </c:pt>
                <c:pt idx="249">
                  <c:v>44741</c:v>
                </c:pt>
                <c:pt idx="250">
                  <c:v>44742</c:v>
                </c:pt>
                <c:pt idx="251">
                  <c:v>44743</c:v>
                </c:pt>
                <c:pt idx="252">
                  <c:v>44746</c:v>
                </c:pt>
                <c:pt idx="253">
                  <c:v>44747</c:v>
                </c:pt>
                <c:pt idx="254">
                  <c:v>44748</c:v>
                </c:pt>
                <c:pt idx="255">
                  <c:v>44749</c:v>
                </c:pt>
                <c:pt idx="256">
                  <c:v>44750</c:v>
                </c:pt>
                <c:pt idx="257">
                  <c:v>44753</c:v>
                </c:pt>
                <c:pt idx="258">
                  <c:v>44754</c:v>
                </c:pt>
                <c:pt idx="259">
                  <c:v>44755</c:v>
                </c:pt>
                <c:pt idx="260">
                  <c:v>44756</c:v>
                </c:pt>
                <c:pt idx="261">
                  <c:v>44757</c:v>
                </c:pt>
                <c:pt idx="262">
                  <c:v>44760</c:v>
                </c:pt>
                <c:pt idx="263">
                  <c:v>44761</c:v>
                </c:pt>
                <c:pt idx="264">
                  <c:v>44762</c:v>
                </c:pt>
                <c:pt idx="265">
                  <c:v>44763</c:v>
                </c:pt>
                <c:pt idx="266">
                  <c:v>44764</c:v>
                </c:pt>
                <c:pt idx="267">
                  <c:v>44767</c:v>
                </c:pt>
                <c:pt idx="268">
                  <c:v>44768</c:v>
                </c:pt>
                <c:pt idx="269">
                  <c:v>44769</c:v>
                </c:pt>
                <c:pt idx="270">
                  <c:v>44770</c:v>
                </c:pt>
                <c:pt idx="271">
                  <c:v>44771</c:v>
                </c:pt>
                <c:pt idx="272">
                  <c:v>44774</c:v>
                </c:pt>
                <c:pt idx="273">
                  <c:v>44775</c:v>
                </c:pt>
                <c:pt idx="274">
                  <c:v>44776</c:v>
                </c:pt>
                <c:pt idx="275">
                  <c:v>44777</c:v>
                </c:pt>
                <c:pt idx="276">
                  <c:v>44778</c:v>
                </c:pt>
                <c:pt idx="277">
                  <c:v>44781</c:v>
                </c:pt>
                <c:pt idx="278">
                  <c:v>44782</c:v>
                </c:pt>
                <c:pt idx="279">
                  <c:v>44783</c:v>
                </c:pt>
                <c:pt idx="280">
                  <c:v>44784</c:v>
                </c:pt>
                <c:pt idx="281">
                  <c:v>44785</c:v>
                </c:pt>
                <c:pt idx="282">
                  <c:v>44788</c:v>
                </c:pt>
                <c:pt idx="283">
                  <c:v>44789</c:v>
                </c:pt>
                <c:pt idx="284">
                  <c:v>44790</c:v>
                </c:pt>
                <c:pt idx="285">
                  <c:v>44791</c:v>
                </c:pt>
                <c:pt idx="286">
                  <c:v>44792</c:v>
                </c:pt>
                <c:pt idx="287">
                  <c:v>44795</c:v>
                </c:pt>
                <c:pt idx="288">
                  <c:v>44796</c:v>
                </c:pt>
                <c:pt idx="289">
                  <c:v>44797</c:v>
                </c:pt>
                <c:pt idx="290">
                  <c:v>44798</c:v>
                </c:pt>
                <c:pt idx="291">
                  <c:v>44799</c:v>
                </c:pt>
                <c:pt idx="292">
                  <c:v>44802</c:v>
                </c:pt>
                <c:pt idx="293">
                  <c:v>44803</c:v>
                </c:pt>
                <c:pt idx="294">
                  <c:v>44804</c:v>
                </c:pt>
                <c:pt idx="295">
                  <c:v>44805</c:v>
                </c:pt>
                <c:pt idx="296">
                  <c:v>44806</c:v>
                </c:pt>
                <c:pt idx="297">
                  <c:v>44809</c:v>
                </c:pt>
                <c:pt idx="298">
                  <c:v>44810</c:v>
                </c:pt>
                <c:pt idx="299">
                  <c:v>44811</c:v>
                </c:pt>
                <c:pt idx="300">
                  <c:v>44812</c:v>
                </c:pt>
                <c:pt idx="301">
                  <c:v>44813</c:v>
                </c:pt>
                <c:pt idx="302">
                  <c:v>44816</c:v>
                </c:pt>
                <c:pt idx="303">
                  <c:v>44817</c:v>
                </c:pt>
                <c:pt idx="304">
                  <c:v>44818</c:v>
                </c:pt>
                <c:pt idx="305">
                  <c:v>44819</c:v>
                </c:pt>
                <c:pt idx="306">
                  <c:v>44820</c:v>
                </c:pt>
                <c:pt idx="307">
                  <c:v>44823</c:v>
                </c:pt>
                <c:pt idx="308">
                  <c:v>44824</c:v>
                </c:pt>
                <c:pt idx="309">
                  <c:v>44825</c:v>
                </c:pt>
                <c:pt idx="310">
                  <c:v>44826</c:v>
                </c:pt>
                <c:pt idx="311">
                  <c:v>44827</c:v>
                </c:pt>
                <c:pt idx="312">
                  <c:v>44830</c:v>
                </c:pt>
                <c:pt idx="313">
                  <c:v>44831</c:v>
                </c:pt>
                <c:pt idx="314">
                  <c:v>44832</c:v>
                </c:pt>
                <c:pt idx="315">
                  <c:v>44833</c:v>
                </c:pt>
                <c:pt idx="316">
                  <c:v>44834</c:v>
                </c:pt>
                <c:pt idx="317">
                  <c:v>44837</c:v>
                </c:pt>
                <c:pt idx="318">
                  <c:v>44838</c:v>
                </c:pt>
                <c:pt idx="319">
                  <c:v>44839</c:v>
                </c:pt>
                <c:pt idx="320">
                  <c:v>44840</c:v>
                </c:pt>
                <c:pt idx="321">
                  <c:v>44841</c:v>
                </c:pt>
                <c:pt idx="322">
                  <c:v>44844</c:v>
                </c:pt>
                <c:pt idx="323">
                  <c:v>44845</c:v>
                </c:pt>
                <c:pt idx="324">
                  <c:v>44846</c:v>
                </c:pt>
                <c:pt idx="325">
                  <c:v>44847</c:v>
                </c:pt>
                <c:pt idx="326">
                  <c:v>44848</c:v>
                </c:pt>
                <c:pt idx="327">
                  <c:v>44851</c:v>
                </c:pt>
                <c:pt idx="328">
                  <c:v>44852</c:v>
                </c:pt>
                <c:pt idx="329">
                  <c:v>44853</c:v>
                </c:pt>
                <c:pt idx="330">
                  <c:v>44854</c:v>
                </c:pt>
                <c:pt idx="331">
                  <c:v>44855</c:v>
                </c:pt>
                <c:pt idx="332">
                  <c:v>44858</c:v>
                </c:pt>
                <c:pt idx="333">
                  <c:v>44859</c:v>
                </c:pt>
                <c:pt idx="334">
                  <c:v>44860</c:v>
                </c:pt>
                <c:pt idx="335">
                  <c:v>44861</c:v>
                </c:pt>
                <c:pt idx="336">
                  <c:v>44862</c:v>
                </c:pt>
                <c:pt idx="337">
                  <c:v>44865</c:v>
                </c:pt>
                <c:pt idx="338">
                  <c:v>44866</c:v>
                </c:pt>
                <c:pt idx="339">
                  <c:v>44867</c:v>
                </c:pt>
                <c:pt idx="340">
                  <c:v>44868</c:v>
                </c:pt>
                <c:pt idx="341">
                  <c:v>44869</c:v>
                </c:pt>
                <c:pt idx="342">
                  <c:v>44872</c:v>
                </c:pt>
                <c:pt idx="343">
                  <c:v>44873</c:v>
                </c:pt>
                <c:pt idx="344">
                  <c:v>44874</c:v>
                </c:pt>
                <c:pt idx="345">
                  <c:v>44875</c:v>
                </c:pt>
                <c:pt idx="346">
                  <c:v>44876</c:v>
                </c:pt>
                <c:pt idx="347">
                  <c:v>44879</c:v>
                </c:pt>
                <c:pt idx="348">
                  <c:v>44880</c:v>
                </c:pt>
                <c:pt idx="349">
                  <c:v>44881</c:v>
                </c:pt>
                <c:pt idx="350">
                  <c:v>44882</c:v>
                </c:pt>
                <c:pt idx="351">
                  <c:v>44883</c:v>
                </c:pt>
                <c:pt idx="352">
                  <c:v>44886</c:v>
                </c:pt>
                <c:pt idx="353">
                  <c:v>44887</c:v>
                </c:pt>
                <c:pt idx="354">
                  <c:v>44888</c:v>
                </c:pt>
                <c:pt idx="355">
                  <c:v>44889</c:v>
                </c:pt>
                <c:pt idx="356">
                  <c:v>44890</c:v>
                </c:pt>
                <c:pt idx="357">
                  <c:v>44893</c:v>
                </c:pt>
                <c:pt idx="358">
                  <c:v>44894</c:v>
                </c:pt>
                <c:pt idx="359">
                  <c:v>44895</c:v>
                </c:pt>
                <c:pt idx="360">
                  <c:v>44896</c:v>
                </c:pt>
                <c:pt idx="361">
                  <c:v>44897</c:v>
                </c:pt>
                <c:pt idx="362">
                  <c:v>44900</c:v>
                </c:pt>
                <c:pt idx="363">
                  <c:v>44901</c:v>
                </c:pt>
                <c:pt idx="364">
                  <c:v>44902</c:v>
                </c:pt>
                <c:pt idx="365">
                  <c:v>44903</c:v>
                </c:pt>
                <c:pt idx="366">
                  <c:v>44904</c:v>
                </c:pt>
                <c:pt idx="367">
                  <c:v>44907</c:v>
                </c:pt>
                <c:pt idx="368">
                  <c:v>44908</c:v>
                </c:pt>
                <c:pt idx="369">
                  <c:v>44909</c:v>
                </c:pt>
                <c:pt idx="370">
                  <c:v>44910</c:v>
                </c:pt>
                <c:pt idx="371">
                  <c:v>44911</c:v>
                </c:pt>
                <c:pt idx="372">
                  <c:v>44914</c:v>
                </c:pt>
                <c:pt idx="373">
                  <c:v>44915</c:v>
                </c:pt>
                <c:pt idx="374">
                  <c:v>44916</c:v>
                </c:pt>
                <c:pt idx="375">
                  <c:v>44917</c:v>
                </c:pt>
                <c:pt idx="376">
                  <c:v>44918</c:v>
                </c:pt>
                <c:pt idx="377">
                  <c:v>44921</c:v>
                </c:pt>
                <c:pt idx="378">
                  <c:v>44922</c:v>
                </c:pt>
                <c:pt idx="379">
                  <c:v>44923</c:v>
                </c:pt>
                <c:pt idx="380">
                  <c:v>44924</c:v>
                </c:pt>
                <c:pt idx="381">
                  <c:v>44925</c:v>
                </c:pt>
                <c:pt idx="382">
                  <c:v>44928</c:v>
                </c:pt>
                <c:pt idx="383">
                  <c:v>44929</c:v>
                </c:pt>
                <c:pt idx="384">
                  <c:v>44930</c:v>
                </c:pt>
                <c:pt idx="385">
                  <c:v>44931</c:v>
                </c:pt>
                <c:pt idx="386">
                  <c:v>44932</c:v>
                </c:pt>
                <c:pt idx="387">
                  <c:v>44935</c:v>
                </c:pt>
                <c:pt idx="388">
                  <c:v>44936</c:v>
                </c:pt>
                <c:pt idx="389">
                  <c:v>44937</c:v>
                </c:pt>
                <c:pt idx="390">
                  <c:v>44938</c:v>
                </c:pt>
                <c:pt idx="391">
                  <c:v>44939</c:v>
                </c:pt>
                <c:pt idx="392">
                  <c:v>44942</c:v>
                </c:pt>
                <c:pt idx="393">
                  <c:v>44943</c:v>
                </c:pt>
                <c:pt idx="394">
                  <c:v>44944</c:v>
                </c:pt>
                <c:pt idx="395">
                  <c:v>44945</c:v>
                </c:pt>
                <c:pt idx="396">
                  <c:v>44946</c:v>
                </c:pt>
                <c:pt idx="397">
                  <c:v>44949</c:v>
                </c:pt>
                <c:pt idx="398">
                  <c:v>44950</c:v>
                </c:pt>
                <c:pt idx="399">
                  <c:v>44951</c:v>
                </c:pt>
                <c:pt idx="400">
                  <c:v>44952</c:v>
                </c:pt>
                <c:pt idx="401">
                  <c:v>44953</c:v>
                </c:pt>
                <c:pt idx="402">
                  <c:v>44956</c:v>
                </c:pt>
                <c:pt idx="403">
                  <c:v>44957</c:v>
                </c:pt>
                <c:pt idx="404">
                  <c:v>44958</c:v>
                </c:pt>
                <c:pt idx="405">
                  <c:v>44959</c:v>
                </c:pt>
                <c:pt idx="406">
                  <c:v>44960</c:v>
                </c:pt>
                <c:pt idx="407">
                  <c:v>44963</c:v>
                </c:pt>
                <c:pt idx="408">
                  <c:v>44964</c:v>
                </c:pt>
                <c:pt idx="409">
                  <c:v>44965</c:v>
                </c:pt>
                <c:pt idx="410">
                  <c:v>44966</c:v>
                </c:pt>
                <c:pt idx="411">
                  <c:v>44967</c:v>
                </c:pt>
                <c:pt idx="412">
                  <c:v>44970</c:v>
                </c:pt>
                <c:pt idx="413">
                  <c:v>44971</c:v>
                </c:pt>
                <c:pt idx="414">
                  <c:v>44972</c:v>
                </c:pt>
                <c:pt idx="415">
                  <c:v>44973</c:v>
                </c:pt>
                <c:pt idx="416">
                  <c:v>44974</c:v>
                </c:pt>
                <c:pt idx="417">
                  <c:v>44977</c:v>
                </c:pt>
                <c:pt idx="418">
                  <c:v>44978</c:v>
                </c:pt>
                <c:pt idx="419">
                  <c:v>44979</c:v>
                </c:pt>
                <c:pt idx="420">
                  <c:v>44980</c:v>
                </c:pt>
                <c:pt idx="421">
                  <c:v>44981</c:v>
                </c:pt>
                <c:pt idx="422">
                  <c:v>44984</c:v>
                </c:pt>
                <c:pt idx="423">
                  <c:v>44985</c:v>
                </c:pt>
                <c:pt idx="424">
                  <c:v>44986</c:v>
                </c:pt>
                <c:pt idx="425">
                  <c:v>44987</c:v>
                </c:pt>
                <c:pt idx="426">
                  <c:v>44988</c:v>
                </c:pt>
                <c:pt idx="427">
                  <c:v>44991</c:v>
                </c:pt>
                <c:pt idx="428">
                  <c:v>44992</c:v>
                </c:pt>
                <c:pt idx="429">
                  <c:v>44993</c:v>
                </c:pt>
                <c:pt idx="430">
                  <c:v>44994</c:v>
                </c:pt>
                <c:pt idx="431">
                  <c:v>44995</c:v>
                </c:pt>
                <c:pt idx="432">
                  <c:v>44998</c:v>
                </c:pt>
                <c:pt idx="433">
                  <c:v>44999</c:v>
                </c:pt>
                <c:pt idx="434">
                  <c:v>45000</c:v>
                </c:pt>
                <c:pt idx="435">
                  <c:v>45001</c:v>
                </c:pt>
                <c:pt idx="436">
                  <c:v>45002</c:v>
                </c:pt>
                <c:pt idx="437">
                  <c:v>45005</c:v>
                </c:pt>
                <c:pt idx="438">
                  <c:v>45006</c:v>
                </c:pt>
                <c:pt idx="439">
                  <c:v>45007</c:v>
                </c:pt>
                <c:pt idx="440">
                  <c:v>45008</c:v>
                </c:pt>
                <c:pt idx="441">
                  <c:v>45009</c:v>
                </c:pt>
                <c:pt idx="442">
                  <c:v>45012</c:v>
                </c:pt>
                <c:pt idx="443">
                  <c:v>45013</c:v>
                </c:pt>
                <c:pt idx="444">
                  <c:v>45014</c:v>
                </c:pt>
                <c:pt idx="445">
                  <c:v>45015</c:v>
                </c:pt>
                <c:pt idx="446">
                  <c:v>45016</c:v>
                </c:pt>
                <c:pt idx="447">
                  <c:v>45019</c:v>
                </c:pt>
                <c:pt idx="448">
                  <c:v>45020</c:v>
                </c:pt>
                <c:pt idx="449">
                  <c:v>45021</c:v>
                </c:pt>
                <c:pt idx="450">
                  <c:v>45022</c:v>
                </c:pt>
                <c:pt idx="451">
                  <c:v>45023</c:v>
                </c:pt>
                <c:pt idx="452">
                  <c:v>45026</c:v>
                </c:pt>
                <c:pt idx="453">
                  <c:v>45027</c:v>
                </c:pt>
                <c:pt idx="454">
                  <c:v>45028</c:v>
                </c:pt>
                <c:pt idx="455">
                  <c:v>45029</c:v>
                </c:pt>
                <c:pt idx="456">
                  <c:v>45030</c:v>
                </c:pt>
                <c:pt idx="457">
                  <c:v>45033</c:v>
                </c:pt>
                <c:pt idx="458">
                  <c:v>45034</c:v>
                </c:pt>
                <c:pt idx="459">
                  <c:v>45035</c:v>
                </c:pt>
                <c:pt idx="460">
                  <c:v>45036</c:v>
                </c:pt>
                <c:pt idx="461">
                  <c:v>45037</c:v>
                </c:pt>
                <c:pt idx="462">
                  <c:v>45040</c:v>
                </c:pt>
                <c:pt idx="463">
                  <c:v>45041</c:v>
                </c:pt>
                <c:pt idx="464">
                  <c:v>45042</c:v>
                </c:pt>
                <c:pt idx="465">
                  <c:v>45043</c:v>
                </c:pt>
                <c:pt idx="466">
                  <c:v>45044</c:v>
                </c:pt>
                <c:pt idx="467">
                  <c:v>45047</c:v>
                </c:pt>
                <c:pt idx="468">
                  <c:v>45048</c:v>
                </c:pt>
                <c:pt idx="469">
                  <c:v>45049</c:v>
                </c:pt>
                <c:pt idx="470">
                  <c:v>45050</c:v>
                </c:pt>
                <c:pt idx="471">
                  <c:v>45051</c:v>
                </c:pt>
                <c:pt idx="472">
                  <c:v>45054</c:v>
                </c:pt>
                <c:pt idx="473">
                  <c:v>45055</c:v>
                </c:pt>
                <c:pt idx="474">
                  <c:v>45056</c:v>
                </c:pt>
                <c:pt idx="475">
                  <c:v>45057</c:v>
                </c:pt>
                <c:pt idx="476">
                  <c:v>45058</c:v>
                </c:pt>
                <c:pt idx="477">
                  <c:v>45061</c:v>
                </c:pt>
                <c:pt idx="478">
                  <c:v>45062</c:v>
                </c:pt>
                <c:pt idx="479">
                  <c:v>45063</c:v>
                </c:pt>
                <c:pt idx="480">
                  <c:v>45064</c:v>
                </c:pt>
                <c:pt idx="481">
                  <c:v>45065</c:v>
                </c:pt>
                <c:pt idx="482">
                  <c:v>45068</c:v>
                </c:pt>
                <c:pt idx="483">
                  <c:v>45069</c:v>
                </c:pt>
                <c:pt idx="484">
                  <c:v>45070</c:v>
                </c:pt>
                <c:pt idx="485">
                  <c:v>45071</c:v>
                </c:pt>
                <c:pt idx="486">
                  <c:v>45072</c:v>
                </c:pt>
                <c:pt idx="487">
                  <c:v>45075</c:v>
                </c:pt>
                <c:pt idx="488">
                  <c:v>45076</c:v>
                </c:pt>
                <c:pt idx="489">
                  <c:v>45077</c:v>
                </c:pt>
                <c:pt idx="490">
                  <c:v>45078</c:v>
                </c:pt>
                <c:pt idx="491">
                  <c:v>45079</c:v>
                </c:pt>
                <c:pt idx="492">
                  <c:v>45082</c:v>
                </c:pt>
                <c:pt idx="493">
                  <c:v>45083</c:v>
                </c:pt>
                <c:pt idx="494">
                  <c:v>45084</c:v>
                </c:pt>
                <c:pt idx="495">
                  <c:v>45085</c:v>
                </c:pt>
                <c:pt idx="496">
                  <c:v>45086</c:v>
                </c:pt>
                <c:pt idx="497">
                  <c:v>45089</c:v>
                </c:pt>
                <c:pt idx="498">
                  <c:v>45090</c:v>
                </c:pt>
                <c:pt idx="499">
                  <c:v>45091</c:v>
                </c:pt>
                <c:pt idx="500">
                  <c:v>45092</c:v>
                </c:pt>
                <c:pt idx="501">
                  <c:v>45093</c:v>
                </c:pt>
                <c:pt idx="502">
                  <c:v>45096</c:v>
                </c:pt>
                <c:pt idx="503">
                  <c:v>45097</c:v>
                </c:pt>
                <c:pt idx="504">
                  <c:v>45098</c:v>
                </c:pt>
                <c:pt idx="505">
                  <c:v>45099</c:v>
                </c:pt>
                <c:pt idx="506">
                  <c:v>45100</c:v>
                </c:pt>
                <c:pt idx="507">
                  <c:v>45103</c:v>
                </c:pt>
                <c:pt idx="508">
                  <c:v>45104</c:v>
                </c:pt>
                <c:pt idx="509">
                  <c:v>45105</c:v>
                </c:pt>
                <c:pt idx="510">
                  <c:v>45106</c:v>
                </c:pt>
                <c:pt idx="511">
                  <c:v>45107</c:v>
                </c:pt>
                <c:pt idx="512">
                  <c:v>45110</c:v>
                </c:pt>
                <c:pt idx="513">
                  <c:v>45111</c:v>
                </c:pt>
                <c:pt idx="514">
                  <c:v>45112</c:v>
                </c:pt>
                <c:pt idx="515">
                  <c:v>45113</c:v>
                </c:pt>
                <c:pt idx="516">
                  <c:v>45114</c:v>
                </c:pt>
                <c:pt idx="517">
                  <c:v>45117</c:v>
                </c:pt>
                <c:pt idx="518">
                  <c:v>45118</c:v>
                </c:pt>
                <c:pt idx="519">
                  <c:v>45119</c:v>
                </c:pt>
                <c:pt idx="520">
                  <c:v>45120</c:v>
                </c:pt>
                <c:pt idx="521">
                  <c:v>45121</c:v>
                </c:pt>
                <c:pt idx="522">
                  <c:v>45124</c:v>
                </c:pt>
                <c:pt idx="523">
                  <c:v>45125</c:v>
                </c:pt>
                <c:pt idx="524">
                  <c:v>45126</c:v>
                </c:pt>
                <c:pt idx="525">
                  <c:v>45127</c:v>
                </c:pt>
                <c:pt idx="526">
                  <c:v>45128</c:v>
                </c:pt>
                <c:pt idx="527">
                  <c:v>45131</c:v>
                </c:pt>
                <c:pt idx="528">
                  <c:v>45132</c:v>
                </c:pt>
                <c:pt idx="529">
                  <c:v>45133</c:v>
                </c:pt>
                <c:pt idx="530">
                  <c:v>45134</c:v>
                </c:pt>
                <c:pt idx="531">
                  <c:v>45135</c:v>
                </c:pt>
                <c:pt idx="532">
                  <c:v>45138</c:v>
                </c:pt>
                <c:pt idx="533">
                  <c:v>45139</c:v>
                </c:pt>
                <c:pt idx="534">
                  <c:v>45140</c:v>
                </c:pt>
                <c:pt idx="535">
                  <c:v>45141</c:v>
                </c:pt>
                <c:pt idx="536">
                  <c:v>45142</c:v>
                </c:pt>
                <c:pt idx="537">
                  <c:v>45145</c:v>
                </c:pt>
                <c:pt idx="538">
                  <c:v>45146</c:v>
                </c:pt>
                <c:pt idx="539">
                  <c:v>45147</c:v>
                </c:pt>
                <c:pt idx="540">
                  <c:v>45148</c:v>
                </c:pt>
                <c:pt idx="541">
                  <c:v>45149</c:v>
                </c:pt>
                <c:pt idx="542">
                  <c:v>45152</c:v>
                </c:pt>
                <c:pt idx="543">
                  <c:v>45153</c:v>
                </c:pt>
                <c:pt idx="544">
                  <c:v>45154</c:v>
                </c:pt>
                <c:pt idx="545">
                  <c:v>45155</c:v>
                </c:pt>
                <c:pt idx="546">
                  <c:v>45156</c:v>
                </c:pt>
                <c:pt idx="547">
                  <c:v>45159</c:v>
                </c:pt>
                <c:pt idx="548">
                  <c:v>45160</c:v>
                </c:pt>
                <c:pt idx="549">
                  <c:v>45161</c:v>
                </c:pt>
                <c:pt idx="550">
                  <c:v>45162</c:v>
                </c:pt>
                <c:pt idx="551">
                  <c:v>45163</c:v>
                </c:pt>
                <c:pt idx="552">
                  <c:v>45166</c:v>
                </c:pt>
                <c:pt idx="553">
                  <c:v>45167</c:v>
                </c:pt>
                <c:pt idx="554">
                  <c:v>45168</c:v>
                </c:pt>
                <c:pt idx="555">
                  <c:v>45169</c:v>
                </c:pt>
                <c:pt idx="556">
                  <c:v>45170</c:v>
                </c:pt>
                <c:pt idx="557">
                  <c:v>45173</c:v>
                </c:pt>
                <c:pt idx="558">
                  <c:v>45174</c:v>
                </c:pt>
                <c:pt idx="559">
                  <c:v>45175</c:v>
                </c:pt>
                <c:pt idx="560">
                  <c:v>45176</c:v>
                </c:pt>
                <c:pt idx="561">
                  <c:v>45177</c:v>
                </c:pt>
                <c:pt idx="562">
                  <c:v>45180</c:v>
                </c:pt>
                <c:pt idx="563">
                  <c:v>45181</c:v>
                </c:pt>
                <c:pt idx="564">
                  <c:v>45182</c:v>
                </c:pt>
                <c:pt idx="565">
                  <c:v>45183</c:v>
                </c:pt>
                <c:pt idx="566">
                  <c:v>45184</c:v>
                </c:pt>
                <c:pt idx="567">
                  <c:v>45187</c:v>
                </c:pt>
                <c:pt idx="568">
                  <c:v>45188</c:v>
                </c:pt>
                <c:pt idx="569">
                  <c:v>45189</c:v>
                </c:pt>
                <c:pt idx="570">
                  <c:v>45190</c:v>
                </c:pt>
                <c:pt idx="571">
                  <c:v>45191</c:v>
                </c:pt>
                <c:pt idx="572">
                  <c:v>45194</c:v>
                </c:pt>
                <c:pt idx="573">
                  <c:v>45195</c:v>
                </c:pt>
                <c:pt idx="574">
                  <c:v>45196</c:v>
                </c:pt>
                <c:pt idx="575">
                  <c:v>45197</c:v>
                </c:pt>
                <c:pt idx="576">
                  <c:v>45198</c:v>
                </c:pt>
                <c:pt idx="577">
                  <c:v>45201</c:v>
                </c:pt>
                <c:pt idx="578">
                  <c:v>45202</c:v>
                </c:pt>
                <c:pt idx="579">
                  <c:v>45203</c:v>
                </c:pt>
                <c:pt idx="580">
                  <c:v>45204</c:v>
                </c:pt>
                <c:pt idx="581">
                  <c:v>45205</c:v>
                </c:pt>
                <c:pt idx="582">
                  <c:v>45208</c:v>
                </c:pt>
                <c:pt idx="583">
                  <c:v>45209</c:v>
                </c:pt>
                <c:pt idx="584">
                  <c:v>45210</c:v>
                </c:pt>
                <c:pt idx="585">
                  <c:v>45211</c:v>
                </c:pt>
                <c:pt idx="586">
                  <c:v>45212</c:v>
                </c:pt>
                <c:pt idx="587">
                  <c:v>45215</c:v>
                </c:pt>
                <c:pt idx="588">
                  <c:v>45216</c:v>
                </c:pt>
                <c:pt idx="589">
                  <c:v>45217</c:v>
                </c:pt>
                <c:pt idx="590">
                  <c:v>45218</c:v>
                </c:pt>
                <c:pt idx="591">
                  <c:v>45219</c:v>
                </c:pt>
                <c:pt idx="592">
                  <c:v>45222</c:v>
                </c:pt>
                <c:pt idx="593">
                  <c:v>45223</c:v>
                </c:pt>
                <c:pt idx="594">
                  <c:v>45224</c:v>
                </c:pt>
                <c:pt idx="595">
                  <c:v>45225</c:v>
                </c:pt>
                <c:pt idx="596">
                  <c:v>45226</c:v>
                </c:pt>
                <c:pt idx="597">
                  <c:v>45229</c:v>
                </c:pt>
                <c:pt idx="598">
                  <c:v>45230</c:v>
                </c:pt>
                <c:pt idx="599">
                  <c:v>45231</c:v>
                </c:pt>
                <c:pt idx="600">
                  <c:v>45232</c:v>
                </c:pt>
                <c:pt idx="601">
                  <c:v>45233</c:v>
                </c:pt>
                <c:pt idx="602">
                  <c:v>45236</c:v>
                </c:pt>
                <c:pt idx="603">
                  <c:v>45237</c:v>
                </c:pt>
                <c:pt idx="604">
                  <c:v>45238</c:v>
                </c:pt>
                <c:pt idx="605">
                  <c:v>45239</c:v>
                </c:pt>
                <c:pt idx="606">
                  <c:v>45240</c:v>
                </c:pt>
                <c:pt idx="607">
                  <c:v>45243</c:v>
                </c:pt>
                <c:pt idx="608">
                  <c:v>45244</c:v>
                </c:pt>
                <c:pt idx="609">
                  <c:v>45245</c:v>
                </c:pt>
                <c:pt idx="610">
                  <c:v>45246</c:v>
                </c:pt>
                <c:pt idx="611">
                  <c:v>45247</c:v>
                </c:pt>
                <c:pt idx="612">
                  <c:v>45250</c:v>
                </c:pt>
                <c:pt idx="613">
                  <c:v>45251</c:v>
                </c:pt>
                <c:pt idx="614">
                  <c:v>45252</c:v>
                </c:pt>
                <c:pt idx="615">
                  <c:v>45253</c:v>
                </c:pt>
                <c:pt idx="616">
                  <c:v>45254</c:v>
                </c:pt>
                <c:pt idx="617">
                  <c:v>45257</c:v>
                </c:pt>
                <c:pt idx="618">
                  <c:v>45258</c:v>
                </c:pt>
                <c:pt idx="619">
                  <c:v>45259</c:v>
                </c:pt>
                <c:pt idx="620">
                  <c:v>45260</c:v>
                </c:pt>
                <c:pt idx="621">
                  <c:v>45261</c:v>
                </c:pt>
                <c:pt idx="622">
                  <c:v>45264</c:v>
                </c:pt>
                <c:pt idx="623">
                  <c:v>45265</c:v>
                </c:pt>
                <c:pt idx="624">
                  <c:v>45266</c:v>
                </c:pt>
                <c:pt idx="625">
                  <c:v>45267</c:v>
                </c:pt>
                <c:pt idx="626">
                  <c:v>45268</c:v>
                </c:pt>
                <c:pt idx="627">
                  <c:v>45271</c:v>
                </c:pt>
                <c:pt idx="628">
                  <c:v>45272</c:v>
                </c:pt>
                <c:pt idx="629">
                  <c:v>45273</c:v>
                </c:pt>
                <c:pt idx="630">
                  <c:v>45274</c:v>
                </c:pt>
                <c:pt idx="631">
                  <c:v>45275</c:v>
                </c:pt>
                <c:pt idx="632">
                  <c:v>45278</c:v>
                </c:pt>
                <c:pt idx="633">
                  <c:v>45279</c:v>
                </c:pt>
                <c:pt idx="634">
                  <c:v>45280</c:v>
                </c:pt>
                <c:pt idx="635">
                  <c:v>45281</c:v>
                </c:pt>
                <c:pt idx="636">
                  <c:v>45282</c:v>
                </c:pt>
                <c:pt idx="637">
                  <c:v>45285</c:v>
                </c:pt>
                <c:pt idx="638">
                  <c:v>45286</c:v>
                </c:pt>
                <c:pt idx="639">
                  <c:v>45287</c:v>
                </c:pt>
                <c:pt idx="640">
                  <c:v>45288</c:v>
                </c:pt>
                <c:pt idx="641">
                  <c:v>45289</c:v>
                </c:pt>
                <c:pt idx="642">
                  <c:v>45292</c:v>
                </c:pt>
                <c:pt idx="643">
                  <c:v>45293</c:v>
                </c:pt>
                <c:pt idx="644">
                  <c:v>45294</c:v>
                </c:pt>
                <c:pt idx="645">
                  <c:v>45295</c:v>
                </c:pt>
                <c:pt idx="646">
                  <c:v>45296</c:v>
                </c:pt>
                <c:pt idx="647">
                  <c:v>45299</c:v>
                </c:pt>
                <c:pt idx="648">
                  <c:v>45300</c:v>
                </c:pt>
                <c:pt idx="649">
                  <c:v>45301</c:v>
                </c:pt>
                <c:pt idx="650">
                  <c:v>45302</c:v>
                </c:pt>
                <c:pt idx="651">
                  <c:v>45303</c:v>
                </c:pt>
                <c:pt idx="652">
                  <c:v>45306</c:v>
                </c:pt>
                <c:pt idx="653">
                  <c:v>45307</c:v>
                </c:pt>
                <c:pt idx="654">
                  <c:v>45308</c:v>
                </c:pt>
                <c:pt idx="655">
                  <c:v>45309</c:v>
                </c:pt>
              </c:numCache>
            </c:numRef>
          </c:cat>
          <c:val>
            <c:numRef>
              <c:f>Sheet1!$L$5:$L$660</c:f>
              <c:numCache>
                <c:formatCode>0.00</c:formatCode>
                <c:ptCount val="656"/>
                <c:pt idx="0">
                  <c:v>100</c:v>
                </c:pt>
                <c:pt idx="1">
                  <c:v>99.803095943523203</c:v>
                </c:pt>
                <c:pt idx="2">
                  <c:v>99.120391674520221</c:v>
                </c:pt>
                <c:pt idx="3">
                  <c:v>99.871928078089894</c:v>
                </c:pt>
                <c:pt idx="4">
                  <c:v>100.19008379215987</c:v>
                </c:pt>
                <c:pt idx="5">
                  <c:v>100.43543579916644</c:v>
                </c:pt>
                <c:pt idx="6">
                  <c:v>101.0130794499874</c:v>
                </c:pt>
                <c:pt idx="7">
                  <c:v>100.94166317225695</c:v>
                </c:pt>
                <c:pt idx="8">
                  <c:v>100.72561427321001</c:v>
                </c:pt>
                <c:pt idx="9">
                  <c:v>100.84741655271296</c:v>
                </c:pt>
                <c:pt idx="10">
                  <c:v>100.83906550382265</c:v>
                </c:pt>
                <c:pt idx="11">
                  <c:v>100.650344339894</c:v>
                </c:pt>
                <c:pt idx="12">
                  <c:v>100.76895155153741</c:v>
                </c:pt>
                <c:pt idx="13">
                  <c:v>101.14848196435577</c:v>
                </c:pt>
                <c:pt idx="14">
                  <c:v>101.09524784608146</c:v>
                </c:pt>
                <c:pt idx="15">
                  <c:v>101.49480342509467</c:v>
                </c:pt>
                <c:pt idx="16">
                  <c:v>101.60615466316408</c:v>
                </c:pt>
                <c:pt idx="17">
                  <c:v>101.68531218144433</c:v>
                </c:pt>
                <c:pt idx="18">
                  <c:v>101.874122917554</c:v>
                </c:pt>
                <c:pt idx="19">
                  <c:v>101.92612790089316</c:v>
                </c:pt>
                <c:pt idx="20">
                  <c:v>102.09869688633424</c:v>
                </c:pt>
                <c:pt idx="21">
                  <c:v>101.98866008657065</c:v>
                </c:pt>
                <c:pt idx="22">
                  <c:v>101.96961442077239</c:v>
                </c:pt>
                <c:pt idx="23">
                  <c:v>101.91007109637366</c:v>
                </c:pt>
                <c:pt idx="24">
                  <c:v>101.60375621117176</c:v>
                </c:pt>
                <c:pt idx="25">
                  <c:v>101.51050356044917</c:v>
                </c:pt>
                <c:pt idx="26">
                  <c:v>101.83348501932355</c:v>
                </c:pt>
                <c:pt idx="27">
                  <c:v>102.05132259869339</c:v>
                </c:pt>
                <c:pt idx="28">
                  <c:v>102.10986234226483</c:v>
                </c:pt>
                <c:pt idx="29">
                  <c:v>101.99248709234143</c:v>
                </c:pt>
                <c:pt idx="30">
                  <c:v>101.70522951884719</c:v>
                </c:pt>
                <c:pt idx="31">
                  <c:v>101.96281097158331</c:v>
                </c:pt>
                <c:pt idx="32">
                  <c:v>102.12342860491623</c:v>
                </c:pt>
                <c:pt idx="33">
                  <c:v>101.89951020031464</c:v>
                </c:pt>
                <c:pt idx="34">
                  <c:v>101.81962173180446</c:v>
                </c:pt>
                <c:pt idx="35">
                  <c:v>101.98533696357833</c:v>
                </c:pt>
                <c:pt idx="36">
                  <c:v>101.90343688473199</c:v>
                </c:pt>
                <c:pt idx="37">
                  <c:v>102.10992479228031</c:v>
                </c:pt>
                <c:pt idx="38">
                  <c:v>101.84073710063386</c:v>
                </c:pt>
                <c:pt idx="39">
                  <c:v>101.81973293780237</c:v>
                </c:pt>
                <c:pt idx="40">
                  <c:v>101.77976446957273</c:v>
                </c:pt>
                <c:pt idx="41">
                  <c:v>101.39345250354576</c:v>
                </c:pt>
                <c:pt idx="42">
                  <c:v>101.55516324712534</c:v>
                </c:pt>
                <c:pt idx="43">
                  <c:v>101.39920406795424</c:v>
                </c:pt>
                <c:pt idx="44">
                  <c:v>101.50915707402228</c:v>
                </c:pt>
                <c:pt idx="45">
                  <c:v>101.63696361817699</c:v>
                </c:pt>
                <c:pt idx="46">
                  <c:v>101.24402194070501</c:v>
                </c:pt>
                <c:pt idx="47">
                  <c:v>100.55733141722396</c:v>
                </c:pt>
                <c:pt idx="48">
                  <c:v>100.66925817177238</c:v>
                </c:pt>
                <c:pt idx="49">
                  <c:v>101.05237689480376</c:v>
                </c:pt>
                <c:pt idx="50">
                  <c:v>101.30433437526165</c:v>
                </c:pt>
                <c:pt idx="51">
                  <c:v>101.29660638604315</c:v>
                </c:pt>
                <c:pt idx="52">
                  <c:v>101.19805293579772</c:v>
                </c:pt>
                <c:pt idx="53">
                  <c:v>100.20960369872364</c:v>
                </c:pt>
                <c:pt idx="54">
                  <c:v>100.48045243628326</c:v>
                </c:pt>
                <c:pt idx="55">
                  <c:v>100.14331094559779</c:v>
                </c:pt>
                <c:pt idx="56">
                  <c:v>100.46733486592005</c:v>
                </c:pt>
                <c:pt idx="57">
                  <c:v>99.824468922060717</c:v>
                </c:pt>
                <c:pt idx="58">
                  <c:v>100.25788039992048</c:v>
                </c:pt>
                <c:pt idx="59">
                  <c:v>100.44919050626751</c:v>
                </c:pt>
                <c:pt idx="60">
                  <c:v>100.91173727336943</c:v>
                </c:pt>
                <c:pt idx="61">
                  <c:v>100.71080890706232</c:v>
                </c:pt>
                <c:pt idx="62">
                  <c:v>100.41510140739076</c:v>
                </c:pt>
                <c:pt idx="63">
                  <c:v>100.34424609732976</c:v>
                </c:pt>
                <c:pt idx="64">
                  <c:v>100.61389842861203</c:v>
                </c:pt>
                <c:pt idx="65">
                  <c:v>101.47514120641765</c:v>
                </c:pt>
                <c:pt idx="66">
                  <c:v>101.78129079749755</c:v>
                </c:pt>
                <c:pt idx="67">
                  <c:v>101.81688827636249</c:v>
                </c:pt>
                <c:pt idx="68">
                  <c:v>101.8660356656832</c:v>
                </c:pt>
                <c:pt idx="69">
                  <c:v>102.08404100378286</c:v>
                </c:pt>
                <c:pt idx="70">
                  <c:v>102.09447983392513</c:v>
                </c:pt>
                <c:pt idx="71">
                  <c:v>102.09327642442284</c:v>
                </c:pt>
                <c:pt idx="72">
                  <c:v>102.45223701684509</c:v>
                </c:pt>
                <c:pt idx="73">
                  <c:v>102.66119737009444</c:v>
                </c:pt>
                <c:pt idx="74">
                  <c:v>102.60078722240141</c:v>
                </c:pt>
                <c:pt idx="75">
                  <c:v>102.57960185615039</c:v>
                </c:pt>
                <c:pt idx="76">
                  <c:v>102.7490708491201</c:v>
                </c:pt>
                <c:pt idx="77">
                  <c:v>102.90564355865757</c:v>
                </c:pt>
                <c:pt idx="78">
                  <c:v>103.32820258204724</c:v>
                </c:pt>
                <c:pt idx="79">
                  <c:v>103.6074287630579</c:v>
                </c:pt>
                <c:pt idx="80">
                  <c:v>104.16227880821472</c:v>
                </c:pt>
                <c:pt idx="81">
                  <c:v>104.46535068034495</c:v>
                </c:pt>
                <c:pt idx="82">
                  <c:v>104.3011442739505</c:v>
                </c:pt>
                <c:pt idx="83">
                  <c:v>104.34008822876572</c:v>
                </c:pt>
                <c:pt idx="84">
                  <c:v>104.02587004201656</c:v>
                </c:pt>
                <c:pt idx="85">
                  <c:v>104.15277185364035</c:v>
                </c:pt>
                <c:pt idx="86">
                  <c:v>104.6837364813251</c:v>
                </c:pt>
                <c:pt idx="87">
                  <c:v>104.78985983812655</c:v>
                </c:pt>
                <c:pt idx="88">
                  <c:v>105.18535387414718</c:v>
                </c:pt>
                <c:pt idx="89">
                  <c:v>105.16411912870612</c:v>
                </c:pt>
                <c:pt idx="90">
                  <c:v>105.20240838175624</c:v>
                </c:pt>
                <c:pt idx="91">
                  <c:v>105.43705941813735</c:v>
                </c:pt>
                <c:pt idx="92">
                  <c:v>105.33142094853693</c:v>
                </c:pt>
                <c:pt idx="93">
                  <c:v>104.91082015642237</c:v>
                </c:pt>
                <c:pt idx="94">
                  <c:v>105.14633369052891</c:v>
                </c:pt>
                <c:pt idx="95">
                  <c:v>105.24499535122609</c:v>
                </c:pt>
                <c:pt idx="96">
                  <c:v>103.82340328874332</c:v>
                </c:pt>
                <c:pt idx="97">
                  <c:v>104.38587850661872</c:v>
                </c:pt>
                <c:pt idx="98">
                  <c:v>103.67803397713519</c:v>
                </c:pt>
                <c:pt idx="99">
                  <c:v>103.03116278286819</c:v>
                </c:pt>
                <c:pt idx="100">
                  <c:v>103.66691184706133</c:v>
                </c:pt>
                <c:pt idx="101">
                  <c:v>103.4499124924903</c:v>
                </c:pt>
                <c:pt idx="102">
                  <c:v>104.08302981984338</c:v>
                </c:pt>
                <c:pt idx="103">
                  <c:v>105.2970585464824</c:v>
                </c:pt>
                <c:pt idx="104">
                  <c:v>104.86213394282821</c:v>
                </c:pt>
                <c:pt idx="105">
                  <c:v>104.81611918922439</c:v>
                </c:pt>
                <c:pt idx="106">
                  <c:v>105.02453432299373</c:v>
                </c:pt>
                <c:pt idx="107">
                  <c:v>104.836908054728</c:v>
                </c:pt>
                <c:pt idx="108">
                  <c:v>104.40498764099308</c:v>
                </c:pt>
                <c:pt idx="109">
                  <c:v>105.09329935535426</c:v>
                </c:pt>
                <c:pt idx="110">
                  <c:v>104.60316916581179</c:v>
                </c:pt>
                <c:pt idx="111">
                  <c:v>104.40547017807916</c:v>
                </c:pt>
                <c:pt idx="112">
                  <c:v>103.65370705368866</c:v>
                </c:pt>
                <c:pt idx="113">
                  <c:v>104.36684885291305</c:v>
                </c:pt>
                <c:pt idx="114">
                  <c:v>104.54774528386341</c:v>
                </c:pt>
                <c:pt idx="115">
                  <c:v>104.80703870367708</c:v>
                </c:pt>
                <c:pt idx="116">
                  <c:v>104.72496529651265</c:v>
                </c:pt>
                <c:pt idx="117">
                  <c:v>105.26816346516503</c:v>
                </c:pt>
                <c:pt idx="118">
                  <c:v>105.41368253513289</c:v>
                </c:pt>
                <c:pt idx="119">
                  <c:v>105.0525816063885</c:v>
                </c:pt>
                <c:pt idx="120">
                  <c:v>104.99976328677141</c:v>
                </c:pt>
                <c:pt idx="121">
                  <c:v>104.72160287379305</c:v>
                </c:pt>
                <c:pt idx="122">
                  <c:v>105.13711060012372</c:v>
                </c:pt>
                <c:pt idx="123">
                  <c:v>105.17918630192548</c:v>
                </c:pt>
                <c:pt idx="124">
                  <c:v>104.30074768799048</c:v>
                </c:pt>
                <c:pt idx="125">
                  <c:v>104.07640045576592</c:v>
                </c:pt>
                <c:pt idx="126">
                  <c:v>103.65948217467235</c:v>
                </c:pt>
                <c:pt idx="127">
                  <c:v>103.61005205480856</c:v>
                </c:pt>
                <c:pt idx="128">
                  <c:v>103.90074148147929</c:v>
                </c:pt>
                <c:pt idx="129">
                  <c:v>103.99268291990467</c:v>
                </c:pt>
                <c:pt idx="130">
                  <c:v>103.41646758955143</c:v>
                </c:pt>
                <c:pt idx="131">
                  <c:v>103.24189183638956</c:v>
                </c:pt>
                <c:pt idx="132">
                  <c:v>103.33246855099465</c:v>
                </c:pt>
                <c:pt idx="133">
                  <c:v>102.72992807869863</c:v>
                </c:pt>
                <c:pt idx="134">
                  <c:v>102.25000892841837</c:v>
                </c:pt>
                <c:pt idx="135">
                  <c:v>102.06983272096026</c:v>
                </c:pt>
                <c:pt idx="136">
                  <c:v>101.24356727676124</c:v>
                </c:pt>
                <c:pt idx="137">
                  <c:v>101.15303253857613</c:v>
                </c:pt>
                <c:pt idx="138">
                  <c:v>100.75770594535796</c:v>
                </c:pt>
                <c:pt idx="139">
                  <c:v>100.67932116385334</c:v>
                </c:pt>
                <c:pt idx="140">
                  <c:v>100.86898806385614</c:v>
                </c:pt>
                <c:pt idx="141">
                  <c:v>101.57353418889875</c:v>
                </c:pt>
                <c:pt idx="142">
                  <c:v>102.07991132847009</c:v>
                </c:pt>
                <c:pt idx="143">
                  <c:v>102.25077206656267</c:v>
                </c:pt>
                <c:pt idx="144">
                  <c:v>102.48491719904112</c:v>
                </c:pt>
                <c:pt idx="145">
                  <c:v>100.48687669534446</c:v>
                </c:pt>
                <c:pt idx="146">
                  <c:v>100.25487092824119</c:v>
                </c:pt>
                <c:pt idx="147">
                  <c:v>99.994519031725133</c:v>
                </c:pt>
                <c:pt idx="148">
                  <c:v>100.28028207115372</c:v>
                </c:pt>
                <c:pt idx="149">
                  <c:v>101.19502168031642</c:v>
                </c:pt>
                <c:pt idx="150">
                  <c:v>100.17909478362175</c:v>
                </c:pt>
                <c:pt idx="151">
                  <c:v>99.585532678817756</c:v>
                </c:pt>
                <c:pt idx="152">
                  <c:v>99.536366412732036</c:v>
                </c:pt>
                <c:pt idx="153">
                  <c:v>99.897894990741889</c:v>
                </c:pt>
                <c:pt idx="154">
                  <c:v>100.12118272341411</c:v>
                </c:pt>
                <c:pt idx="155">
                  <c:v>99.405981853451578</c:v>
                </c:pt>
                <c:pt idx="156">
                  <c:v>99.16124597093949</c:v>
                </c:pt>
                <c:pt idx="157">
                  <c:v>98.96972104645198</c:v>
                </c:pt>
                <c:pt idx="158">
                  <c:v>98.413543092717589</c:v>
                </c:pt>
                <c:pt idx="159">
                  <c:v>97.823881201616899</c:v>
                </c:pt>
                <c:pt idx="160">
                  <c:v>98.838581563677266</c:v>
                </c:pt>
                <c:pt idx="161">
                  <c:v>99.376780858890385</c:v>
                </c:pt>
                <c:pt idx="162">
                  <c:v>99.562279745790505</c:v>
                </c:pt>
                <c:pt idx="163">
                  <c:v>99.94117575580583</c:v>
                </c:pt>
                <c:pt idx="164">
                  <c:v>100.57800549201831</c:v>
                </c:pt>
                <c:pt idx="165">
                  <c:v>100.17585678249337</c:v>
                </c:pt>
                <c:pt idx="166">
                  <c:v>100.32506451372535</c:v>
                </c:pt>
                <c:pt idx="167">
                  <c:v>99.017801271253191</c:v>
                </c:pt>
                <c:pt idx="168">
                  <c:v>98.291237168071603</c:v>
                </c:pt>
                <c:pt idx="169">
                  <c:v>98.714018976481029</c:v>
                </c:pt>
                <c:pt idx="170">
                  <c:v>98.335387027975344</c:v>
                </c:pt>
                <c:pt idx="171">
                  <c:v>97.99842712384438</c:v>
                </c:pt>
                <c:pt idx="172">
                  <c:v>97.437058173093249</c:v>
                </c:pt>
                <c:pt idx="173">
                  <c:v>98.282254849096915</c:v>
                </c:pt>
                <c:pt idx="174">
                  <c:v>99.297957617515095</c:v>
                </c:pt>
                <c:pt idx="175">
                  <c:v>99.569515690288767</c:v>
                </c:pt>
                <c:pt idx="176">
                  <c:v>100.43396268333927</c:v>
                </c:pt>
                <c:pt idx="177">
                  <c:v>100.19209557100943</c:v>
                </c:pt>
                <c:pt idx="178">
                  <c:v>100.65796646560446</c:v>
                </c:pt>
                <c:pt idx="179">
                  <c:v>100.37192806916759</c:v>
                </c:pt>
                <c:pt idx="180">
                  <c:v>100.73599578614134</c:v>
                </c:pt>
                <c:pt idx="181">
                  <c:v>100.88561008780778</c:v>
                </c:pt>
                <c:pt idx="182">
                  <c:v>101.11827404216302</c:v>
                </c:pt>
                <c:pt idx="183">
                  <c:v>101.15702820662183</c:v>
                </c:pt>
                <c:pt idx="184">
                  <c:v>100.58319499099215</c:v>
                </c:pt>
                <c:pt idx="185">
                  <c:v>100.33076914899465</c:v>
                </c:pt>
                <c:pt idx="186">
                  <c:v>100.65743791924615</c:v>
                </c:pt>
                <c:pt idx="187">
                  <c:v>101.37314521130678</c:v>
                </c:pt>
                <c:pt idx="188">
                  <c:v>100.70740603824709</c:v>
                </c:pt>
                <c:pt idx="189">
                  <c:v>100.02459583626151</c:v>
                </c:pt>
                <c:pt idx="190">
                  <c:v>100.02216650524272</c:v>
                </c:pt>
                <c:pt idx="191">
                  <c:v>100.10681726754241</c:v>
                </c:pt>
                <c:pt idx="192">
                  <c:v>99.046324595593717</c:v>
                </c:pt>
                <c:pt idx="193">
                  <c:v>98.996506331760088</c:v>
                </c:pt>
                <c:pt idx="194">
                  <c:v>99.640047793302372</c:v>
                </c:pt>
                <c:pt idx="195">
                  <c:v>99.307184668021819</c:v>
                </c:pt>
                <c:pt idx="196">
                  <c:v>99.290691035085928</c:v>
                </c:pt>
                <c:pt idx="197">
                  <c:v>99.117507889259116</c:v>
                </c:pt>
                <c:pt idx="198">
                  <c:v>99.438529364680392</c:v>
                </c:pt>
                <c:pt idx="199">
                  <c:v>99.429511690490216</c:v>
                </c:pt>
                <c:pt idx="200">
                  <c:v>98.740272853242232</c:v>
                </c:pt>
                <c:pt idx="201">
                  <c:v>97.579154012053095</c:v>
                </c:pt>
                <c:pt idx="202">
                  <c:v>98.075167712325964</c:v>
                </c:pt>
                <c:pt idx="203">
                  <c:v>97.322664108029983</c:v>
                </c:pt>
                <c:pt idx="204">
                  <c:v>97.798561580068281</c:v>
                </c:pt>
                <c:pt idx="205">
                  <c:v>98.40202816149467</c:v>
                </c:pt>
                <c:pt idx="206">
                  <c:v>96.964569881617564</c:v>
                </c:pt>
                <c:pt idx="207">
                  <c:v>97.034214105284434</c:v>
                </c:pt>
                <c:pt idx="208">
                  <c:v>97.247603294855764</c:v>
                </c:pt>
                <c:pt idx="209">
                  <c:v>98.001756181687639</c:v>
                </c:pt>
                <c:pt idx="210">
                  <c:v>96.561674990729443</c:v>
                </c:pt>
                <c:pt idx="211">
                  <c:v>95.552666145941714</c:v>
                </c:pt>
                <c:pt idx="212">
                  <c:v>94.316643631645334</c:v>
                </c:pt>
                <c:pt idx="213">
                  <c:v>94.648675843280074</c:v>
                </c:pt>
                <c:pt idx="214">
                  <c:v>94.287013387033326</c:v>
                </c:pt>
                <c:pt idx="215">
                  <c:v>95.104687516709333</c:v>
                </c:pt>
                <c:pt idx="216">
                  <c:v>96.045964390861144</c:v>
                </c:pt>
                <c:pt idx="217">
                  <c:v>95.927438042093229</c:v>
                </c:pt>
                <c:pt idx="218">
                  <c:v>95.957179446112548</c:v>
                </c:pt>
                <c:pt idx="219">
                  <c:v>94.723076658104688</c:v>
                </c:pt>
                <c:pt idx="220">
                  <c:v>94.275757533738357</c:v>
                </c:pt>
                <c:pt idx="221">
                  <c:v>94.399603429842415</c:v>
                </c:pt>
                <c:pt idx="222">
                  <c:v>94.553093137276761</c:v>
                </c:pt>
                <c:pt idx="223">
                  <c:v>94.047474753137976</c:v>
                </c:pt>
                <c:pt idx="224">
                  <c:v>94.596708830959898</c:v>
                </c:pt>
                <c:pt idx="225">
                  <c:v>95.052498207254303</c:v>
                </c:pt>
                <c:pt idx="226">
                  <c:v>96.215705625324503</c:v>
                </c:pt>
                <c:pt idx="227">
                  <c:v>95.906964759496049</c:v>
                </c:pt>
                <c:pt idx="228">
                  <c:v>95.531405685831274</c:v>
                </c:pt>
                <c:pt idx="229">
                  <c:v>95.223165963729585</c:v>
                </c:pt>
                <c:pt idx="230">
                  <c:v>95.755164526797813</c:v>
                </c:pt>
                <c:pt idx="231">
                  <c:v>95.136068853846723</c:v>
                </c:pt>
                <c:pt idx="232">
                  <c:v>94.813374185247341</c:v>
                </c:pt>
                <c:pt idx="233">
                  <c:v>95.320529265247416</c:v>
                </c:pt>
                <c:pt idx="234">
                  <c:v>94.634820443897951</c:v>
                </c:pt>
                <c:pt idx="235">
                  <c:v>93.59275723646337</c:v>
                </c:pt>
                <c:pt idx="236">
                  <c:v>92.424482329723475</c:v>
                </c:pt>
                <c:pt idx="237">
                  <c:v>90.615480567979546</c:v>
                </c:pt>
                <c:pt idx="238">
                  <c:v>89.983926712704687</c:v>
                </c:pt>
                <c:pt idx="239">
                  <c:v>90.932555005286304</c:v>
                </c:pt>
                <c:pt idx="240">
                  <c:v>89.270562010720965</c:v>
                </c:pt>
                <c:pt idx="241">
                  <c:v>89.498212624456585</c:v>
                </c:pt>
                <c:pt idx="242">
                  <c:v>89.129499951469413</c:v>
                </c:pt>
                <c:pt idx="243">
                  <c:v>89.764023302984583</c:v>
                </c:pt>
                <c:pt idx="244">
                  <c:v>89.951506371312803</c:v>
                </c:pt>
                <c:pt idx="245">
                  <c:v>91.015595554196523</c:v>
                </c:pt>
                <c:pt idx="246">
                  <c:v>92.131309180018832</c:v>
                </c:pt>
                <c:pt idx="247">
                  <c:v>91.686211260213895</c:v>
                </c:pt>
                <c:pt idx="248">
                  <c:v>91.095794011487754</c:v>
                </c:pt>
                <c:pt idx="249">
                  <c:v>91.448854954785588</c:v>
                </c:pt>
                <c:pt idx="250">
                  <c:v>91.351610078866003</c:v>
                </c:pt>
                <c:pt idx="251">
                  <c:v>92.374796800986786</c:v>
                </c:pt>
                <c:pt idx="252">
                  <c:v>91.950874509663223</c:v>
                </c:pt>
                <c:pt idx="253">
                  <c:v>92.935852101188033</c:v>
                </c:pt>
                <c:pt idx="254">
                  <c:v>93.426424217041586</c:v>
                </c:pt>
                <c:pt idx="255">
                  <c:v>94.008380219397509</c:v>
                </c:pt>
                <c:pt idx="256">
                  <c:v>93.970150771907214</c:v>
                </c:pt>
                <c:pt idx="257">
                  <c:v>94.055853462933698</c:v>
                </c:pt>
                <c:pt idx="258">
                  <c:v>94.257122462327999</c:v>
                </c:pt>
                <c:pt idx="259">
                  <c:v>93.690943352092319</c:v>
                </c:pt>
                <c:pt idx="260">
                  <c:v>93.595212073816498</c:v>
                </c:pt>
                <c:pt idx="261">
                  <c:v>94.260457234549492</c:v>
                </c:pt>
                <c:pt idx="262">
                  <c:v>93.505374809870546</c:v>
                </c:pt>
                <c:pt idx="263">
                  <c:v>94.244417613348048</c:v>
                </c:pt>
                <c:pt idx="264">
                  <c:v>94.749747316103708</c:v>
                </c:pt>
                <c:pt idx="265">
                  <c:v>95.291001589588873</c:v>
                </c:pt>
                <c:pt idx="266">
                  <c:v>95.377529233906799</c:v>
                </c:pt>
                <c:pt idx="267">
                  <c:v>95.533807852179024</c:v>
                </c:pt>
                <c:pt idx="268">
                  <c:v>95.659388608031762</c:v>
                </c:pt>
                <c:pt idx="269">
                  <c:v>96.649331936663316</c:v>
                </c:pt>
                <c:pt idx="270">
                  <c:v>97.556508505676788</c:v>
                </c:pt>
                <c:pt idx="271">
                  <c:v>98.118321199561237</c:v>
                </c:pt>
                <c:pt idx="272">
                  <c:v>98.00490300807283</c:v>
                </c:pt>
                <c:pt idx="273">
                  <c:v>97.881377274521952</c:v>
                </c:pt>
                <c:pt idx="274">
                  <c:v>98.519144806733522</c:v>
                </c:pt>
                <c:pt idx="275">
                  <c:v>98.45597431760973</c:v>
                </c:pt>
                <c:pt idx="276">
                  <c:v>98.12237365877823</c:v>
                </c:pt>
                <c:pt idx="277">
                  <c:v>98.08995801035482</c:v>
                </c:pt>
                <c:pt idx="278">
                  <c:v>97.644600641901164</c:v>
                </c:pt>
                <c:pt idx="279">
                  <c:v>98.235092283119911</c:v>
                </c:pt>
                <c:pt idx="280">
                  <c:v>98.008486583483148</c:v>
                </c:pt>
                <c:pt idx="281">
                  <c:v>99.012751421311037</c:v>
                </c:pt>
                <c:pt idx="282">
                  <c:v>99.713244807496579</c:v>
                </c:pt>
                <c:pt idx="283">
                  <c:v>99.527676872760381</c:v>
                </c:pt>
                <c:pt idx="284">
                  <c:v>98.85880034483263</c:v>
                </c:pt>
                <c:pt idx="285">
                  <c:v>99.098662353360197</c:v>
                </c:pt>
                <c:pt idx="286">
                  <c:v>98.374890304759816</c:v>
                </c:pt>
                <c:pt idx="287">
                  <c:v>97.586381606357691</c:v>
                </c:pt>
                <c:pt idx="288">
                  <c:v>97.255821829023688</c:v>
                </c:pt>
                <c:pt idx="289">
                  <c:v>97.18667341689931</c:v>
                </c:pt>
                <c:pt idx="290">
                  <c:v>98.01300320798066</c:v>
                </c:pt>
                <c:pt idx="291">
                  <c:v>96.234584544296851</c:v>
                </c:pt>
                <c:pt idx="292">
                  <c:v>95.926469440256355</c:v>
                </c:pt>
                <c:pt idx="293">
                  <c:v>95.075202487524948</c:v>
                </c:pt>
                <c:pt idx="294">
                  <c:v>94.335732938544851</c:v>
                </c:pt>
                <c:pt idx="295">
                  <c:v>94.432056516358131</c:v>
                </c:pt>
                <c:pt idx="296">
                  <c:v>94.148974694746471</c:v>
                </c:pt>
                <c:pt idx="297">
                  <c:v>94.320466792418387</c:v>
                </c:pt>
                <c:pt idx="298">
                  <c:v>94.17507856655854</c:v>
                </c:pt>
                <c:pt idx="299">
                  <c:v>94.635527796629731</c:v>
                </c:pt>
                <c:pt idx="300">
                  <c:v>94.695577620023499</c:v>
                </c:pt>
                <c:pt idx="301">
                  <c:v>95.059234050021161</c:v>
                </c:pt>
                <c:pt idx="302">
                  <c:v>95.509935050570874</c:v>
                </c:pt>
                <c:pt idx="303">
                  <c:v>94.03285236862709</c:v>
                </c:pt>
                <c:pt idx="304">
                  <c:v>94.145306278629619</c:v>
                </c:pt>
                <c:pt idx="305">
                  <c:v>93.613625706832877</c:v>
                </c:pt>
                <c:pt idx="306">
                  <c:v>92.896900742361822</c:v>
                </c:pt>
                <c:pt idx="307">
                  <c:v>93.184460391526898</c:v>
                </c:pt>
                <c:pt idx="308">
                  <c:v>92.333770277975177</c:v>
                </c:pt>
                <c:pt idx="309">
                  <c:v>92.296404086491975</c:v>
                </c:pt>
                <c:pt idx="310">
                  <c:v>91.861243471696426</c:v>
                </c:pt>
                <c:pt idx="311">
                  <c:v>91.27783680321653</c:v>
                </c:pt>
                <c:pt idx="312">
                  <c:v>90.790333273018945</c:v>
                </c:pt>
                <c:pt idx="313">
                  <c:v>90.408589188931927</c:v>
                </c:pt>
                <c:pt idx="314">
                  <c:v>91.141488047604966</c:v>
                </c:pt>
                <c:pt idx="315">
                  <c:v>89.698417855467341</c:v>
                </c:pt>
                <c:pt idx="316">
                  <c:v>89.342023116975739</c:v>
                </c:pt>
                <c:pt idx="317">
                  <c:v>90.819960739573816</c:v>
                </c:pt>
                <c:pt idx="318">
                  <c:v>91.837802495485718</c:v>
                </c:pt>
                <c:pt idx="319">
                  <c:v>91.638266197611898</c:v>
                </c:pt>
                <c:pt idx="320">
                  <c:v>91.12280332991412</c:v>
                </c:pt>
                <c:pt idx="321">
                  <c:v>89.90567822833475</c:v>
                </c:pt>
                <c:pt idx="322">
                  <c:v>89.608309910476663</c:v>
                </c:pt>
                <c:pt idx="323">
                  <c:v>89.265362144652372</c:v>
                </c:pt>
                <c:pt idx="324">
                  <c:v>88.935242158508117</c:v>
                </c:pt>
                <c:pt idx="325">
                  <c:v>89.764679265233625</c:v>
                </c:pt>
                <c:pt idx="326">
                  <c:v>88.865972221987732</c:v>
                </c:pt>
                <c:pt idx="327">
                  <c:v>89.77528705658122</c:v>
                </c:pt>
                <c:pt idx="328">
                  <c:v>90.192614002525715</c:v>
                </c:pt>
                <c:pt idx="329">
                  <c:v>89.90720988319363</c:v>
                </c:pt>
                <c:pt idx="330">
                  <c:v>89.410008542882593</c:v>
                </c:pt>
                <c:pt idx="331">
                  <c:v>90.163786999983415</c:v>
                </c:pt>
                <c:pt idx="332">
                  <c:v>90.600914905645112</c:v>
                </c:pt>
                <c:pt idx="333">
                  <c:v>91.545144716856825</c:v>
                </c:pt>
                <c:pt idx="334">
                  <c:v>91.199449258528972</c:v>
                </c:pt>
                <c:pt idx="335">
                  <c:v>91.623164575008616</c:v>
                </c:pt>
                <c:pt idx="336">
                  <c:v>92.344627343276926</c:v>
                </c:pt>
                <c:pt idx="337">
                  <c:v>92.177348175866896</c:v>
                </c:pt>
                <c:pt idx="338">
                  <c:v>92.296868439347804</c:v>
                </c:pt>
                <c:pt idx="339">
                  <c:v>91.437009689918199</c:v>
                </c:pt>
                <c:pt idx="340">
                  <c:v>91.079857798973109</c:v>
                </c:pt>
                <c:pt idx="341">
                  <c:v>91.079052040040651</c:v>
                </c:pt>
                <c:pt idx="342">
                  <c:v>91.072621572589753</c:v>
                </c:pt>
                <c:pt idx="343">
                  <c:v>91.319512254343763</c:v>
                </c:pt>
                <c:pt idx="344">
                  <c:v>90.937927100759495</c:v>
                </c:pt>
                <c:pt idx="345">
                  <c:v>93.057885226145032</c:v>
                </c:pt>
                <c:pt idx="346">
                  <c:v>92.620692842687859</c:v>
                </c:pt>
                <c:pt idx="347">
                  <c:v>92.282653389206047</c:v>
                </c:pt>
                <c:pt idx="348">
                  <c:v>92.800077167832569</c:v>
                </c:pt>
                <c:pt idx="349">
                  <c:v>92.534797221853268</c:v>
                </c:pt>
                <c:pt idx="350">
                  <c:v>92.556403028776458</c:v>
                </c:pt>
                <c:pt idx="351">
                  <c:v>92.805115406891602</c:v>
                </c:pt>
                <c:pt idx="352">
                  <c:v>93.087204427678117</c:v>
                </c:pt>
                <c:pt idx="353">
                  <c:v>93.530034168819697</c:v>
                </c:pt>
                <c:pt idx="354">
                  <c:v>93.735140567024587</c:v>
                </c:pt>
                <c:pt idx="355">
                  <c:v>93.99662062693298</c:v>
                </c:pt>
                <c:pt idx="356">
                  <c:v>93.602796077798871</c:v>
                </c:pt>
                <c:pt idx="357">
                  <c:v>93.006983972794913</c:v>
                </c:pt>
                <c:pt idx="358">
                  <c:v>93.33835895560803</c:v>
                </c:pt>
                <c:pt idx="359">
                  <c:v>94.515994628178362</c:v>
                </c:pt>
                <c:pt idx="360">
                  <c:v>94.412998240645763</c:v>
                </c:pt>
                <c:pt idx="361">
                  <c:v>94.228515489358102</c:v>
                </c:pt>
                <c:pt idx="362">
                  <c:v>93.37574707188304</c:v>
                </c:pt>
                <c:pt idx="363">
                  <c:v>93.104162030128236</c:v>
                </c:pt>
                <c:pt idx="364">
                  <c:v>93.036149411925265</c:v>
                </c:pt>
                <c:pt idx="365">
                  <c:v>93.052432476214847</c:v>
                </c:pt>
                <c:pt idx="366">
                  <c:v>92.635453674006612</c:v>
                </c:pt>
                <c:pt idx="367">
                  <c:v>93.078498042652512</c:v>
                </c:pt>
                <c:pt idx="368">
                  <c:v>93.203564516415625</c:v>
                </c:pt>
                <c:pt idx="369">
                  <c:v>92.884039540067306</c:v>
                </c:pt>
                <c:pt idx="370">
                  <c:v>91.222254489674299</c:v>
                </c:pt>
                <c:pt idx="371">
                  <c:v>90.519185831001238</c:v>
                </c:pt>
                <c:pt idx="372">
                  <c:v>90.258888666756434</c:v>
                </c:pt>
                <c:pt idx="373">
                  <c:v>89.826583119757075</c:v>
                </c:pt>
                <c:pt idx="374">
                  <c:v>90.494464320788126</c:v>
                </c:pt>
                <c:pt idx="375">
                  <c:v>89.89972188581001</c:v>
                </c:pt>
                <c:pt idx="376">
                  <c:v>89.907894864291507</c:v>
                </c:pt>
                <c:pt idx="377">
                  <c:v>89.913592305676758</c:v>
                </c:pt>
                <c:pt idx="378">
                  <c:v>89.690252603374972</c:v>
                </c:pt>
                <c:pt idx="379">
                  <c:v>89.08850165586577</c:v>
                </c:pt>
                <c:pt idx="380">
                  <c:v>89.640272380106836</c:v>
                </c:pt>
                <c:pt idx="381">
                  <c:v>89.194906486335782</c:v>
                </c:pt>
                <c:pt idx="382">
                  <c:v>89.274060476379248</c:v>
                </c:pt>
                <c:pt idx="383">
                  <c:v>90.139291709982686</c:v>
                </c:pt>
                <c:pt idx="384">
                  <c:v>90.685789883255126</c:v>
                </c:pt>
                <c:pt idx="385">
                  <c:v>90.388508401837839</c:v>
                </c:pt>
                <c:pt idx="386">
                  <c:v>91.289714641205933</c:v>
                </c:pt>
                <c:pt idx="387">
                  <c:v>90.87590098253736</c:v>
                </c:pt>
                <c:pt idx="388">
                  <c:v>90.917298094747636</c:v>
                </c:pt>
                <c:pt idx="389">
                  <c:v>91.642572953126489</c:v>
                </c:pt>
                <c:pt idx="390">
                  <c:v>91.900770769890755</c:v>
                </c:pt>
                <c:pt idx="391">
                  <c:v>92.06851517080753</c:v>
                </c:pt>
                <c:pt idx="392">
                  <c:v>92.090074965280536</c:v>
                </c:pt>
                <c:pt idx="393">
                  <c:v>92.480133393465707</c:v>
                </c:pt>
                <c:pt idx="394">
                  <c:v>92.25890629211969</c:v>
                </c:pt>
                <c:pt idx="395">
                  <c:v>91.791168800987506</c:v>
                </c:pt>
                <c:pt idx="396">
                  <c:v>91.941883530524137</c:v>
                </c:pt>
                <c:pt idx="397">
                  <c:v>92.205828145067983</c:v>
                </c:pt>
                <c:pt idx="398">
                  <c:v>92.310094606871814</c:v>
                </c:pt>
                <c:pt idx="399">
                  <c:v>92.197471657529618</c:v>
                </c:pt>
                <c:pt idx="400">
                  <c:v>92.613186770660008</c:v>
                </c:pt>
                <c:pt idx="401">
                  <c:v>92.732852882191793</c:v>
                </c:pt>
                <c:pt idx="402">
                  <c:v>91.9859629465777</c:v>
                </c:pt>
                <c:pt idx="403">
                  <c:v>92.511888771537798</c:v>
                </c:pt>
                <c:pt idx="404">
                  <c:v>92.642968005376517</c:v>
                </c:pt>
                <c:pt idx="405">
                  <c:v>94.003612561766445</c:v>
                </c:pt>
                <c:pt idx="406">
                  <c:v>93.498517492009341</c:v>
                </c:pt>
                <c:pt idx="407">
                  <c:v>93.358766668751542</c:v>
                </c:pt>
                <c:pt idx="408">
                  <c:v>93.941002922375844</c:v>
                </c:pt>
                <c:pt idx="409">
                  <c:v>93.339317269712438</c:v>
                </c:pt>
                <c:pt idx="410">
                  <c:v>93.137556058609519</c:v>
                </c:pt>
                <c:pt idx="411">
                  <c:v>93.207951700186669</c:v>
                </c:pt>
                <c:pt idx="412">
                  <c:v>93.449658583280979</c:v>
                </c:pt>
                <c:pt idx="413">
                  <c:v>93.35122849687329</c:v>
                </c:pt>
                <c:pt idx="414">
                  <c:v>93.443660714705914</c:v>
                </c:pt>
                <c:pt idx="415">
                  <c:v>92.988422012303673</c:v>
                </c:pt>
                <c:pt idx="416">
                  <c:v>92.929519704942948</c:v>
                </c:pt>
                <c:pt idx="417">
                  <c:v>92.865132598663337</c:v>
                </c:pt>
                <c:pt idx="418">
                  <c:v>91.898502010035685</c:v>
                </c:pt>
                <c:pt idx="419">
                  <c:v>92.012813089229667</c:v>
                </c:pt>
                <c:pt idx="420">
                  <c:v>92.388658774186396</c:v>
                </c:pt>
                <c:pt idx="421">
                  <c:v>91.922553210686317</c:v>
                </c:pt>
                <c:pt idx="422">
                  <c:v>91.819224186505551</c:v>
                </c:pt>
                <c:pt idx="423">
                  <c:v>91.521794536584025</c:v>
                </c:pt>
                <c:pt idx="424">
                  <c:v>90.901326910722332</c:v>
                </c:pt>
                <c:pt idx="425">
                  <c:v>91.326612929086053</c:v>
                </c:pt>
                <c:pt idx="426">
                  <c:v>92.084693963970324</c:v>
                </c:pt>
                <c:pt idx="427">
                  <c:v>91.874528730855758</c:v>
                </c:pt>
                <c:pt idx="428">
                  <c:v>91.645653665756598</c:v>
                </c:pt>
                <c:pt idx="429">
                  <c:v>91.975792823670375</c:v>
                </c:pt>
                <c:pt idx="430">
                  <c:v>91.308969367465437</c:v>
                </c:pt>
                <c:pt idx="431">
                  <c:v>90.671852494862193</c:v>
                </c:pt>
                <c:pt idx="432">
                  <c:v>90.751843407036631</c:v>
                </c:pt>
                <c:pt idx="433">
                  <c:v>90.802918451053102</c:v>
                </c:pt>
                <c:pt idx="434">
                  <c:v>91.766116157086827</c:v>
                </c:pt>
                <c:pt idx="435">
                  <c:v>91.866122572344509</c:v>
                </c:pt>
                <c:pt idx="436">
                  <c:v>91.72672997533931</c:v>
                </c:pt>
                <c:pt idx="437">
                  <c:v>91.756458118287753</c:v>
                </c:pt>
                <c:pt idx="438">
                  <c:v>91.782960720938547</c:v>
                </c:pt>
                <c:pt idx="439">
                  <c:v>91.117054661698191</c:v>
                </c:pt>
                <c:pt idx="440">
                  <c:v>91.264642643281064</c:v>
                </c:pt>
                <c:pt idx="441">
                  <c:v>91.90884697877587</c:v>
                </c:pt>
                <c:pt idx="442">
                  <c:v>91.787883154015844</c:v>
                </c:pt>
                <c:pt idx="443">
                  <c:v>91.378652536451881</c:v>
                </c:pt>
                <c:pt idx="444">
                  <c:v>91.954850971377084</c:v>
                </c:pt>
                <c:pt idx="445">
                  <c:v>91.83486405944538</c:v>
                </c:pt>
                <c:pt idx="446">
                  <c:v>92.725241238809275</c:v>
                </c:pt>
                <c:pt idx="447">
                  <c:v>93.039975360053745</c:v>
                </c:pt>
                <c:pt idx="448">
                  <c:v>92.531836903570252</c:v>
                </c:pt>
                <c:pt idx="449">
                  <c:v>92.818504451597676</c:v>
                </c:pt>
                <c:pt idx="450">
                  <c:v>92.862047938043276</c:v>
                </c:pt>
                <c:pt idx="451">
                  <c:v>92.866621880144095</c:v>
                </c:pt>
                <c:pt idx="452">
                  <c:v>93.157067203545964</c:v>
                </c:pt>
                <c:pt idx="453">
                  <c:v>92.681230070259488</c:v>
                </c:pt>
                <c:pt idx="454">
                  <c:v>92.226786177955873</c:v>
                </c:pt>
                <c:pt idx="455">
                  <c:v>92.497834597153471</c:v>
                </c:pt>
                <c:pt idx="456">
                  <c:v>92.468332197916183</c:v>
                </c:pt>
                <c:pt idx="457">
                  <c:v>92.75303767265504</c:v>
                </c:pt>
                <c:pt idx="458">
                  <c:v>92.788445909533465</c:v>
                </c:pt>
                <c:pt idx="459">
                  <c:v>92.627694369364008</c:v>
                </c:pt>
                <c:pt idx="460">
                  <c:v>92.479813641909232</c:v>
                </c:pt>
                <c:pt idx="461">
                  <c:v>92.412300095285104</c:v>
                </c:pt>
                <c:pt idx="462">
                  <c:v>92.261834156544126</c:v>
                </c:pt>
                <c:pt idx="463">
                  <c:v>92.168564872128812</c:v>
                </c:pt>
                <c:pt idx="464">
                  <c:v>91.720560450785399</c:v>
                </c:pt>
                <c:pt idx="465">
                  <c:v>92.271193920809196</c:v>
                </c:pt>
                <c:pt idx="466">
                  <c:v>92.84755498731586</c:v>
                </c:pt>
                <c:pt idx="467">
                  <c:v>93.063674587818994</c:v>
                </c:pt>
                <c:pt idx="468">
                  <c:v>92.705257403010876</c:v>
                </c:pt>
                <c:pt idx="469">
                  <c:v>92.293947750004122</c:v>
                </c:pt>
                <c:pt idx="470">
                  <c:v>92.379245190544964</c:v>
                </c:pt>
                <c:pt idx="471">
                  <c:v>92.841786971139157</c:v>
                </c:pt>
                <c:pt idx="472">
                  <c:v>92.818793346862293</c:v>
                </c:pt>
                <c:pt idx="473">
                  <c:v>92.82071126697528</c:v>
                </c:pt>
                <c:pt idx="474">
                  <c:v>93.019969759682937</c:v>
                </c:pt>
                <c:pt idx="475">
                  <c:v>93.309163636588153</c:v>
                </c:pt>
                <c:pt idx="476">
                  <c:v>93.34874565583668</c:v>
                </c:pt>
                <c:pt idx="477">
                  <c:v>93.426227054110541</c:v>
                </c:pt>
                <c:pt idx="478">
                  <c:v>93.00983831005189</c:v>
                </c:pt>
                <c:pt idx="479">
                  <c:v>93.536747979148373</c:v>
                </c:pt>
                <c:pt idx="480">
                  <c:v>93.775005642620556</c:v>
                </c:pt>
                <c:pt idx="481">
                  <c:v>93.83731747842441</c:v>
                </c:pt>
                <c:pt idx="482">
                  <c:v>93.773648304701823</c:v>
                </c:pt>
                <c:pt idx="483">
                  <c:v>93.35819356137128</c:v>
                </c:pt>
                <c:pt idx="484">
                  <c:v>92.990667160774407</c:v>
                </c:pt>
                <c:pt idx="485">
                  <c:v>93.186392843212218</c:v>
                </c:pt>
                <c:pt idx="486">
                  <c:v>93.671942507960111</c:v>
                </c:pt>
                <c:pt idx="487">
                  <c:v>94.007350006187082</c:v>
                </c:pt>
                <c:pt idx="488">
                  <c:v>94.110758934277953</c:v>
                </c:pt>
                <c:pt idx="489">
                  <c:v>94.18638211570169</c:v>
                </c:pt>
                <c:pt idx="490">
                  <c:v>94.460615591413131</c:v>
                </c:pt>
                <c:pt idx="491">
                  <c:v>95.100843138339727</c:v>
                </c:pt>
                <c:pt idx="492">
                  <c:v>94.936515524139224</c:v>
                </c:pt>
                <c:pt idx="493">
                  <c:v>95.153872879996044</c:v>
                </c:pt>
                <c:pt idx="494">
                  <c:v>94.742577775330659</c:v>
                </c:pt>
                <c:pt idx="495">
                  <c:v>94.790663938864185</c:v>
                </c:pt>
                <c:pt idx="496">
                  <c:v>95.068137720041292</c:v>
                </c:pt>
                <c:pt idx="497">
                  <c:v>95.487917884278374</c:v>
                </c:pt>
                <c:pt idx="498">
                  <c:v>95.522695114754669</c:v>
                </c:pt>
                <c:pt idx="499">
                  <c:v>95.371282008011391</c:v>
                </c:pt>
                <c:pt idx="500">
                  <c:v>95.432854576435687</c:v>
                </c:pt>
                <c:pt idx="501">
                  <c:v>95.48185018331499</c:v>
                </c:pt>
                <c:pt idx="502">
                  <c:v>95.178830836929365</c:v>
                </c:pt>
                <c:pt idx="503">
                  <c:v>95.324501199739046</c:v>
                </c:pt>
                <c:pt idx="504">
                  <c:v>94.837913957895822</c:v>
                </c:pt>
                <c:pt idx="505">
                  <c:v>94.693039089906975</c:v>
                </c:pt>
                <c:pt idx="506">
                  <c:v>94.922778268929221</c:v>
                </c:pt>
                <c:pt idx="507">
                  <c:v>94.790561202413784</c:v>
                </c:pt>
                <c:pt idx="508">
                  <c:v>94.898431432526479</c:v>
                </c:pt>
                <c:pt idx="509">
                  <c:v>95.273780863203896</c:v>
                </c:pt>
                <c:pt idx="510">
                  <c:v>95.264683755772211</c:v>
                </c:pt>
                <c:pt idx="511">
                  <c:v>95.739729129315066</c:v>
                </c:pt>
                <c:pt idx="512">
                  <c:v>95.759645169966021</c:v>
                </c:pt>
                <c:pt idx="513">
                  <c:v>95.705389594879847</c:v>
                </c:pt>
                <c:pt idx="514">
                  <c:v>95.657054741275033</c:v>
                </c:pt>
                <c:pt idx="515">
                  <c:v>94.689813975653777</c:v>
                </c:pt>
                <c:pt idx="516">
                  <c:v>94.339782273072842</c:v>
                </c:pt>
                <c:pt idx="517">
                  <c:v>94.310673249141743</c:v>
                </c:pt>
                <c:pt idx="518">
                  <c:v>94.560681248731441</c:v>
                </c:pt>
                <c:pt idx="519">
                  <c:v>94.818187180252608</c:v>
                </c:pt>
                <c:pt idx="520">
                  <c:v>95.277260491198504</c:v>
                </c:pt>
                <c:pt idx="521">
                  <c:v>95.032509588877218</c:v>
                </c:pt>
                <c:pt idx="522">
                  <c:v>95.177854785353077</c:v>
                </c:pt>
                <c:pt idx="523">
                  <c:v>95.843686512429272</c:v>
                </c:pt>
                <c:pt idx="524">
                  <c:v>96.006357339577221</c:v>
                </c:pt>
                <c:pt idx="525">
                  <c:v>95.728856303708625</c:v>
                </c:pt>
                <c:pt idx="526">
                  <c:v>95.951432103108928</c:v>
                </c:pt>
                <c:pt idx="527">
                  <c:v>96.346409949790228</c:v>
                </c:pt>
                <c:pt idx="528">
                  <c:v>96.575229923621038</c:v>
                </c:pt>
                <c:pt idx="529">
                  <c:v>96.349657482415211</c:v>
                </c:pt>
                <c:pt idx="530">
                  <c:v>96.544014624240106</c:v>
                </c:pt>
                <c:pt idx="531">
                  <c:v>96.728673169865431</c:v>
                </c:pt>
                <c:pt idx="532">
                  <c:v>96.909756898636203</c:v>
                </c:pt>
                <c:pt idx="533">
                  <c:v>96.677612145461779</c:v>
                </c:pt>
                <c:pt idx="534">
                  <c:v>96.19424798360356</c:v>
                </c:pt>
                <c:pt idx="535">
                  <c:v>95.901201919923523</c:v>
                </c:pt>
                <c:pt idx="536">
                  <c:v>95.494282273983998</c:v>
                </c:pt>
                <c:pt idx="537">
                  <c:v>95.804686013161145</c:v>
                </c:pt>
                <c:pt idx="538">
                  <c:v>96.139762105666051</c:v>
                </c:pt>
                <c:pt idx="539">
                  <c:v>95.720200492192106</c:v>
                </c:pt>
                <c:pt idx="540">
                  <c:v>95.626315967448079</c:v>
                </c:pt>
                <c:pt idx="541">
                  <c:v>95.408751230051934</c:v>
                </c:pt>
                <c:pt idx="542">
                  <c:v>95.7170999074402</c:v>
                </c:pt>
                <c:pt idx="543">
                  <c:v>94.982789354789674</c:v>
                </c:pt>
                <c:pt idx="544">
                  <c:v>94.838488298891065</c:v>
                </c:pt>
                <c:pt idx="545">
                  <c:v>94.409733011835328</c:v>
                </c:pt>
                <c:pt idx="546">
                  <c:v>94.579248245481821</c:v>
                </c:pt>
                <c:pt idx="547">
                  <c:v>94.518322860365828</c:v>
                </c:pt>
                <c:pt idx="548">
                  <c:v>94.827129809143173</c:v>
                </c:pt>
                <c:pt idx="549">
                  <c:v>95.686302507132694</c:v>
                </c:pt>
                <c:pt idx="550">
                  <c:v>95.208374254838276</c:v>
                </c:pt>
                <c:pt idx="551">
                  <c:v>95.475686916669076</c:v>
                </c:pt>
                <c:pt idx="552">
                  <c:v>95.666250044431109</c:v>
                </c:pt>
                <c:pt idx="553">
                  <c:v>96.377075025243457</c:v>
                </c:pt>
                <c:pt idx="554">
                  <c:v>96.167366875283705</c:v>
                </c:pt>
                <c:pt idx="555">
                  <c:v>96.644915432155017</c:v>
                </c:pt>
                <c:pt idx="556">
                  <c:v>96.718465176873011</c:v>
                </c:pt>
                <c:pt idx="557">
                  <c:v>96.705302989813987</c:v>
                </c:pt>
                <c:pt idx="558">
                  <c:v>96.700507865414721</c:v>
                </c:pt>
                <c:pt idx="559">
                  <c:v>96.277139933191876</c:v>
                </c:pt>
                <c:pt idx="560">
                  <c:v>96.251952141559784</c:v>
                </c:pt>
                <c:pt idx="561">
                  <c:v>96.307420292377316</c:v>
                </c:pt>
                <c:pt idx="562">
                  <c:v>96.388044605941133</c:v>
                </c:pt>
                <c:pt idx="563">
                  <c:v>96.306346366798181</c:v>
                </c:pt>
                <c:pt idx="564">
                  <c:v>96.138521514942255</c:v>
                </c:pt>
                <c:pt idx="565">
                  <c:v>97.130612428531947</c:v>
                </c:pt>
                <c:pt idx="566">
                  <c:v>96.529389484431874</c:v>
                </c:pt>
                <c:pt idx="567">
                  <c:v>96.270404939872691</c:v>
                </c:pt>
                <c:pt idx="568">
                  <c:v>96.099365869654562</c:v>
                </c:pt>
                <c:pt idx="569">
                  <c:v>95.823844430998378</c:v>
                </c:pt>
                <c:pt idx="570">
                  <c:v>95.187262103886553</c:v>
                </c:pt>
                <c:pt idx="571">
                  <c:v>95.05468297985152</c:v>
                </c:pt>
                <c:pt idx="572">
                  <c:v>95.280134172150554</c:v>
                </c:pt>
                <c:pt idx="573">
                  <c:v>94.618704954427557</c:v>
                </c:pt>
                <c:pt idx="574">
                  <c:v>94.787155620144901</c:v>
                </c:pt>
                <c:pt idx="575">
                  <c:v>94.465700314586144</c:v>
                </c:pt>
                <c:pt idx="576">
                  <c:v>94.717031639961817</c:v>
                </c:pt>
                <c:pt idx="577">
                  <c:v>94.689019965187171</c:v>
                </c:pt>
                <c:pt idx="578">
                  <c:v>93.978888044991848</c:v>
                </c:pt>
                <c:pt idx="579">
                  <c:v>94.095886358281078</c:v>
                </c:pt>
                <c:pt idx="580">
                  <c:v>94.168560047401058</c:v>
                </c:pt>
                <c:pt idx="581">
                  <c:v>94.569399894911072</c:v>
                </c:pt>
                <c:pt idx="582">
                  <c:v>95.048017248899455</c:v>
                </c:pt>
                <c:pt idx="583">
                  <c:v>95.347663471455263</c:v>
                </c:pt>
                <c:pt idx="584">
                  <c:v>95.600767312530891</c:v>
                </c:pt>
                <c:pt idx="585">
                  <c:v>95.494772045044954</c:v>
                </c:pt>
                <c:pt idx="586">
                  <c:v>95.423161589675587</c:v>
                </c:pt>
                <c:pt idx="587">
                  <c:v>95.518618529766599</c:v>
                </c:pt>
                <c:pt idx="588">
                  <c:v>95.206283589707581</c:v>
                </c:pt>
                <c:pt idx="589">
                  <c:v>94.630419631454842</c:v>
                </c:pt>
                <c:pt idx="590">
                  <c:v>94.052774287302697</c:v>
                </c:pt>
                <c:pt idx="591">
                  <c:v>93.540085572424147</c:v>
                </c:pt>
                <c:pt idx="592">
                  <c:v>93.341547421268302</c:v>
                </c:pt>
                <c:pt idx="593">
                  <c:v>93.826973053857429</c:v>
                </c:pt>
                <c:pt idx="594">
                  <c:v>93.269318919654154</c:v>
                </c:pt>
                <c:pt idx="595">
                  <c:v>93.051787796261323</c:v>
                </c:pt>
                <c:pt idx="596">
                  <c:v>92.812722029853489</c:v>
                </c:pt>
                <c:pt idx="597">
                  <c:v>93.153039165593242</c:v>
                </c:pt>
                <c:pt idx="598">
                  <c:v>93.609823115859399</c:v>
                </c:pt>
                <c:pt idx="599">
                  <c:v>94.377204581431528</c:v>
                </c:pt>
                <c:pt idx="600">
                  <c:v>95.112777670077236</c:v>
                </c:pt>
                <c:pt idx="601">
                  <c:v>95.319935471251341</c:v>
                </c:pt>
                <c:pt idx="602">
                  <c:v>95.158223428123449</c:v>
                </c:pt>
                <c:pt idx="603">
                  <c:v>95.570532478441493</c:v>
                </c:pt>
                <c:pt idx="604">
                  <c:v>95.613637809202473</c:v>
                </c:pt>
                <c:pt idx="605">
                  <c:v>95.371408408121823</c:v>
                </c:pt>
                <c:pt idx="606">
                  <c:v>95.805503751091891</c:v>
                </c:pt>
                <c:pt idx="607">
                  <c:v>95.764611212250387</c:v>
                </c:pt>
                <c:pt idx="608">
                  <c:v>96.445161304303497</c:v>
                </c:pt>
                <c:pt idx="609">
                  <c:v>96.472796090177269</c:v>
                </c:pt>
                <c:pt idx="610">
                  <c:v>96.57616387305201</c:v>
                </c:pt>
                <c:pt idx="611">
                  <c:v>96.687432493170419</c:v>
                </c:pt>
                <c:pt idx="612">
                  <c:v>96.737819681376607</c:v>
                </c:pt>
                <c:pt idx="613">
                  <c:v>96.81834836778755</c:v>
                </c:pt>
                <c:pt idx="614">
                  <c:v>97.202667319516138</c:v>
                </c:pt>
                <c:pt idx="615">
                  <c:v>96.925898157613631</c:v>
                </c:pt>
                <c:pt idx="616">
                  <c:v>96.851870922079229</c:v>
                </c:pt>
                <c:pt idx="617">
                  <c:v>97.023727760411262</c:v>
                </c:pt>
                <c:pt idx="618">
                  <c:v>97.02158972819619</c:v>
                </c:pt>
                <c:pt idx="619">
                  <c:v>97.308106211897041</c:v>
                </c:pt>
                <c:pt idx="620">
                  <c:v>97.669279132706549</c:v>
                </c:pt>
                <c:pt idx="621">
                  <c:v>98.605759835583257</c:v>
                </c:pt>
                <c:pt idx="622">
                  <c:v>98.560243110084642</c:v>
                </c:pt>
                <c:pt idx="623">
                  <c:v>98.886666651017435</c:v>
                </c:pt>
                <c:pt idx="624">
                  <c:v>99.036552222629979</c:v>
                </c:pt>
                <c:pt idx="625">
                  <c:v>99.376526013632173</c:v>
                </c:pt>
                <c:pt idx="626">
                  <c:v>99.379974360424711</c:v>
                </c:pt>
                <c:pt idx="627">
                  <c:v>99.630769980994444</c:v>
                </c:pt>
                <c:pt idx="628">
                  <c:v>99.758397005230748</c:v>
                </c:pt>
                <c:pt idx="629">
                  <c:v>100.43990310128846</c:v>
                </c:pt>
                <c:pt idx="630">
                  <c:v>100.2357911374494</c:v>
                </c:pt>
                <c:pt idx="631">
                  <c:v>100.84587310417297</c:v>
                </c:pt>
                <c:pt idx="632">
                  <c:v>100.79212349678097</c:v>
                </c:pt>
                <c:pt idx="633">
                  <c:v>101.03269386671764</c:v>
                </c:pt>
                <c:pt idx="634">
                  <c:v>100.73370198508393</c:v>
                </c:pt>
                <c:pt idx="635">
                  <c:v>101.09022920540244</c:v>
                </c:pt>
                <c:pt idx="636">
                  <c:v>101.11746288966495</c:v>
                </c:pt>
                <c:pt idx="637">
                  <c:v>101.12188041512383</c:v>
                </c:pt>
                <c:pt idx="638">
                  <c:v>101.22017035658351</c:v>
                </c:pt>
                <c:pt idx="639">
                  <c:v>101.26151535328383</c:v>
                </c:pt>
                <c:pt idx="640">
                  <c:v>101.19998594727812</c:v>
                </c:pt>
                <c:pt idx="641">
                  <c:v>101.06698726717204</c:v>
                </c:pt>
                <c:pt idx="642">
                  <c:v>101.06809011288981</c:v>
                </c:pt>
                <c:pt idx="643">
                  <c:v>101.07612552253724</c:v>
                </c:pt>
                <c:pt idx="644">
                  <c:v>100.79009843059549</c:v>
                </c:pt>
                <c:pt idx="645">
                  <c:v>100.28811535020711</c:v>
                </c:pt>
                <c:pt idx="646">
                  <c:v>100.2186324341595</c:v>
                </c:pt>
                <c:pt idx="647">
                  <c:v>100.78903772380609</c:v>
                </c:pt>
                <c:pt idx="648">
                  <c:v>100.78754815408557</c:v>
                </c:pt>
                <c:pt idx="649">
                  <c:v>100.74232077509072</c:v>
                </c:pt>
                <c:pt idx="650">
                  <c:v>100.80296314326903</c:v>
                </c:pt>
                <c:pt idx="651">
                  <c:v>101.08729192156576</c:v>
                </c:pt>
                <c:pt idx="652">
                  <c:v>101.00225209457486</c:v>
                </c:pt>
                <c:pt idx="653">
                  <c:v>100.97185104971962</c:v>
                </c:pt>
                <c:pt idx="654">
                  <c:v>100.47492480418228</c:v>
                </c:pt>
                <c:pt idx="655">
                  <c:v>100.80427137058243</c:v>
                </c:pt>
              </c:numCache>
            </c:numRef>
          </c:val>
          <c:smooth val="0"/>
          <c:extLst>
            <c:ext xmlns:c16="http://schemas.microsoft.com/office/drawing/2014/chart" uri="{C3380CC4-5D6E-409C-BE32-E72D297353CC}">
              <c16:uniqueId val="{00000001-04D0-4BF2-8D0B-47E99E7691E4}"/>
            </c:ext>
          </c:extLst>
        </c:ser>
        <c:dLbls>
          <c:showLegendKey val="0"/>
          <c:showVal val="0"/>
          <c:showCatName val="0"/>
          <c:showSerName val="0"/>
          <c:showPercent val="0"/>
          <c:showBubbleSize val="0"/>
        </c:dLbls>
        <c:smooth val="0"/>
        <c:axId val="1660414776"/>
        <c:axId val="1660405760"/>
      </c:lineChart>
      <c:dateAx>
        <c:axId val="1660414776"/>
        <c:scaling>
          <c:orientation val="minMax"/>
          <c:max val="45322"/>
        </c:scaling>
        <c:delete val="0"/>
        <c:axPos val="b"/>
        <c:numFmt formatCode="m/yy" sourceLinked="0"/>
        <c:majorTickMark val="none"/>
        <c:minorTickMark val="none"/>
        <c:tickLblPos val="nextTo"/>
        <c:spPr>
          <a:ln>
            <a:noFill/>
          </a:ln>
        </c:spPr>
        <c:txPr>
          <a:bodyPr rot="0" vert="horz"/>
          <a:lstStyle/>
          <a:p>
            <a:pPr>
              <a:defRPr sz="1650" b="1" i="0" u="none" strike="noStrike" baseline="0">
                <a:solidFill>
                  <a:srgbClr val="000000"/>
                </a:solidFill>
                <a:latin typeface="Arial Narrow"/>
                <a:ea typeface="Arial Narrow"/>
                <a:cs typeface="Arial Narrow"/>
              </a:defRPr>
            </a:pPr>
            <a:endParaRPr lang="en-US"/>
          </a:p>
        </c:txPr>
        <c:crossAx val="1660405760"/>
        <c:crosses val="autoZero"/>
        <c:auto val="1"/>
        <c:lblOffset val="100"/>
        <c:baseTimeUnit val="days"/>
        <c:majorUnit val="3"/>
        <c:majorTimeUnit val="months"/>
      </c:dateAx>
      <c:valAx>
        <c:axId val="1660405760"/>
        <c:scaling>
          <c:orientation val="minMax"/>
          <c:max val="108"/>
          <c:min val="87"/>
        </c:scaling>
        <c:delete val="0"/>
        <c:axPos val="l"/>
        <c:majorGridlines>
          <c:spPr>
            <a:ln w="3175">
              <a:noFill/>
              <a:prstDash val="sysDash"/>
            </a:ln>
          </c:spPr>
        </c:majorGridlines>
        <c:numFmt formatCode="0" sourceLinked="0"/>
        <c:majorTickMark val="none"/>
        <c:minorTickMark val="none"/>
        <c:tickLblPos val="nextTo"/>
        <c:spPr>
          <a:ln w="9525">
            <a:noFill/>
          </a:ln>
        </c:spPr>
        <c:txPr>
          <a:bodyPr rot="0" vert="horz"/>
          <a:lstStyle/>
          <a:p>
            <a:pPr>
              <a:defRPr sz="1650" b="1" i="0" u="none" strike="noStrike" baseline="0">
                <a:solidFill>
                  <a:srgbClr val="000000"/>
                </a:solidFill>
                <a:latin typeface="Arial Narrow"/>
                <a:ea typeface="Arial Narrow"/>
                <a:cs typeface="Arial Narrow"/>
              </a:defRPr>
            </a:pPr>
            <a:endParaRPr lang="en-US"/>
          </a:p>
        </c:txPr>
        <c:crossAx val="1660414776"/>
        <c:crossesAt val="42735"/>
        <c:crossBetween val="between"/>
        <c:majorUnit val="2"/>
      </c:valAx>
      <c:spPr>
        <a:solidFill>
          <a:srgbClr val="FFFFFF"/>
        </a:solidFill>
        <a:ln w="25400">
          <a:noFill/>
        </a:ln>
      </c:spPr>
    </c:plotArea>
    <c:legend>
      <c:legendPos val="b"/>
      <c:layout>
        <c:manualLayout>
          <c:xMode val="edge"/>
          <c:yMode val="edge"/>
          <c:x val="7.9110177605402537E-2"/>
          <c:y val="0.89116010073106167"/>
          <c:w val="0.83399975563685724"/>
          <c:h val="8.418137027639773E-2"/>
        </c:manualLayout>
      </c:layout>
      <c:overlay val="0"/>
      <c:spPr>
        <a:solidFill>
          <a:srgbClr val="FFFFFF"/>
        </a:solidFill>
        <a:ln w="25400">
          <a:noFill/>
        </a:ln>
      </c:spPr>
      <c:txPr>
        <a:bodyPr/>
        <a:lstStyle/>
        <a:p>
          <a:pPr>
            <a:defRPr sz="1310" b="0" i="0" u="none" strike="noStrike" baseline="0">
              <a:solidFill>
                <a:srgbClr val="000000"/>
              </a:solidFill>
              <a:latin typeface="Arial Narrow"/>
              <a:ea typeface="Arial Narrow"/>
              <a:cs typeface="Arial Narrow"/>
            </a:defRPr>
          </a:pPr>
          <a:endParaRPr lang="en-US"/>
        </a:p>
      </c:txPr>
    </c:legend>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62621394144301E-2"/>
          <c:y val="9.1467609630676502E-2"/>
          <c:w val="0.88325416425564673"/>
          <c:h val="0.63648452650338827"/>
        </c:manualLayout>
      </c:layout>
      <c:lineChart>
        <c:grouping val="standard"/>
        <c:varyColors val="0"/>
        <c:ser>
          <c:idx val="0"/>
          <c:order val="0"/>
          <c:tx>
            <c:strRef>
              <c:f>'BM A share class'!$J$2</c:f>
              <c:strCache>
                <c:ptCount val="1"/>
                <c:pt idx="0">
                  <c:v>50% MSCI World Net EUR Index / 50% Bloomberg Euro Agg Total Ret Unhedged EUR (linke Skala)</c:v>
                </c:pt>
              </c:strCache>
            </c:strRef>
          </c:tx>
          <c:spPr>
            <a:ln>
              <a:solidFill>
                <a:srgbClr val="00A096"/>
              </a:solidFill>
            </a:ln>
          </c:spPr>
          <c:marker>
            <c:symbol val="none"/>
          </c:marker>
          <c:cat>
            <c:numRef>
              <c:f>'BM A share class'!$L$5:$L$130</c:f>
              <c:numCache>
                <c:formatCode>m/d/yyyy</c:formatCode>
                <c:ptCount val="126"/>
                <c:pt idx="0">
                  <c:v>41486</c:v>
                </c:pt>
                <c:pt idx="1">
                  <c:v>41516</c:v>
                </c:pt>
                <c:pt idx="2">
                  <c:v>41547</c:v>
                </c:pt>
                <c:pt idx="3">
                  <c:v>41578</c:v>
                </c:pt>
                <c:pt idx="4">
                  <c:v>41607</c:v>
                </c:pt>
                <c:pt idx="5">
                  <c:v>41639</c:v>
                </c:pt>
                <c:pt idx="6">
                  <c:v>41670</c:v>
                </c:pt>
                <c:pt idx="7">
                  <c:v>41698</c:v>
                </c:pt>
                <c:pt idx="8">
                  <c:v>41729</c:v>
                </c:pt>
                <c:pt idx="9">
                  <c:v>41759</c:v>
                </c:pt>
                <c:pt idx="10">
                  <c:v>41789</c:v>
                </c:pt>
                <c:pt idx="11">
                  <c:v>41820</c:v>
                </c:pt>
                <c:pt idx="12">
                  <c:v>41851</c:v>
                </c:pt>
                <c:pt idx="13">
                  <c:v>41880</c:v>
                </c:pt>
                <c:pt idx="14">
                  <c:v>41912</c:v>
                </c:pt>
                <c:pt idx="15">
                  <c:v>41943</c:v>
                </c:pt>
                <c:pt idx="16">
                  <c:v>41971</c:v>
                </c:pt>
                <c:pt idx="17">
                  <c:v>42004</c:v>
                </c:pt>
                <c:pt idx="18">
                  <c:v>42034</c:v>
                </c:pt>
                <c:pt idx="19">
                  <c:v>42062</c:v>
                </c:pt>
                <c:pt idx="20">
                  <c:v>42094</c:v>
                </c:pt>
                <c:pt idx="21">
                  <c:v>42124</c:v>
                </c:pt>
                <c:pt idx="22">
                  <c:v>42153</c:v>
                </c:pt>
                <c:pt idx="23">
                  <c:v>42185</c:v>
                </c:pt>
                <c:pt idx="24">
                  <c:v>42216</c:v>
                </c:pt>
                <c:pt idx="25">
                  <c:v>42247</c:v>
                </c:pt>
                <c:pt idx="26">
                  <c:v>42277</c:v>
                </c:pt>
                <c:pt idx="27">
                  <c:v>42307</c:v>
                </c:pt>
                <c:pt idx="28">
                  <c:v>42338</c:v>
                </c:pt>
                <c:pt idx="29">
                  <c:v>42369</c:v>
                </c:pt>
                <c:pt idx="30">
                  <c:v>42398</c:v>
                </c:pt>
                <c:pt idx="31">
                  <c:v>42429</c:v>
                </c:pt>
                <c:pt idx="32">
                  <c:v>42460</c:v>
                </c:pt>
                <c:pt idx="33">
                  <c:v>42489</c:v>
                </c:pt>
                <c:pt idx="34">
                  <c:v>42521</c:v>
                </c:pt>
                <c:pt idx="35">
                  <c:v>42551</c:v>
                </c:pt>
                <c:pt idx="36">
                  <c:v>42580</c:v>
                </c:pt>
                <c:pt idx="37">
                  <c:v>42613</c:v>
                </c:pt>
                <c:pt idx="38">
                  <c:v>42643</c:v>
                </c:pt>
                <c:pt idx="39">
                  <c:v>42674</c:v>
                </c:pt>
                <c:pt idx="40">
                  <c:v>42704</c:v>
                </c:pt>
                <c:pt idx="41">
                  <c:v>42734</c:v>
                </c:pt>
                <c:pt idx="42">
                  <c:v>42766</c:v>
                </c:pt>
                <c:pt idx="43">
                  <c:v>42794</c:v>
                </c:pt>
                <c:pt idx="44">
                  <c:v>42825</c:v>
                </c:pt>
                <c:pt idx="45">
                  <c:v>42853</c:v>
                </c:pt>
                <c:pt idx="46">
                  <c:v>42886</c:v>
                </c:pt>
                <c:pt idx="47">
                  <c:v>42916</c:v>
                </c:pt>
                <c:pt idx="48">
                  <c:v>42947</c:v>
                </c:pt>
                <c:pt idx="49">
                  <c:v>42978</c:v>
                </c:pt>
                <c:pt idx="50">
                  <c:v>43007</c:v>
                </c:pt>
                <c:pt idx="51">
                  <c:v>43039</c:v>
                </c:pt>
                <c:pt idx="52">
                  <c:v>43069</c:v>
                </c:pt>
                <c:pt idx="53">
                  <c:v>43098</c:v>
                </c:pt>
                <c:pt idx="54">
                  <c:v>43131</c:v>
                </c:pt>
                <c:pt idx="55">
                  <c:v>43159</c:v>
                </c:pt>
                <c:pt idx="56">
                  <c:v>43189</c:v>
                </c:pt>
                <c:pt idx="57">
                  <c:v>43220</c:v>
                </c:pt>
                <c:pt idx="58">
                  <c:v>43251</c:v>
                </c:pt>
                <c:pt idx="59">
                  <c:v>43280</c:v>
                </c:pt>
                <c:pt idx="60">
                  <c:v>43312</c:v>
                </c:pt>
                <c:pt idx="61">
                  <c:v>43343</c:v>
                </c:pt>
                <c:pt idx="62">
                  <c:v>43371</c:v>
                </c:pt>
                <c:pt idx="63">
                  <c:v>43404</c:v>
                </c:pt>
                <c:pt idx="64">
                  <c:v>43434</c:v>
                </c:pt>
                <c:pt idx="65">
                  <c:v>43465</c:v>
                </c:pt>
                <c:pt idx="66">
                  <c:v>43496</c:v>
                </c:pt>
                <c:pt idx="67">
                  <c:v>43524</c:v>
                </c:pt>
                <c:pt idx="68">
                  <c:v>43553</c:v>
                </c:pt>
                <c:pt idx="69">
                  <c:v>43585</c:v>
                </c:pt>
                <c:pt idx="70">
                  <c:v>43616</c:v>
                </c:pt>
                <c:pt idx="71">
                  <c:v>43644</c:v>
                </c:pt>
                <c:pt idx="72">
                  <c:v>43677</c:v>
                </c:pt>
                <c:pt idx="73">
                  <c:v>43707</c:v>
                </c:pt>
                <c:pt idx="74">
                  <c:v>43738</c:v>
                </c:pt>
                <c:pt idx="75">
                  <c:v>43769</c:v>
                </c:pt>
                <c:pt idx="76">
                  <c:v>43798</c:v>
                </c:pt>
                <c:pt idx="77">
                  <c:v>43830</c:v>
                </c:pt>
                <c:pt idx="78">
                  <c:v>43861</c:v>
                </c:pt>
                <c:pt idx="79">
                  <c:v>43889</c:v>
                </c:pt>
                <c:pt idx="80">
                  <c:v>43921</c:v>
                </c:pt>
                <c:pt idx="81">
                  <c:v>43951</c:v>
                </c:pt>
                <c:pt idx="82">
                  <c:v>43980</c:v>
                </c:pt>
                <c:pt idx="83">
                  <c:v>44012</c:v>
                </c:pt>
                <c:pt idx="84">
                  <c:v>44043</c:v>
                </c:pt>
                <c:pt idx="85">
                  <c:v>44074</c:v>
                </c:pt>
                <c:pt idx="86">
                  <c:v>44104</c:v>
                </c:pt>
                <c:pt idx="87">
                  <c:v>44134</c:v>
                </c:pt>
                <c:pt idx="88">
                  <c:v>44165</c:v>
                </c:pt>
                <c:pt idx="89">
                  <c:v>44196</c:v>
                </c:pt>
                <c:pt idx="90">
                  <c:v>44225</c:v>
                </c:pt>
                <c:pt idx="91">
                  <c:v>44253</c:v>
                </c:pt>
                <c:pt idx="92">
                  <c:v>44286</c:v>
                </c:pt>
                <c:pt idx="93">
                  <c:v>44316</c:v>
                </c:pt>
                <c:pt idx="94">
                  <c:v>44347</c:v>
                </c:pt>
                <c:pt idx="95">
                  <c:v>44377</c:v>
                </c:pt>
                <c:pt idx="96">
                  <c:v>44407</c:v>
                </c:pt>
                <c:pt idx="97">
                  <c:v>44439</c:v>
                </c:pt>
                <c:pt idx="98">
                  <c:v>44469</c:v>
                </c:pt>
                <c:pt idx="99">
                  <c:v>44498</c:v>
                </c:pt>
                <c:pt idx="100">
                  <c:v>44530</c:v>
                </c:pt>
                <c:pt idx="101">
                  <c:v>44561</c:v>
                </c:pt>
                <c:pt idx="102">
                  <c:v>44592</c:v>
                </c:pt>
                <c:pt idx="103">
                  <c:v>44620</c:v>
                </c:pt>
                <c:pt idx="104">
                  <c:v>44651</c:v>
                </c:pt>
                <c:pt idx="105">
                  <c:v>44680</c:v>
                </c:pt>
                <c:pt idx="106">
                  <c:v>44712</c:v>
                </c:pt>
                <c:pt idx="107">
                  <c:v>44742</c:v>
                </c:pt>
                <c:pt idx="108">
                  <c:v>44771</c:v>
                </c:pt>
                <c:pt idx="109">
                  <c:v>44804</c:v>
                </c:pt>
                <c:pt idx="110">
                  <c:v>44834</c:v>
                </c:pt>
                <c:pt idx="111">
                  <c:v>44865</c:v>
                </c:pt>
                <c:pt idx="112">
                  <c:v>44895</c:v>
                </c:pt>
                <c:pt idx="113">
                  <c:v>44925</c:v>
                </c:pt>
                <c:pt idx="114">
                  <c:v>44957</c:v>
                </c:pt>
                <c:pt idx="115">
                  <c:v>44985</c:v>
                </c:pt>
                <c:pt idx="116">
                  <c:v>45016</c:v>
                </c:pt>
                <c:pt idx="117">
                  <c:v>45044</c:v>
                </c:pt>
                <c:pt idx="118">
                  <c:v>45077</c:v>
                </c:pt>
                <c:pt idx="119">
                  <c:v>45107</c:v>
                </c:pt>
                <c:pt idx="120">
                  <c:v>45138</c:v>
                </c:pt>
                <c:pt idx="121">
                  <c:v>45169</c:v>
                </c:pt>
                <c:pt idx="122">
                  <c:v>45198</c:v>
                </c:pt>
                <c:pt idx="123">
                  <c:v>45230</c:v>
                </c:pt>
                <c:pt idx="124">
                  <c:v>45260</c:v>
                </c:pt>
                <c:pt idx="125">
                  <c:v>45289</c:v>
                </c:pt>
              </c:numCache>
            </c:numRef>
          </c:cat>
          <c:val>
            <c:numRef>
              <c:f>'BM A share class'!$J$5:$J$130</c:f>
              <c:numCache>
                <c:formatCode>0.00</c:formatCode>
                <c:ptCount val="126"/>
                <c:pt idx="0">
                  <c:v>100</c:v>
                </c:pt>
                <c:pt idx="1">
                  <c:v>99.060985624497988</c:v>
                </c:pt>
                <c:pt idx="2">
                  <c:v>100.55813032041128</c:v>
                </c:pt>
                <c:pt idx="3">
                  <c:v>102.93178206420927</c:v>
                </c:pt>
                <c:pt idx="4">
                  <c:v>103.93407085590579</c:v>
                </c:pt>
                <c:pt idx="5">
                  <c:v>104.11467830222898</c:v>
                </c:pt>
                <c:pt idx="6">
                  <c:v>104.24249278920888</c:v>
                </c:pt>
                <c:pt idx="7">
                  <c:v>105.86149808332063</c:v>
                </c:pt>
                <c:pt idx="8">
                  <c:v>106.43730971768976</c:v>
                </c:pt>
                <c:pt idx="9">
                  <c:v>107.11315248816689</c:v>
                </c:pt>
                <c:pt idx="10">
                  <c:v>109.56255700488791</c:v>
                </c:pt>
                <c:pt idx="11">
                  <c:v>110.86357103379055</c:v>
                </c:pt>
                <c:pt idx="12">
                  <c:v>111.65407097155801</c:v>
                </c:pt>
                <c:pt idx="13">
                  <c:v>114.68945901432772</c:v>
                </c:pt>
                <c:pt idx="14">
                  <c:v>115.59918622874889</c:v>
                </c:pt>
                <c:pt idx="15">
                  <c:v>116.63854865877333</c:v>
                </c:pt>
                <c:pt idx="16">
                  <c:v>118.71245293819655</c:v>
                </c:pt>
                <c:pt idx="17">
                  <c:v>120.01386473867367</c:v>
                </c:pt>
                <c:pt idx="18">
                  <c:v>124.22866043505758</c:v>
                </c:pt>
                <c:pt idx="19">
                  <c:v>128.65426609294352</c:v>
                </c:pt>
                <c:pt idx="20">
                  <c:v>131.02318697132489</c:v>
                </c:pt>
                <c:pt idx="21">
                  <c:v>129.0793260282241</c:v>
                </c:pt>
                <c:pt idx="22">
                  <c:v>129.98943787735445</c:v>
                </c:pt>
                <c:pt idx="23">
                  <c:v>126.03305445981351</c:v>
                </c:pt>
                <c:pt idx="24">
                  <c:v>128.85209556014712</c:v>
                </c:pt>
                <c:pt idx="25">
                  <c:v>123.20474985985118</c:v>
                </c:pt>
                <c:pt idx="26">
                  <c:v>121.6067888172725</c:v>
                </c:pt>
                <c:pt idx="27">
                  <c:v>127.71028102385472</c:v>
                </c:pt>
                <c:pt idx="28">
                  <c:v>130.61849361301677</c:v>
                </c:pt>
                <c:pt idx="29">
                  <c:v>127.09412991045858</c:v>
                </c:pt>
                <c:pt idx="30">
                  <c:v>124.50473783256584</c:v>
                </c:pt>
                <c:pt idx="31">
                  <c:v>124.30714550244312</c:v>
                </c:pt>
                <c:pt idx="32">
                  <c:v>125.77145262612711</c:v>
                </c:pt>
                <c:pt idx="33">
                  <c:v>126.0058373134024</c:v>
                </c:pt>
                <c:pt idx="34">
                  <c:v>128.70013247974893</c:v>
                </c:pt>
                <c:pt idx="35">
                  <c:v>129.23737243444913</c:v>
                </c:pt>
                <c:pt idx="36">
                  <c:v>132.14090970546147</c:v>
                </c:pt>
                <c:pt idx="37">
                  <c:v>132.38524004542421</c:v>
                </c:pt>
                <c:pt idx="38">
                  <c:v>132.2345612549255</c:v>
                </c:pt>
                <c:pt idx="39">
                  <c:v>131.52364260191709</c:v>
                </c:pt>
                <c:pt idx="40">
                  <c:v>133.80438590413871</c:v>
                </c:pt>
                <c:pt idx="41">
                  <c:v>136.16177875154858</c:v>
                </c:pt>
                <c:pt idx="42">
                  <c:v>135.12908491600001</c:v>
                </c:pt>
                <c:pt idx="43">
                  <c:v>138.89300152919816</c:v>
                </c:pt>
                <c:pt idx="44">
                  <c:v>138.83856614939185</c:v>
                </c:pt>
                <c:pt idx="45">
                  <c:v>138.93273344775577</c:v>
                </c:pt>
                <c:pt idx="46">
                  <c:v>138.4761420305168</c:v>
                </c:pt>
                <c:pt idx="47">
                  <c:v>137.39402361400207</c:v>
                </c:pt>
                <c:pt idx="48">
                  <c:v>136.93207294225283</c:v>
                </c:pt>
                <c:pt idx="49">
                  <c:v>136.9957529175648</c:v>
                </c:pt>
                <c:pt idx="50">
                  <c:v>138.66850717009856</c:v>
                </c:pt>
                <c:pt idx="51">
                  <c:v>141.71165451340528</c:v>
                </c:pt>
                <c:pt idx="52">
                  <c:v>141.70455022971927</c:v>
                </c:pt>
                <c:pt idx="53">
                  <c:v>141.73363087318745</c:v>
                </c:pt>
                <c:pt idx="54">
                  <c:v>142.46181583709577</c:v>
                </c:pt>
                <c:pt idx="55">
                  <c:v>141.05826458969975</c:v>
                </c:pt>
                <c:pt idx="56">
                  <c:v>139.70106507459414</c:v>
                </c:pt>
                <c:pt idx="57">
                  <c:v>141.59213383844809</c:v>
                </c:pt>
                <c:pt idx="58">
                  <c:v>144.0401887579149</c:v>
                </c:pt>
                <c:pt idx="59">
                  <c:v>144.33635108539033</c:v>
                </c:pt>
                <c:pt idx="60">
                  <c:v>146.28802549886075</c:v>
                </c:pt>
                <c:pt idx="61">
                  <c:v>147.42260391234771</c:v>
                </c:pt>
                <c:pt idx="62">
                  <c:v>147.77421742780604</c:v>
                </c:pt>
                <c:pt idx="63">
                  <c:v>144.05121518780493</c:v>
                </c:pt>
                <c:pt idx="64">
                  <c:v>145.09573927868178</c:v>
                </c:pt>
                <c:pt idx="65">
                  <c:v>139.40663328721803</c:v>
                </c:pt>
                <c:pt idx="66">
                  <c:v>145.21524071446771</c:v>
                </c:pt>
                <c:pt idx="67">
                  <c:v>147.91785457684529</c:v>
                </c:pt>
                <c:pt idx="68">
                  <c:v>151.14092096793951</c:v>
                </c:pt>
                <c:pt idx="69">
                  <c:v>154.06114521962724</c:v>
                </c:pt>
                <c:pt idx="70">
                  <c:v>150.64976607318647</c:v>
                </c:pt>
                <c:pt idx="71">
                  <c:v>155.31026692944033</c:v>
                </c:pt>
                <c:pt idx="72">
                  <c:v>158.61219680163657</c:v>
                </c:pt>
                <c:pt idx="73">
                  <c:v>159.36553958098392</c:v>
                </c:pt>
                <c:pt idx="74">
                  <c:v>161.46298180558699</c:v>
                </c:pt>
                <c:pt idx="75">
                  <c:v>160.88886327317806</c:v>
                </c:pt>
                <c:pt idx="76">
                  <c:v>163.61154789447806</c:v>
                </c:pt>
                <c:pt idx="77">
                  <c:v>163.97226868401765</c:v>
                </c:pt>
                <c:pt idx="78">
                  <c:v>166.15439403467963</c:v>
                </c:pt>
                <c:pt idx="79">
                  <c:v>160.09756028942417</c:v>
                </c:pt>
                <c:pt idx="80">
                  <c:v>146.86651883102553</c:v>
                </c:pt>
                <c:pt idx="81">
                  <c:v>155.90054442697868</c:v>
                </c:pt>
                <c:pt idx="82">
                  <c:v>158.57822587751861</c:v>
                </c:pt>
                <c:pt idx="83">
                  <c:v>160.67249177598143</c:v>
                </c:pt>
                <c:pt idx="84">
                  <c:v>161.10757983143969</c:v>
                </c:pt>
                <c:pt idx="85">
                  <c:v>165.08974667292205</c:v>
                </c:pt>
                <c:pt idx="86">
                  <c:v>164.66692549878766</c:v>
                </c:pt>
                <c:pt idx="87">
                  <c:v>163.36822697374942</c:v>
                </c:pt>
                <c:pt idx="88">
                  <c:v>171.61764986637894</c:v>
                </c:pt>
                <c:pt idx="89">
                  <c:v>173.37697237539385</c:v>
                </c:pt>
                <c:pt idx="90">
                  <c:v>172.73155950205546</c:v>
                </c:pt>
                <c:pt idx="91">
                  <c:v>173.68641668749066</c:v>
                </c:pt>
                <c:pt idx="92">
                  <c:v>179.6061785755515</c:v>
                </c:pt>
                <c:pt idx="93">
                  <c:v>180.92652279858194</c:v>
                </c:pt>
                <c:pt idx="94">
                  <c:v>180.74454276417691</c:v>
                </c:pt>
                <c:pt idx="95">
                  <c:v>185.28832488912275</c:v>
                </c:pt>
                <c:pt idx="96">
                  <c:v>188.40230607643593</c:v>
                </c:pt>
                <c:pt idx="97">
                  <c:v>190.74055668371108</c:v>
                </c:pt>
                <c:pt idx="98">
                  <c:v>187.45321582374314</c:v>
                </c:pt>
                <c:pt idx="99">
                  <c:v>192.33080643830928</c:v>
                </c:pt>
                <c:pt idx="100">
                  <c:v>194.06968569129012</c:v>
                </c:pt>
                <c:pt idx="101">
                  <c:v>196.02308970564735</c:v>
                </c:pt>
                <c:pt idx="102">
                  <c:v>191.078240462005</c:v>
                </c:pt>
                <c:pt idx="103">
                  <c:v>186.36561280893002</c:v>
                </c:pt>
                <c:pt idx="104">
                  <c:v>187.80410938545464</c:v>
                </c:pt>
                <c:pt idx="105">
                  <c:v>181.50309065724281</c:v>
                </c:pt>
                <c:pt idx="106">
                  <c:v>178.82042284082189</c:v>
                </c:pt>
                <c:pt idx="107">
                  <c:v>170.99647413557852</c:v>
                </c:pt>
                <c:pt idx="108">
                  <c:v>183.66273959202698</c:v>
                </c:pt>
                <c:pt idx="109">
                  <c:v>176.58230329558921</c:v>
                </c:pt>
                <c:pt idx="110">
                  <c:v>167.23482959909566</c:v>
                </c:pt>
                <c:pt idx="111">
                  <c:v>172.54213165627971</c:v>
                </c:pt>
                <c:pt idx="112">
                  <c:v>176.91972606594248</c:v>
                </c:pt>
                <c:pt idx="113">
                  <c:v>166.95944939392552</c:v>
                </c:pt>
                <c:pt idx="114">
                  <c:v>173.16834133409003</c:v>
                </c:pt>
                <c:pt idx="115">
                  <c:v>171.31503384347343</c:v>
                </c:pt>
                <c:pt idx="116">
                  <c:v>173.5677050630934</c:v>
                </c:pt>
                <c:pt idx="117">
                  <c:v>173.79665800343975</c:v>
                </c:pt>
                <c:pt idx="118">
                  <c:v>176.30274101865308</c:v>
                </c:pt>
                <c:pt idx="119">
                  <c:v>179.21037299369547</c:v>
                </c:pt>
                <c:pt idx="120">
                  <c:v>181.40048899736422</c:v>
                </c:pt>
                <c:pt idx="121">
                  <c:v>180.9047456061522</c:v>
                </c:pt>
                <c:pt idx="122">
                  <c:v>177.29603711460436</c:v>
                </c:pt>
                <c:pt idx="123">
                  <c:v>175.22350928952369</c:v>
                </c:pt>
                <c:pt idx="124">
                  <c:v>182.82220038199637</c:v>
                </c:pt>
                <c:pt idx="125">
                  <c:v>189.18219897023994</c:v>
                </c:pt>
              </c:numCache>
            </c:numRef>
          </c:val>
          <c:smooth val="0"/>
          <c:extLst>
            <c:ext xmlns:c16="http://schemas.microsoft.com/office/drawing/2014/chart" uri="{C3380CC4-5D6E-409C-BE32-E72D297353CC}">
              <c16:uniqueId val="{00000000-9382-4AB5-BFA1-64A2D74A9E6E}"/>
            </c:ext>
          </c:extLst>
        </c:ser>
        <c:dLbls>
          <c:showLegendKey val="0"/>
          <c:showVal val="0"/>
          <c:showCatName val="0"/>
          <c:showSerName val="0"/>
          <c:showPercent val="0"/>
          <c:showBubbleSize val="0"/>
        </c:dLbls>
        <c:marker val="1"/>
        <c:smooth val="0"/>
        <c:axId val="1660414776"/>
        <c:axId val="1660405760"/>
      </c:lineChart>
      <c:lineChart>
        <c:grouping val="standard"/>
        <c:varyColors val="0"/>
        <c:ser>
          <c:idx val="1"/>
          <c:order val="1"/>
          <c:tx>
            <c:strRef>
              <c:f>'BM A share class'!$M$2</c:f>
              <c:strCache>
                <c:ptCount val="1"/>
                <c:pt idx="0">
                  <c:v>Franklin ESG-Focused Balanced Fund R Acc EUR (rechte Skala)</c:v>
                </c:pt>
              </c:strCache>
            </c:strRef>
          </c:tx>
          <c:spPr>
            <a:ln w="38100">
              <a:solidFill>
                <a:srgbClr val="1446FF"/>
              </a:solidFill>
            </a:ln>
          </c:spPr>
          <c:marker>
            <c:symbol val="none"/>
          </c:marker>
          <c:cat>
            <c:numRef>
              <c:f>'BM A share class'!$L$5:$L$130</c:f>
              <c:numCache>
                <c:formatCode>m/d/yyyy</c:formatCode>
                <c:ptCount val="126"/>
                <c:pt idx="0">
                  <c:v>41486</c:v>
                </c:pt>
                <c:pt idx="1">
                  <c:v>41516</c:v>
                </c:pt>
                <c:pt idx="2">
                  <c:v>41547</c:v>
                </c:pt>
                <c:pt idx="3">
                  <c:v>41578</c:v>
                </c:pt>
                <c:pt idx="4">
                  <c:v>41607</c:v>
                </c:pt>
                <c:pt idx="5">
                  <c:v>41639</c:v>
                </c:pt>
                <c:pt idx="6">
                  <c:v>41670</c:v>
                </c:pt>
                <c:pt idx="7">
                  <c:v>41698</c:v>
                </c:pt>
                <c:pt idx="8">
                  <c:v>41729</c:v>
                </c:pt>
                <c:pt idx="9">
                  <c:v>41759</c:v>
                </c:pt>
                <c:pt idx="10">
                  <c:v>41789</c:v>
                </c:pt>
                <c:pt idx="11">
                  <c:v>41820</c:v>
                </c:pt>
                <c:pt idx="12">
                  <c:v>41851</c:v>
                </c:pt>
                <c:pt idx="13">
                  <c:v>41880</c:v>
                </c:pt>
                <c:pt idx="14">
                  <c:v>41912</c:v>
                </c:pt>
                <c:pt idx="15">
                  <c:v>41943</c:v>
                </c:pt>
                <c:pt idx="16">
                  <c:v>41971</c:v>
                </c:pt>
                <c:pt idx="17">
                  <c:v>42004</c:v>
                </c:pt>
                <c:pt idx="18">
                  <c:v>42034</c:v>
                </c:pt>
                <c:pt idx="19">
                  <c:v>42062</c:v>
                </c:pt>
                <c:pt idx="20">
                  <c:v>42094</c:v>
                </c:pt>
                <c:pt idx="21">
                  <c:v>42124</c:v>
                </c:pt>
                <c:pt idx="22">
                  <c:v>42153</c:v>
                </c:pt>
                <c:pt idx="23">
                  <c:v>42185</c:v>
                </c:pt>
                <c:pt idx="24">
                  <c:v>42216</c:v>
                </c:pt>
                <c:pt idx="25">
                  <c:v>42247</c:v>
                </c:pt>
                <c:pt idx="26">
                  <c:v>42277</c:v>
                </c:pt>
                <c:pt idx="27">
                  <c:v>42307</c:v>
                </c:pt>
                <c:pt idx="28">
                  <c:v>42338</c:v>
                </c:pt>
                <c:pt idx="29">
                  <c:v>42369</c:v>
                </c:pt>
                <c:pt idx="30">
                  <c:v>42398</c:v>
                </c:pt>
                <c:pt idx="31">
                  <c:v>42429</c:v>
                </c:pt>
                <c:pt idx="32">
                  <c:v>42460</c:v>
                </c:pt>
                <c:pt idx="33">
                  <c:v>42489</c:v>
                </c:pt>
                <c:pt idx="34">
                  <c:v>42521</c:v>
                </c:pt>
                <c:pt idx="35">
                  <c:v>42551</c:v>
                </c:pt>
                <c:pt idx="36">
                  <c:v>42580</c:v>
                </c:pt>
                <c:pt idx="37">
                  <c:v>42613</c:v>
                </c:pt>
                <c:pt idx="38">
                  <c:v>42643</c:v>
                </c:pt>
                <c:pt idx="39">
                  <c:v>42674</c:v>
                </c:pt>
                <c:pt idx="40">
                  <c:v>42704</c:v>
                </c:pt>
                <c:pt idx="41">
                  <c:v>42734</c:v>
                </c:pt>
                <c:pt idx="42">
                  <c:v>42766</c:v>
                </c:pt>
                <c:pt idx="43">
                  <c:v>42794</c:v>
                </c:pt>
                <c:pt idx="44">
                  <c:v>42825</c:v>
                </c:pt>
                <c:pt idx="45">
                  <c:v>42853</c:v>
                </c:pt>
                <c:pt idx="46">
                  <c:v>42886</c:v>
                </c:pt>
                <c:pt idx="47">
                  <c:v>42916</c:v>
                </c:pt>
                <c:pt idx="48">
                  <c:v>42947</c:v>
                </c:pt>
                <c:pt idx="49">
                  <c:v>42978</c:v>
                </c:pt>
                <c:pt idx="50">
                  <c:v>43007</c:v>
                </c:pt>
                <c:pt idx="51">
                  <c:v>43039</c:v>
                </c:pt>
                <c:pt idx="52">
                  <c:v>43069</c:v>
                </c:pt>
                <c:pt idx="53">
                  <c:v>43098</c:v>
                </c:pt>
                <c:pt idx="54">
                  <c:v>43131</c:v>
                </c:pt>
                <c:pt idx="55">
                  <c:v>43159</c:v>
                </c:pt>
                <c:pt idx="56">
                  <c:v>43189</c:v>
                </c:pt>
                <c:pt idx="57">
                  <c:v>43220</c:v>
                </c:pt>
                <c:pt idx="58">
                  <c:v>43251</c:v>
                </c:pt>
                <c:pt idx="59">
                  <c:v>43280</c:v>
                </c:pt>
                <c:pt idx="60">
                  <c:v>43312</c:v>
                </c:pt>
                <c:pt idx="61">
                  <c:v>43343</c:v>
                </c:pt>
                <c:pt idx="62">
                  <c:v>43371</c:v>
                </c:pt>
                <c:pt idx="63">
                  <c:v>43404</c:v>
                </c:pt>
                <c:pt idx="64">
                  <c:v>43434</c:v>
                </c:pt>
                <c:pt idx="65">
                  <c:v>43465</c:v>
                </c:pt>
                <c:pt idx="66">
                  <c:v>43496</c:v>
                </c:pt>
                <c:pt idx="67">
                  <c:v>43524</c:v>
                </c:pt>
                <c:pt idx="68">
                  <c:v>43553</c:v>
                </c:pt>
                <c:pt idx="69">
                  <c:v>43585</c:v>
                </c:pt>
                <c:pt idx="70">
                  <c:v>43616</c:v>
                </c:pt>
                <c:pt idx="71">
                  <c:v>43644</c:v>
                </c:pt>
                <c:pt idx="72">
                  <c:v>43677</c:v>
                </c:pt>
                <c:pt idx="73">
                  <c:v>43707</c:v>
                </c:pt>
                <c:pt idx="74">
                  <c:v>43738</c:v>
                </c:pt>
                <c:pt idx="75">
                  <c:v>43769</c:v>
                </c:pt>
                <c:pt idx="76">
                  <c:v>43798</c:v>
                </c:pt>
                <c:pt idx="77">
                  <c:v>43830</c:v>
                </c:pt>
                <c:pt idx="78">
                  <c:v>43861</c:v>
                </c:pt>
                <c:pt idx="79">
                  <c:v>43889</c:v>
                </c:pt>
                <c:pt idx="80">
                  <c:v>43921</c:v>
                </c:pt>
                <c:pt idx="81">
                  <c:v>43951</c:v>
                </c:pt>
                <c:pt idx="82">
                  <c:v>43980</c:v>
                </c:pt>
                <c:pt idx="83">
                  <c:v>44012</c:v>
                </c:pt>
                <c:pt idx="84">
                  <c:v>44043</c:v>
                </c:pt>
                <c:pt idx="85">
                  <c:v>44074</c:v>
                </c:pt>
                <c:pt idx="86">
                  <c:v>44104</c:v>
                </c:pt>
                <c:pt idx="87">
                  <c:v>44134</c:v>
                </c:pt>
                <c:pt idx="88">
                  <c:v>44165</c:v>
                </c:pt>
                <c:pt idx="89">
                  <c:v>44196</c:v>
                </c:pt>
                <c:pt idx="90">
                  <c:v>44225</c:v>
                </c:pt>
                <c:pt idx="91">
                  <c:v>44253</c:v>
                </c:pt>
                <c:pt idx="92">
                  <c:v>44286</c:v>
                </c:pt>
                <c:pt idx="93">
                  <c:v>44316</c:v>
                </c:pt>
                <c:pt idx="94">
                  <c:v>44347</c:v>
                </c:pt>
                <c:pt idx="95">
                  <c:v>44377</c:v>
                </c:pt>
                <c:pt idx="96">
                  <c:v>44407</c:v>
                </c:pt>
                <c:pt idx="97">
                  <c:v>44439</c:v>
                </c:pt>
                <c:pt idx="98">
                  <c:v>44469</c:v>
                </c:pt>
                <c:pt idx="99">
                  <c:v>44498</c:v>
                </c:pt>
                <c:pt idx="100">
                  <c:v>44530</c:v>
                </c:pt>
                <c:pt idx="101">
                  <c:v>44561</c:v>
                </c:pt>
                <c:pt idx="102">
                  <c:v>44592</c:v>
                </c:pt>
                <c:pt idx="103">
                  <c:v>44620</c:v>
                </c:pt>
                <c:pt idx="104">
                  <c:v>44651</c:v>
                </c:pt>
                <c:pt idx="105">
                  <c:v>44680</c:v>
                </c:pt>
                <c:pt idx="106">
                  <c:v>44712</c:v>
                </c:pt>
                <c:pt idx="107">
                  <c:v>44742</c:v>
                </c:pt>
                <c:pt idx="108">
                  <c:v>44771</c:v>
                </c:pt>
                <c:pt idx="109">
                  <c:v>44804</c:v>
                </c:pt>
                <c:pt idx="110">
                  <c:v>44834</c:v>
                </c:pt>
                <c:pt idx="111">
                  <c:v>44865</c:v>
                </c:pt>
                <c:pt idx="112">
                  <c:v>44895</c:v>
                </c:pt>
                <c:pt idx="113">
                  <c:v>44925</c:v>
                </c:pt>
                <c:pt idx="114">
                  <c:v>44957</c:v>
                </c:pt>
                <c:pt idx="115">
                  <c:v>44985</c:v>
                </c:pt>
                <c:pt idx="116">
                  <c:v>45016</c:v>
                </c:pt>
                <c:pt idx="117">
                  <c:v>45044</c:v>
                </c:pt>
                <c:pt idx="118">
                  <c:v>45077</c:v>
                </c:pt>
                <c:pt idx="119">
                  <c:v>45107</c:v>
                </c:pt>
                <c:pt idx="120">
                  <c:v>45138</c:v>
                </c:pt>
                <c:pt idx="121">
                  <c:v>45169</c:v>
                </c:pt>
                <c:pt idx="122">
                  <c:v>45198</c:v>
                </c:pt>
                <c:pt idx="123">
                  <c:v>45230</c:v>
                </c:pt>
                <c:pt idx="124">
                  <c:v>45260</c:v>
                </c:pt>
                <c:pt idx="125">
                  <c:v>45289</c:v>
                </c:pt>
              </c:numCache>
            </c:numRef>
          </c:cat>
          <c:val>
            <c:numRef>
              <c:f>'BM A share class'!$N$5:$N$130</c:f>
              <c:numCache>
                <c:formatCode>General</c:formatCode>
                <c:ptCount val="126"/>
                <c:pt idx="96" formatCode="0.00">
                  <c:v>100</c:v>
                </c:pt>
                <c:pt idx="97" formatCode="0.00">
                  <c:v>101.89243027888449</c:v>
                </c:pt>
                <c:pt idx="98" formatCode="0.00">
                  <c:v>99.402390438247039</c:v>
                </c:pt>
                <c:pt idx="99" formatCode="0.00">
                  <c:v>102.49003984063748</c:v>
                </c:pt>
                <c:pt idx="100" formatCode="0.00">
                  <c:v>103.08764940239047</c:v>
                </c:pt>
                <c:pt idx="101" formatCode="0.00">
                  <c:v>105.57768924302793</c:v>
                </c:pt>
                <c:pt idx="102" formatCode="0.00">
                  <c:v>101.79282868525902</c:v>
                </c:pt>
                <c:pt idx="103" formatCode="0.00">
                  <c:v>97.808764940239101</c:v>
                </c:pt>
                <c:pt idx="104" formatCode="0.00">
                  <c:v>99.003984063745079</c:v>
                </c:pt>
                <c:pt idx="105" formatCode="0.00">
                  <c:v>95.816733067729146</c:v>
                </c:pt>
                <c:pt idx="106" formatCode="0.00">
                  <c:v>94.820717131474169</c:v>
                </c:pt>
                <c:pt idx="107" formatCode="0.00">
                  <c:v>90.139442231075762</c:v>
                </c:pt>
                <c:pt idx="108" formatCode="0.00">
                  <c:v>96.215139442231134</c:v>
                </c:pt>
                <c:pt idx="109" formatCode="0.00">
                  <c:v>92.8286852589642</c:v>
                </c:pt>
                <c:pt idx="110" formatCode="0.00">
                  <c:v>88.047808764940285</c:v>
                </c:pt>
                <c:pt idx="111" formatCode="0.00">
                  <c:v>91.035856573705232</c:v>
                </c:pt>
                <c:pt idx="112" formatCode="0.00">
                  <c:v>93.326693227091667</c:v>
                </c:pt>
                <c:pt idx="113" formatCode="0.00">
                  <c:v>89.243027888446264</c:v>
                </c:pt>
                <c:pt idx="114" formatCode="0.00">
                  <c:v>92.131474103585703</c:v>
                </c:pt>
                <c:pt idx="115" formatCode="0.00">
                  <c:v>91.633466135458207</c:v>
                </c:pt>
                <c:pt idx="116" formatCode="0.00">
                  <c:v>92.529880478087676</c:v>
                </c:pt>
                <c:pt idx="117" formatCode="0.00">
                  <c:v>92.529880478087676</c:v>
                </c:pt>
                <c:pt idx="118" formatCode="0.00">
                  <c:v>93.127490039840666</c:v>
                </c:pt>
                <c:pt idx="119" formatCode="0.00">
                  <c:v>94.621513944223139</c:v>
                </c:pt>
                <c:pt idx="120" formatCode="0.00">
                  <c:v>96.115537848605612</c:v>
                </c:pt>
                <c:pt idx="121" formatCode="0.00">
                  <c:v>96.21513944223112</c:v>
                </c:pt>
                <c:pt idx="122" formatCode="0.00">
                  <c:v>94.521912350597646</c:v>
                </c:pt>
                <c:pt idx="123" formatCode="0.00">
                  <c:v>93.426294820717175</c:v>
                </c:pt>
                <c:pt idx="124" formatCode="0.00">
                  <c:v>98.007968127490059</c:v>
                </c:pt>
                <c:pt idx="125" formatCode="0.00">
                  <c:v>101.593625498008</c:v>
                </c:pt>
              </c:numCache>
            </c:numRef>
          </c:val>
          <c:smooth val="0"/>
          <c:extLst>
            <c:ext xmlns:c16="http://schemas.microsoft.com/office/drawing/2014/chart" uri="{C3380CC4-5D6E-409C-BE32-E72D297353CC}">
              <c16:uniqueId val="{00000001-9382-4AB5-BFA1-64A2D74A9E6E}"/>
            </c:ext>
          </c:extLst>
        </c:ser>
        <c:dLbls>
          <c:showLegendKey val="0"/>
          <c:showVal val="0"/>
          <c:showCatName val="0"/>
          <c:showSerName val="0"/>
          <c:showPercent val="0"/>
          <c:showBubbleSize val="0"/>
        </c:dLbls>
        <c:marker val="1"/>
        <c:smooth val="0"/>
        <c:axId val="148929919"/>
        <c:axId val="148932319"/>
      </c:lineChart>
      <c:dateAx>
        <c:axId val="1660414776"/>
        <c:scaling>
          <c:orientation val="minMax"/>
          <c:max val="45291"/>
          <c:min val="41639"/>
        </c:scaling>
        <c:delete val="0"/>
        <c:axPos val="b"/>
        <c:numFmt formatCode="m/yy" sourceLinked="0"/>
        <c:majorTickMark val="none"/>
        <c:minorTickMark val="none"/>
        <c:tickLblPos val="nextTo"/>
        <c:spPr>
          <a:ln>
            <a:noFill/>
          </a:ln>
        </c:spPr>
        <c:txPr>
          <a:bodyPr rot="0" vert="horz"/>
          <a:lstStyle/>
          <a:p>
            <a:pPr>
              <a:defRPr sz="1650" b="1" i="0" u="none" strike="noStrike" baseline="0">
                <a:solidFill>
                  <a:srgbClr val="000000"/>
                </a:solidFill>
                <a:latin typeface="Arial Narrow"/>
                <a:ea typeface="Arial Narrow"/>
                <a:cs typeface="Arial Narrow"/>
              </a:defRPr>
            </a:pPr>
            <a:endParaRPr lang="en-US"/>
          </a:p>
        </c:txPr>
        <c:crossAx val="1660405760"/>
        <c:crosses val="autoZero"/>
        <c:auto val="1"/>
        <c:lblOffset val="100"/>
        <c:baseTimeUnit val="days"/>
        <c:majorUnit val="12"/>
        <c:majorTimeUnit val="months"/>
        <c:minorUnit val="12"/>
        <c:minorTimeUnit val="months"/>
      </c:dateAx>
      <c:valAx>
        <c:axId val="1660405760"/>
        <c:scaling>
          <c:orientation val="minMax"/>
          <c:max val="200"/>
          <c:min val="100"/>
        </c:scaling>
        <c:delete val="0"/>
        <c:axPos val="l"/>
        <c:numFmt formatCode="0" sourceLinked="0"/>
        <c:majorTickMark val="none"/>
        <c:minorTickMark val="none"/>
        <c:tickLblPos val="low"/>
        <c:spPr>
          <a:ln w="9525">
            <a:noFill/>
          </a:ln>
        </c:spPr>
        <c:txPr>
          <a:bodyPr rot="0" vert="horz" anchor="ctr" anchorCtr="0"/>
          <a:lstStyle/>
          <a:p>
            <a:pPr>
              <a:defRPr sz="1650" b="1" i="0" u="none" strike="noStrike" baseline="0">
                <a:solidFill>
                  <a:srgbClr val="000000"/>
                </a:solidFill>
                <a:latin typeface="Arial Narrow"/>
                <a:ea typeface="Arial Narrow"/>
                <a:cs typeface="Arial Narrow"/>
              </a:defRPr>
            </a:pPr>
            <a:endParaRPr lang="en-US"/>
          </a:p>
        </c:txPr>
        <c:crossAx val="1660414776"/>
        <c:crossesAt val="42735"/>
        <c:crossBetween val="between"/>
        <c:majorUnit val="20"/>
      </c:valAx>
      <c:valAx>
        <c:axId val="148932319"/>
        <c:scaling>
          <c:orientation val="minMax"/>
          <c:max val="106"/>
          <c:min val="55"/>
        </c:scaling>
        <c:delete val="0"/>
        <c:axPos val="r"/>
        <c:numFmt formatCode="0" sourceLinked="0"/>
        <c:majorTickMark val="none"/>
        <c:minorTickMark val="none"/>
        <c:tickLblPos val="nextTo"/>
        <c:spPr>
          <a:ln>
            <a:noFill/>
          </a:ln>
        </c:spPr>
        <c:txPr>
          <a:bodyPr/>
          <a:lstStyle/>
          <a:p>
            <a:pPr>
              <a:defRPr sz="1650" b="1" i="0" baseline="0">
                <a:latin typeface="Arial Narrow" panose="020B0606020202030204" pitchFamily="34" charset="0"/>
              </a:defRPr>
            </a:pPr>
            <a:endParaRPr lang="en-US"/>
          </a:p>
        </c:txPr>
        <c:crossAx val="148929919"/>
        <c:crosses val="max"/>
        <c:crossBetween val="between"/>
        <c:majorUnit val="10"/>
        <c:minorUnit val="10"/>
      </c:valAx>
      <c:dateAx>
        <c:axId val="148929919"/>
        <c:scaling>
          <c:orientation val="minMax"/>
        </c:scaling>
        <c:delete val="1"/>
        <c:axPos val="b"/>
        <c:numFmt formatCode="m/d/yyyy" sourceLinked="1"/>
        <c:majorTickMark val="out"/>
        <c:minorTickMark val="none"/>
        <c:tickLblPos val="nextTo"/>
        <c:crossAx val="148932319"/>
        <c:crossesAt val="20"/>
        <c:auto val="1"/>
        <c:lblOffset val="100"/>
        <c:baseTimeUnit val="months"/>
      </c:dateAx>
      <c:spPr>
        <a:noFill/>
        <a:ln w="25400">
          <a:noFill/>
        </a:ln>
      </c:spPr>
    </c:plotArea>
    <c:legend>
      <c:legendPos val="b"/>
      <c:layout>
        <c:manualLayout>
          <c:xMode val="edge"/>
          <c:yMode val="edge"/>
          <c:x val="7.9110177605402537E-2"/>
          <c:y val="0.82266418686289366"/>
          <c:w val="0.83399975563685724"/>
          <c:h val="0.15267728414456586"/>
        </c:manualLayout>
      </c:layout>
      <c:overlay val="0"/>
      <c:spPr>
        <a:solidFill>
          <a:srgbClr val="FFFFFF"/>
        </a:solidFill>
        <a:ln w="25400">
          <a:noFill/>
        </a:ln>
      </c:spPr>
      <c:txPr>
        <a:bodyPr/>
        <a:lstStyle/>
        <a:p>
          <a:pPr>
            <a:defRPr sz="1310" b="0" i="0" u="none" strike="noStrike" baseline="0">
              <a:solidFill>
                <a:srgbClr val="000000"/>
              </a:solidFill>
              <a:latin typeface="Arial Narrow"/>
              <a:ea typeface="Arial Narrow"/>
              <a:cs typeface="Arial Narrow"/>
            </a:defRPr>
          </a:pPr>
          <a:endParaRPr lang="en-US"/>
        </a:p>
      </c:txPr>
    </c:legend>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7B9-4092-976A-0B9454E03F4B}"/>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1-97B9-4092-976A-0B9454E03F4B}"/>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97B9-4092-976A-0B9454E03F4B}"/>
                </c:ext>
              </c:extLst>
            </c:dLbl>
            <c:dLbl>
              <c:idx val="1"/>
              <c:delete val="1"/>
              <c:extLst>
                <c:ext xmlns:c15="http://schemas.microsoft.com/office/drawing/2012/chart" uri="{CE6537A1-D6FC-4f65-9D91-7224C49458BB}"/>
                <c:ext xmlns:c16="http://schemas.microsoft.com/office/drawing/2014/chart" uri="{C3380CC4-5D6E-409C-BE32-E72D297353CC}">
                  <c16:uniqueId val="{00000001-97B9-4092-976A-0B9454E03F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Tabelle1!$A$2:$A$3</c:f>
              <c:numCache>
                <c:formatCode>General</c:formatCode>
                <c:ptCount val="2"/>
              </c:numCache>
            </c:numRef>
          </c:cat>
          <c:val>
            <c:numRef>
              <c:f>Tabelle1!$B$2:$B$3</c:f>
              <c:numCache>
                <c:formatCode>0%</c:formatCode>
                <c:ptCount val="2"/>
                <c:pt idx="0">
                  <c:v>0.87</c:v>
                </c:pt>
                <c:pt idx="1">
                  <c:v>0.13</c:v>
                </c:pt>
              </c:numCache>
            </c:numRef>
          </c:val>
          <c:extLst>
            <c:ext xmlns:c16="http://schemas.microsoft.com/office/drawing/2014/chart" uri="{C3380CC4-5D6E-409C-BE32-E72D297353CC}">
              <c16:uniqueId val="{00000000-97B9-4092-976A-0B9454E03F4B}"/>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a:solidFill>
                <a:srgbClr val="1446E1"/>
              </a:solidFill>
              <a:ln w="19050">
                <a:solidFill>
                  <a:schemeClr val="lt1"/>
                </a:solidFill>
              </a:ln>
              <a:effectLst/>
            </c:spPr>
            <c:extLst>
              <c:ext xmlns:c16="http://schemas.microsoft.com/office/drawing/2014/chart" uri="{C3380CC4-5D6E-409C-BE32-E72D297353CC}">
                <c16:uniqueId val="{00000001-0E78-41A2-8B79-712A1110DAB1}"/>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0E78-41A2-8B79-712A1110DAB1}"/>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E78-41A2-8B79-712A1110DAB1}"/>
                </c:ext>
              </c:extLst>
            </c:dLbl>
            <c:dLbl>
              <c:idx val="1"/>
              <c:delete val="1"/>
              <c:extLst>
                <c:ext xmlns:c15="http://schemas.microsoft.com/office/drawing/2012/chart" uri="{CE6537A1-D6FC-4f65-9D91-7224C49458BB}"/>
                <c:ext xmlns:c16="http://schemas.microsoft.com/office/drawing/2014/chart" uri="{C3380CC4-5D6E-409C-BE32-E72D297353CC}">
                  <c16:uniqueId val="{00000003-0E78-41A2-8B79-712A1110DA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Tabelle1!$A$2:$A$3</c:f>
              <c:numCache>
                <c:formatCode>General</c:formatCode>
                <c:ptCount val="2"/>
              </c:numCache>
            </c:numRef>
          </c:cat>
          <c:val>
            <c:numRef>
              <c:f>Tabelle1!$B$2:$B$3</c:f>
              <c:numCache>
                <c:formatCode>0%</c:formatCode>
                <c:ptCount val="2"/>
                <c:pt idx="0">
                  <c:v>0.66</c:v>
                </c:pt>
                <c:pt idx="1">
                  <c:v>0.34</c:v>
                </c:pt>
              </c:numCache>
            </c:numRef>
          </c:val>
          <c:extLst>
            <c:ext xmlns:c16="http://schemas.microsoft.com/office/drawing/2014/chart" uri="{C3380CC4-5D6E-409C-BE32-E72D297353CC}">
              <c16:uniqueId val="{00000004-0E78-41A2-8B79-712A1110DAB1}"/>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3"/>
            <a:ext cx="3043979" cy="465773"/>
          </a:xfrm>
          <a:prstGeom prst="rect">
            <a:avLst/>
          </a:prstGeom>
        </p:spPr>
        <p:txBody>
          <a:bodyPr vert="horz" lIns="91968" tIns="45982" rIns="91968" bIns="45982" rtlCol="0"/>
          <a:lstStyle>
            <a:lvl1pPr algn="l">
              <a:defRPr sz="1300"/>
            </a:lvl1pPr>
          </a:lstStyle>
          <a:p>
            <a:endParaRPr lang="en-US"/>
          </a:p>
        </p:txBody>
      </p:sp>
      <p:sp>
        <p:nvSpPr>
          <p:cNvPr id="3" name="Date Placeholder 2"/>
          <p:cNvSpPr>
            <a:spLocks noGrp="1"/>
          </p:cNvSpPr>
          <p:nvPr>
            <p:ph type="dt" sz="quarter" idx="1"/>
          </p:nvPr>
        </p:nvSpPr>
        <p:spPr>
          <a:xfrm>
            <a:off x="3977536" y="3"/>
            <a:ext cx="3043979" cy="465773"/>
          </a:xfrm>
          <a:prstGeom prst="rect">
            <a:avLst/>
          </a:prstGeom>
        </p:spPr>
        <p:txBody>
          <a:bodyPr vert="horz" lIns="91968" tIns="45982" rIns="91968" bIns="45982" rtlCol="0"/>
          <a:lstStyle>
            <a:lvl1pPr algn="r">
              <a:defRPr sz="1300"/>
            </a:lvl1pPr>
          </a:lstStyle>
          <a:p>
            <a:fld id="{6C50F10E-2B03-4D95-A745-DE19A4539249}" type="datetime1">
              <a:rPr lang="en-US" smtClean="0"/>
              <a:t>2/21/2024</a:t>
            </a:fld>
            <a:endParaRPr lang="en-US"/>
          </a:p>
        </p:txBody>
      </p:sp>
      <p:sp>
        <p:nvSpPr>
          <p:cNvPr id="4" name="Footer Placeholder 3"/>
          <p:cNvSpPr>
            <a:spLocks noGrp="1"/>
          </p:cNvSpPr>
          <p:nvPr>
            <p:ph type="ftr" sz="quarter" idx="2"/>
          </p:nvPr>
        </p:nvSpPr>
        <p:spPr>
          <a:xfrm>
            <a:off x="7" y="8841742"/>
            <a:ext cx="3043979" cy="465773"/>
          </a:xfrm>
          <a:prstGeom prst="rect">
            <a:avLst/>
          </a:prstGeom>
        </p:spPr>
        <p:txBody>
          <a:bodyPr vert="horz" lIns="91968" tIns="45982" rIns="91968" bIns="45982" rtlCol="0" anchor="b"/>
          <a:lstStyle>
            <a:lvl1pPr algn="l">
              <a:defRPr sz="1300"/>
            </a:lvl1pPr>
          </a:lstStyle>
          <a:p>
            <a:endParaRPr lang="en-US"/>
          </a:p>
        </p:txBody>
      </p:sp>
      <p:sp>
        <p:nvSpPr>
          <p:cNvPr id="5" name="Slide Number Placeholder 4"/>
          <p:cNvSpPr>
            <a:spLocks noGrp="1"/>
          </p:cNvSpPr>
          <p:nvPr>
            <p:ph type="sldNum" sz="quarter" idx="3"/>
          </p:nvPr>
        </p:nvSpPr>
        <p:spPr>
          <a:xfrm>
            <a:off x="3977536" y="8841742"/>
            <a:ext cx="3043979" cy="465773"/>
          </a:xfrm>
          <a:prstGeom prst="rect">
            <a:avLst/>
          </a:prstGeom>
        </p:spPr>
        <p:txBody>
          <a:bodyPr vert="horz" lIns="91968" tIns="45982" rIns="91968" bIns="45982" rtlCol="0" anchor="b"/>
          <a:lstStyle>
            <a:lvl1pPr algn="r">
              <a:defRPr sz="1300"/>
            </a:lvl1pPr>
          </a:lstStyle>
          <a:p>
            <a:fld id="{656CEB88-2D79-49C3-B4F0-845F10A8399F}" type="slidenum">
              <a:rPr lang="en-US" smtClean="0"/>
              <a:t>‹#›</a:t>
            </a:fld>
            <a:endParaRPr lang="en-US"/>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9018" y="228916"/>
            <a:ext cx="5129917" cy="274696"/>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a:t>Presentation Title</a:t>
            </a:r>
          </a:p>
        </p:txBody>
      </p:sp>
      <p:sp>
        <p:nvSpPr>
          <p:cNvPr id="3" name="Date Placeholder 2"/>
          <p:cNvSpPr>
            <a:spLocks noGrp="1"/>
          </p:cNvSpPr>
          <p:nvPr>
            <p:ph type="dt" idx="1"/>
          </p:nvPr>
        </p:nvSpPr>
        <p:spPr>
          <a:xfrm>
            <a:off x="229016" y="8790235"/>
            <a:ext cx="1404620" cy="274696"/>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46F970D5-8B3A-4B6D-BA4D-AC42F05181C7}" type="datetime1">
              <a:rPr lang="en-US" smtClean="0"/>
              <a:t>2/21/2024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709" tIns="46854" rIns="93709" bIns="46854" rtlCol="0" anchor="ctr"/>
          <a:lstStyle/>
          <a:p>
            <a:endParaRPr lang="en-US"/>
          </a:p>
        </p:txBody>
      </p:sp>
      <p:sp>
        <p:nvSpPr>
          <p:cNvPr id="6" name="Footer Placeholder 5"/>
          <p:cNvSpPr>
            <a:spLocks noGrp="1"/>
          </p:cNvSpPr>
          <p:nvPr>
            <p:ph type="ftr" sz="quarter" idx="4"/>
          </p:nvPr>
        </p:nvSpPr>
        <p:spPr>
          <a:xfrm>
            <a:off x="5404738" y="228916"/>
            <a:ext cx="1374085" cy="274696"/>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a:t>Lit Code XX/XX</a:t>
            </a:r>
          </a:p>
        </p:txBody>
      </p:sp>
      <p:sp>
        <p:nvSpPr>
          <p:cNvPr id="7" name="Slide Number Placeholder 6"/>
          <p:cNvSpPr>
            <a:spLocks noGrp="1"/>
          </p:cNvSpPr>
          <p:nvPr>
            <p:ph type="sldNum" sz="quarter" idx="5"/>
          </p:nvPr>
        </p:nvSpPr>
        <p:spPr>
          <a:xfrm>
            <a:off x="5374199" y="8790235"/>
            <a:ext cx="1404620" cy="274696"/>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a:p>
        </p:txBody>
      </p:sp>
      <p:sp>
        <p:nvSpPr>
          <p:cNvPr id="9" name="Notes Placeholder 8"/>
          <p:cNvSpPr>
            <a:spLocks noGrp="1"/>
          </p:cNvSpPr>
          <p:nvPr>
            <p:ph type="body" sz="quarter" idx="3"/>
          </p:nvPr>
        </p:nvSpPr>
        <p:spPr>
          <a:xfrm>
            <a:off x="229017" y="4303553"/>
            <a:ext cx="6549805" cy="4486681"/>
          </a:xfrm>
          <a:prstGeom prst="rect">
            <a:avLst/>
          </a:prstGeom>
        </p:spPr>
        <p:txBody>
          <a:bodyPr vert="horz" lIns="0" tIns="0" rIns="0" bIns="0" rtlCol="0"/>
          <a:lstStyle/>
          <a:p>
            <a:pPr lvl="0"/>
            <a:r>
              <a:rPr lang="en-US"/>
              <a:t>Subhead</a:t>
            </a:r>
          </a:p>
          <a:p>
            <a:pPr lvl="1"/>
            <a:r>
              <a:rPr lang="en-US"/>
              <a:t>Body</a:t>
            </a:r>
          </a:p>
          <a:p>
            <a:pPr lvl="2"/>
            <a:r>
              <a:rPr lang="en-US"/>
              <a:t>First level bullet</a:t>
            </a:r>
          </a:p>
          <a:p>
            <a:pPr lvl="3"/>
            <a:r>
              <a:rPr lang="en-US"/>
              <a:t>Second level bullet</a:t>
            </a:r>
          </a:p>
          <a:p>
            <a:pPr lvl="4"/>
            <a:r>
              <a:rPr lang="en-US"/>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umsplatzhalt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F970D5-8B3A-4B6D-BA4D-AC42F05181C7}"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ußzeilenplatzhalt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387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5107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DE" sz="1200">
                <a:solidFill>
                  <a:schemeClr val="bg1"/>
                </a:solidFill>
              </a:rPr>
              <a:t>Die Regierungen haben es erkannt und setzen es um, </a:t>
            </a:r>
            <a:br>
              <a:rPr lang="de-DE" sz="1200">
                <a:solidFill>
                  <a:schemeClr val="bg1"/>
                </a:solidFill>
              </a:rPr>
            </a:br>
            <a:r>
              <a:rPr lang="de-DE" sz="1200">
                <a:solidFill>
                  <a:schemeClr val="bg1"/>
                </a:solidFill>
              </a:rPr>
              <a:t>siehe neueste Beschlüsse der EU</a:t>
            </a:r>
            <a:endParaRPr lang="en-US" sz="1200">
              <a:solidFill>
                <a:schemeClr val="bg1"/>
              </a:solidFill>
            </a:endParaRPr>
          </a:p>
          <a:p>
            <a:endParaRPr lang="de-DE"/>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umsplatzhalt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F970D5-8B3A-4B6D-BA4D-AC42F05181C7}"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ußzeilenplatzhalt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710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3BC2A0-2414-4189-9CBD-9ABC358E9B5B}"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01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A93BC2A0-2414-4189-9CBD-9ABC358E9B5B}" type="datetime1">
              <a:rPr lang="en-US" smtClean="0"/>
              <a:t>2/21/2024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21</a:t>
            </a:fld>
            <a:endParaRPr lang="en-US"/>
          </a:p>
        </p:txBody>
      </p:sp>
    </p:spTree>
    <p:extLst>
      <p:ext uri="{BB962C8B-B14F-4D97-AF65-F5344CB8AC3E}">
        <p14:creationId xmlns:p14="http://schemas.microsoft.com/office/powerpoint/2010/main" val="332301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3BC2A0-2414-4189-9CBD-9ABC358E9B5B}"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6053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4FBD5869-E701-44DB-B9C5-C7F7FB528C06}" type="slidenum">
              <a:rPr lang="en-US" smtClean="0"/>
              <a:pPr/>
              <a:t>23</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187532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4FBD5869-E701-44DB-B9C5-C7F7FB528C06}" type="slidenum">
              <a:rPr lang="en-US" smtClean="0"/>
              <a:pPr/>
              <a:t>24</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113235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4FBD5869-E701-44DB-B9C5-C7F7FB528C06}" type="slidenum">
              <a:rPr lang="en-US" smtClean="0"/>
              <a:pPr/>
              <a:t>25</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1482295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r>
              <a:rPr lang="en-US" err="1"/>
              <a:t>Vermeidung</a:t>
            </a:r>
            <a:r>
              <a:rPr lang="en-US"/>
              <a:t>: </a:t>
            </a:r>
            <a:r>
              <a:rPr lang="en-US" err="1"/>
              <a:t>Schwimmende</a:t>
            </a:r>
            <a:r>
              <a:rPr lang="en-US"/>
              <a:t> </a:t>
            </a:r>
            <a:r>
              <a:rPr lang="en-US" err="1"/>
              <a:t>Solaranlagen</a:t>
            </a:r>
            <a:r>
              <a:rPr lang="en-US"/>
              <a:t>; </a:t>
            </a:r>
            <a:r>
              <a:rPr lang="en-US" err="1"/>
              <a:t>Anpassung</a:t>
            </a:r>
            <a:r>
              <a:rPr lang="en-US"/>
              <a:t>: </a:t>
            </a:r>
            <a:r>
              <a:rPr lang="en-US" err="1"/>
              <a:t>Künstliche</a:t>
            </a:r>
            <a:r>
              <a:rPr lang="en-US"/>
              <a:t> </a:t>
            </a:r>
            <a:r>
              <a:rPr lang="en-US" err="1"/>
              <a:t>Sandvorspülung</a:t>
            </a:r>
            <a:r>
              <a:rPr lang="en-US"/>
              <a:t> </a:t>
            </a:r>
          </a:p>
        </p:txBody>
      </p:sp>
      <p:sp>
        <p:nvSpPr>
          <p:cNvPr id="4" name="Slide Number Placeholder 3"/>
          <p:cNvSpPr>
            <a:spLocks noGrp="1"/>
          </p:cNvSpPr>
          <p:nvPr>
            <p:ph type="sldNum" sz="quarter" idx="10"/>
          </p:nvPr>
        </p:nvSpPr>
        <p:spPr/>
        <p:txBody>
          <a:bodyPr/>
          <a:lstStyle/>
          <a:p>
            <a:fld id="{4FBD5869-E701-44DB-B9C5-C7F7FB528C06}" type="slidenum">
              <a:rPr lang="en-US" smtClean="0"/>
              <a:pPr/>
              <a:t>26</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3848048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882762">
              <a:defRPr/>
            </a:pPr>
            <a:r>
              <a:rPr lang="en-US">
                <a:solidFill>
                  <a:prstClr val="black"/>
                </a:solidFill>
              </a:rPr>
              <a:t>Presentation Title</a:t>
            </a:r>
          </a:p>
        </p:txBody>
      </p:sp>
      <p:sp>
        <p:nvSpPr>
          <p:cNvPr id="5" name="Date Placeholder 4"/>
          <p:cNvSpPr>
            <a:spLocks noGrp="1"/>
          </p:cNvSpPr>
          <p:nvPr>
            <p:ph type="dt" idx="11"/>
          </p:nvPr>
        </p:nvSpPr>
        <p:spPr/>
        <p:txBody>
          <a:bodyPr/>
          <a:lstStyle/>
          <a:p>
            <a:pPr defTabSz="882762">
              <a:defRPr/>
            </a:pPr>
            <a:fld id="{92D5AA5D-F7BB-46AC-BCA6-FB9445698C53}" type="datetime1">
              <a:rPr lang="en-US">
                <a:solidFill>
                  <a:prstClr val="black"/>
                </a:solidFill>
              </a:rPr>
              <a:pPr defTabSz="882762">
                <a:defRPr/>
              </a:pPr>
              <a:t>2/21/2024</a:t>
            </a:fld>
            <a:endParaRPr lang="en-US">
              <a:solidFill>
                <a:prstClr val="black"/>
              </a:solidFill>
            </a:endParaRPr>
          </a:p>
        </p:txBody>
      </p:sp>
      <p:sp>
        <p:nvSpPr>
          <p:cNvPr id="6" name="Footer Placeholder 5"/>
          <p:cNvSpPr>
            <a:spLocks noGrp="1"/>
          </p:cNvSpPr>
          <p:nvPr>
            <p:ph type="ftr" sz="quarter" idx="12"/>
          </p:nvPr>
        </p:nvSpPr>
        <p:spPr/>
        <p:txBody>
          <a:bodyPr/>
          <a:lstStyle/>
          <a:p>
            <a:pPr algn="r" defTabSz="882762">
              <a:defRPr/>
            </a:pPr>
            <a:r>
              <a:rPr lang="en-US">
                <a:solidFill>
                  <a:prstClr val="black"/>
                </a:solidFill>
              </a:rPr>
              <a:t>Lit Code XX/XX</a:t>
            </a:r>
          </a:p>
        </p:txBody>
      </p:sp>
      <p:sp>
        <p:nvSpPr>
          <p:cNvPr id="7" name="Slide Number Placeholder 6"/>
          <p:cNvSpPr>
            <a:spLocks noGrp="1"/>
          </p:cNvSpPr>
          <p:nvPr>
            <p:ph type="sldNum" sz="quarter" idx="13"/>
          </p:nvPr>
        </p:nvSpPr>
        <p:spPr/>
        <p:txBody>
          <a:bodyPr/>
          <a:lstStyle/>
          <a:p>
            <a:pPr defTabSz="882762">
              <a:defRPr/>
            </a:pPr>
            <a:fld id="{4FBD5869-E701-44DB-B9C5-C7F7FB528C06}" type="slidenum">
              <a:rPr lang="en-US">
                <a:solidFill>
                  <a:prstClr val="black"/>
                </a:solidFill>
              </a:rPr>
              <a:pPr defTabSz="882762">
                <a:defRPr/>
              </a:pPr>
              <a:t>28</a:t>
            </a:fld>
            <a:endParaRPr lang="en-US">
              <a:solidFill>
                <a:prstClr val="black"/>
              </a:solidFill>
            </a:endParaRPr>
          </a:p>
        </p:txBody>
      </p:sp>
    </p:spTree>
    <p:extLst>
      <p:ext uri="{BB962C8B-B14F-4D97-AF65-F5344CB8AC3E}">
        <p14:creationId xmlns:p14="http://schemas.microsoft.com/office/powerpoint/2010/main" val="182934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Idee: ESG einblenden und mit </a:t>
            </a:r>
            <a:r>
              <a:rPr lang="de-DE" err="1"/>
              <a:t>spährischer</a:t>
            </a:r>
            <a:r>
              <a:rPr lang="de-DE"/>
              <a:t> Orgelmusik hinterlegen</a:t>
            </a:r>
          </a:p>
          <a:p>
            <a:endParaRPr lang="de-DE"/>
          </a:p>
          <a:p>
            <a:r>
              <a:rPr lang="de-DE"/>
              <a:t>Aussage: ESG ist eben nicht esoterisch oder exotisch oder so, sondern ganz im Gegenteil: </a:t>
            </a:r>
            <a:r>
              <a:rPr lang="de-DE" b="1"/>
              <a:t>ESG ist gekommen, um zu bleiben</a:t>
            </a:r>
          </a:p>
          <a:p>
            <a:endParaRPr lang="de-DE"/>
          </a:p>
          <a:p>
            <a:r>
              <a:rPr lang="de-DE"/>
              <a:t>ESG findet sich in allen Lebensbereichen wieder und ist nicht mehr wegzudenken; ganz im Gegenteil: es wird immer wichtiger und immer mehr auch durch Gesetz fest in der Gesellschaft verankert</a:t>
            </a:r>
            <a:endParaRPr lang="en-US"/>
          </a:p>
          <a:p>
            <a:endParaRPr lang="de-DE"/>
          </a:p>
        </p:txBody>
      </p:sp>
      <p:sp>
        <p:nvSpPr>
          <p:cNvPr id="4" name="Kopfzeilenplatzhalt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umsplatzhalt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F970D5-8B3A-4B6D-BA4D-AC42F05181C7}"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ußzeilenplatzhalt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Foliennummernplatzhalt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4225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14276">
              <a:defRPr/>
            </a:pPr>
            <a:r>
              <a:rPr lang="en-US">
                <a:solidFill>
                  <a:prstClr val="black"/>
                </a:solidFill>
              </a:rPr>
              <a:t>Presentation Title</a:t>
            </a:r>
          </a:p>
        </p:txBody>
      </p:sp>
      <p:sp>
        <p:nvSpPr>
          <p:cNvPr id="5" name="Date Placeholder 4"/>
          <p:cNvSpPr>
            <a:spLocks noGrp="1"/>
          </p:cNvSpPr>
          <p:nvPr>
            <p:ph type="dt" idx="1"/>
          </p:nvPr>
        </p:nvSpPr>
        <p:spPr/>
        <p:txBody>
          <a:bodyPr/>
          <a:lstStyle/>
          <a:p>
            <a:pPr defTabSz="914276">
              <a:defRPr/>
            </a:pPr>
            <a:fld id="{E2EB8987-735F-452B-8C79-38281C203A19}" type="datetime1">
              <a:rPr lang="en-US">
                <a:solidFill>
                  <a:prstClr val="black"/>
                </a:solidFill>
              </a:rPr>
              <a:pPr defTabSz="914276">
                <a:defRPr/>
              </a:pPr>
              <a:t>2/21/2024</a:t>
            </a:fld>
            <a:endParaRPr lang="en-US">
              <a:solidFill>
                <a:prstClr val="black"/>
              </a:solidFill>
            </a:endParaRPr>
          </a:p>
        </p:txBody>
      </p:sp>
      <p:sp>
        <p:nvSpPr>
          <p:cNvPr id="6" name="Footer Placeholder 5"/>
          <p:cNvSpPr>
            <a:spLocks noGrp="1"/>
          </p:cNvSpPr>
          <p:nvPr>
            <p:ph type="ftr" sz="quarter" idx="4"/>
          </p:nvPr>
        </p:nvSpPr>
        <p:spPr/>
        <p:txBody>
          <a:bodyPr/>
          <a:lstStyle/>
          <a:p>
            <a:pPr algn="r" defTabSz="914276">
              <a:defRPr/>
            </a:pPr>
            <a:r>
              <a:rPr lang="en-US">
                <a:solidFill>
                  <a:prstClr val="black"/>
                </a:solidFill>
              </a:rPr>
              <a:t>Lit Code XX/XX</a:t>
            </a:r>
          </a:p>
        </p:txBody>
      </p:sp>
      <p:sp>
        <p:nvSpPr>
          <p:cNvPr id="7" name="Slide Number Placeholder 6"/>
          <p:cNvSpPr>
            <a:spLocks noGrp="1"/>
          </p:cNvSpPr>
          <p:nvPr>
            <p:ph type="sldNum" sz="quarter" idx="5"/>
          </p:nvPr>
        </p:nvSpPr>
        <p:spPr/>
        <p:txBody>
          <a:bodyPr/>
          <a:lstStyle/>
          <a:p>
            <a:pPr defTabSz="914276">
              <a:defRPr/>
            </a:pPr>
            <a:fld id="{4FBD5869-E701-44DB-B9C5-C7F7FB528C06}" type="slidenum">
              <a:rPr lang="en-US">
                <a:solidFill>
                  <a:prstClr val="black"/>
                </a:solidFill>
              </a:rPr>
              <a:pPr defTabSz="914276">
                <a:defRPr/>
              </a:pPr>
              <a:t>29</a:t>
            </a:fld>
            <a:endParaRPr lang="en-US">
              <a:solidFill>
                <a:prstClr val="black"/>
              </a:solidFill>
            </a:endParaRPr>
          </a:p>
        </p:txBody>
      </p:sp>
    </p:spTree>
    <p:extLst>
      <p:ext uri="{BB962C8B-B14F-4D97-AF65-F5344CB8AC3E}">
        <p14:creationId xmlns:p14="http://schemas.microsoft.com/office/powerpoint/2010/main" val="82367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882762">
              <a:defRPr/>
            </a:pPr>
            <a:r>
              <a:rPr lang="en-US">
                <a:solidFill>
                  <a:prstClr val="black"/>
                </a:solidFill>
              </a:rPr>
              <a:t>Presentation Title</a:t>
            </a:r>
          </a:p>
        </p:txBody>
      </p:sp>
      <p:sp>
        <p:nvSpPr>
          <p:cNvPr id="5" name="Date Placeholder 4"/>
          <p:cNvSpPr>
            <a:spLocks noGrp="1"/>
          </p:cNvSpPr>
          <p:nvPr>
            <p:ph type="dt" idx="11"/>
          </p:nvPr>
        </p:nvSpPr>
        <p:spPr/>
        <p:txBody>
          <a:bodyPr/>
          <a:lstStyle/>
          <a:p>
            <a:pPr defTabSz="882762">
              <a:defRPr/>
            </a:pPr>
            <a:fld id="{92D5AA5D-F7BB-46AC-BCA6-FB9445698C53}" type="datetime1">
              <a:rPr lang="en-US">
                <a:solidFill>
                  <a:prstClr val="black"/>
                </a:solidFill>
              </a:rPr>
              <a:pPr defTabSz="882762">
                <a:defRPr/>
              </a:pPr>
              <a:t>2/21/2024</a:t>
            </a:fld>
            <a:endParaRPr lang="en-US">
              <a:solidFill>
                <a:prstClr val="black"/>
              </a:solidFill>
            </a:endParaRPr>
          </a:p>
        </p:txBody>
      </p:sp>
      <p:sp>
        <p:nvSpPr>
          <p:cNvPr id="6" name="Footer Placeholder 5"/>
          <p:cNvSpPr>
            <a:spLocks noGrp="1"/>
          </p:cNvSpPr>
          <p:nvPr>
            <p:ph type="ftr" sz="quarter" idx="12"/>
          </p:nvPr>
        </p:nvSpPr>
        <p:spPr/>
        <p:txBody>
          <a:bodyPr/>
          <a:lstStyle/>
          <a:p>
            <a:pPr algn="r" defTabSz="882762">
              <a:defRPr/>
            </a:pPr>
            <a:r>
              <a:rPr lang="en-US">
                <a:solidFill>
                  <a:prstClr val="black"/>
                </a:solidFill>
              </a:rPr>
              <a:t>Lit Code XX/XX</a:t>
            </a:r>
          </a:p>
        </p:txBody>
      </p:sp>
      <p:sp>
        <p:nvSpPr>
          <p:cNvPr id="7" name="Slide Number Placeholder 6"/>
          <p:cNvSpPr>
            <a:spLocks noGrp="1"/>
          </p:cNvSpPr>
          <p:nvPr>
            <p:ph type="sldNum" sz="quarter" idx="13"/>
          </p:nvPr>
        </p:nvSpPr>
        <p:spPr/>
        <p:txBody>
          <a:bodyPr/>
          <a:lstStyle/>
          <a:p>
            <a:pPr defTabSz="882762">
              <a:defRPr/>
            </a:pPr>
            <a:fld id="{4FBD5869-E701-44DB-B9C5-C7F7FB528C06}" type="slidenum">
              <a:rPr lang="en-US">
                <a:solidFill>
                  <a:prstClr val="black"/>
                </a:solidFill>
              </a:rPr>
              <a:pPr defTabSz="882762">
                <a:defRPr/>
              </a:pPr>
              <a:t>30</a:t>
            </a:fld>
            <a:endParaRPr lang="en-US">
              <a:solidFill>
                <a:prstClr val="black"/>
              </a:solidFill>
            </a:endParaRPr>
          </a:p>
        </p:txBody>
      </p:sp>
    </p:spTree>
    <p:extLst>
      <p:ext uri="{BB962C8B-B14F-4D97-AF65-F5344CB8AC3E}">
        <p14:creationId xmlns:p14="http://schemas.microsoft.com/office/powerpoint/2010/main" val="947788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882762">
              <a:defRPr/>
            </a:pPr>
            <a:r>
              <a:rPr lang="en-US">
                <a:solidFill>
                  <a:prstClr val="black"/>
                </a:solidFill>
              </a:rPr>
              <a:t>Presentation Title</a:t>
            </a:r>
          </a:p>
        </p:txBody>
      </p:sp>
      <p:sp>
        <p:nvSpPr>
          <p:cNvPr id="5" name="Date Placeholder 4"/>
          <p:cNvSpPr>
            <a:spLocks noGrp="1"/>
          </p:cNvSpPr>
          <p:nvPr>
            <p:ph type="dt" idx="11"/>
          </p:nvPr>
        </p:nvSpPr>
        <p:spPr/>
        <p:txBody>
          <a:bodyPr/>
          <a:lstStyle/>
          <a:p>
            <a:pPr defTabSz="882762">
              <a:defRPr/>
            </a:pPr>
            <a:fld id="{92D5AA5D-F7BB-46AC-BCA6-FB9445698C53}" type="datetime1">
              <a:rPr lang="en-US">
                <a:solidFill>
                  <a:prstClr val="black"/>
                </a:solidFill>
              </a:rPr>
              <a:pPr defTabSz="882762">
                <a:defRPr/>
              </a:pPr>
              <a:t>2/21/2024</a:t>
            </a:fld>
            <a:endParaRPr lang="en-US">
              <a:solidFill>
                <a:prstClr val="black"/>
              </a:solidFill>
            </a:endParaRPr>
          </a:p>
        </p:txBody>
      </p:sp>
      <p:sp>
        <p:nvSpPr>
          <p:cNvPr id="6" name="Footer Placeholder 5"/>
          <p:cNvSpPr>
            <a:spLocks noGrp="1"/>
          </p:cNvSpPr>
          <p:nvPr>
            <p:ph type="ftr" sz="quarter" idx="12"/>
          </p:nvPr>
        </p:nvSpPr>
        <p:spPr/>
        <p:txBody>
          <a:bodyPr/>
          <a:lstStyle/>
          <a:p>
            <a:pPr algn="r" defTabSz="882762">
              <a:defRPr/>
            </a:pPr>
            <a:r>
              <a:rPr lang="en-US">
                <a:solidFill>
                  <a:prstClr val="black"/>
                </a:solidFill>
              </a:rPr>
              <a:t>Lit Code XX/XX</a:t>
            </a:r>
          </a:p>
        </p:txBody>
      </p:sp>
      <p:sp>
        <p:nvSpPr>
          <p:cNvPr id="7" name="Slide Number Placeholder 6"/>
          <p:cNvSpPr>
            <a:spLocks noGrp="1"/>
          </p:cNvSpPr>
          <p:nvPr>
            <p:ph type="sldNum" sz="quarter" idx="13"/>
          </p:nvPr>
        </p:nvSpPr>
        <p:spPr/>
        <p:txBody>
          <a:bodyPr/>
          <a:lstStyle/>
          <a:p>
            <a:pPr defTabSz="882762">
              <a:defRPr/>
            </a:pPr>
            <a:fld id="{4FBD5869-E701-44DB-B9C5-C7F7FB528C06}" type="slidenum">
              <a:rPr lang="en-US">
                <a:solidFill>
                  <a:prstClr val="black"/>
                </a:solidFill>
              </a:rPr>
              <a:pPr defTabSz="882762">
                <a:defRPr/>
              </a:pPr>
              <a:t>31</a:t>
            </a:fld>
            <a:endParaRPr lang="en-US">
              <a:solidFill>
                <a:prstClr val="black"/>
              </a:solidFill>
            </a:endParaRPr>
          </a:p>
        </p:txBody>
      </p:sp>
    </p:spTree>
    <p:extLst>
      <p:ext uri="{BB962C8B-B14F-4D97-AF65-F5344CB8AC3E}">
        <p14:creationId xmlns:p14="http://schemas.microsoft.com/office/powerpoint/2010/main" val="1870363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882762">
              <a:defRPr/>
            </a:pPr>
            <a:r>
              <a:rPr lang="en-US">
                <a:solidFill>
                  <a:prstClr val="black"/>
                </a:solidFill>
              </a:rPr>
              <a:t>Presentation Title</a:t>
            </a:r>
          </a:p>
        </p:txBody>
      </p:sp>
      <p:sp>
        <p:nvSpPr>
          <p:cNvPr id="5" name="Date Placeholder 4"/>
          <p:cNvSpPr>
            <a:spLocks noGrp="1"/>
          </p:cNvSpPr>
          <p:nvPr>
            <p:ph type="dt" idx="11"/>
          </p:nvPr>
        </p:nvSpPr>
        <p:spPr/>
        <p:txBody>
          <a:bodyPr/>
          <a:lstStyle/>
          <a:p>
            <a:pPr defTabSz="882762">
              <a:defRPr/>
            </a:pPr>
            <a:fld id="{92D5AA5D-F7BB-46AC-BCA6-FB9445698C53}" type="datetime1">
              <a:rPr lang="en-US">
                <a:solidFill>
                  <a:prstClr val="black"/>
                </a:solidFill>
              </a:rPr>
              <a:pPr defTabSz="882762">
                <a:defRPr/>
              </a:pPr>
              <a:t>2/21/2024</a:t>
            </a:fld>
            <a:endParaRPr lang="en-US">
              <a:solidFill>
                <a:prstClr val="black"/>
              </a:solidFill>
            </a:endParaRPr>
          </a:p>
        </p:txBody>
      </p:sp>
      <p:sp>
        <p:nvSpPr>
          <p:cNvPr id="6" name="Footer Placeholder 5"/>
          <p:cNvSpPr>
            <a:spLocks noGrp="1"/>
          </p:cNvSpPr>
          <p:nvPr>
            <p:ph type="ftr" sz="quarter" idx="12"/>
          </p:nvPr>
        </p:nvSpPr>
        <p:spPr/>
        <p:txBody>
          <a:bodyPr/>
          <a:lstStyle/>
          <a:p>
            <a:pPr algn="r" defTabSz="882762">
              <a:defRPr/>
            </a:pPr>
            <a:r>
              <a:rPr lang="en-US">
                <a:solidFill>
                  <a:prstClr val="black"/>
                </a:solidFill>
              </a:rPr>
              <a:t>Lit Code XX/XX</a:t>
            </a:r>
          </a:p>
        </p:txBody>
      </p:sp>
      <p:sp>
        <p:nvSpPr>
          <p:cNvPr id="7" name="Slide Number Placeholder 6"/>
          <p:cNvSpPr>
            <a:spLocks noGrp="1"/>
          </p:cNvSpPr>
          <p:nvPr>
            <p:ph type="sldNum" sz="quarter" idx="13"/>
          </p:nvPr>
        </p:nvSpPr>
        <p:spPr/>
        <p:txBody>
          <a:bodyPr/>
          <a:lstStyle/>
          <a:p>
            <a:pPr defTabSz="882762">
              <a:defRPr/>
            </a:pPr>
            <a:fld id="{4FBD5869-E701-44DB-B9C5-C7F7FB528C06}" type="slidenum">
              <a:rPr lang="en-US">
                <a:solidFill>
                  <a:prstClr val="black"/>
                </a:solidFill>
              </a:rPr>
              <a:pPr defTabSz="882762">
                <a:defRPr/>
              </a:pPr>
              <a:t>33</a:t>
            </a:fld>
            <a:endParaRPr lang="en-US">
              <a:solidFill>
                <a:prstClr val="black"/>
              </a:solidFill>
            </a:endParaRPr>
          </a:p>
        </p:txBody>
      </p:sp>
    </p:spTree>
    <p:extLst>
      <p:ext uri="{BB962C8B-B14F-4D97-AF65-F5344CB8AC3E}">
        <p14:creationId xmlns:p14="http://schemas.microsoft.com/office/powerpoint/2010/main" val="799921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882762">
              <a:defRPr/>
            </a:pPr>
            <a:r>
              <a:rPr lang="en-US">
                <a:solidFill>
                  <a:prstClr val="black"/>
                </a:solidFill>
              </a:rPr>
              <a:t>Presentation Title</a:t>
            </a:r>
          </a:p>
        </p:txBody>
      </p:sp>
      <p:sp>
        <p:nvSpPr>
          <p:cNvPr id="5" name="Date Placeholder 4"/>
          <p:cNvSpPr>
            <a:spLocks noGrp="1"/>
          </p:cNvSpPr>
          <p:nvPr>
            <p:ph type="dt" idx="11"/>
          </p:nvPr>
        </p:nvSpPr>
        <p:spPr/>
        <p:txBody>
          <a:bodyPr/>
          <a:lstStyle/>
          <a:p>
            <a:pPr defTabSz="882762">
              <a:defRPr/>
            </a:pPr>
            <a:fld id="{92D5AA5D-F7BB-46AC-BCA6-FB9445698C53}" type="datetime1">
              <a:rPr lang="en-US">
                <a:solidFill>
                  <a:prstClr val="black"/>
                </a:solidFill>
              </a:rPr>
              <a:pPr defTabSz="882762">
                <a:defRPr/>
              </a:pPr>
              <a:t>2/21/2024</a:t>
            </a:fld>
            <a:endParaRPr lang="en-US">
              <a:solidFill>
                <a:prstClr val="black"/>
              </a:solidFill>
            </a:endParaRPr>
          </a:p>
        </p:txBody>
      </p:sp>
      <p:sp>
        <p:nvSpPr>
          <p:cNvPr id="6" name="Footer Placeholder 5"/>
          <p:cNvSpPr>
            <a:spLocks noGrp="1"/>
          </p:cNvSpPr>
          <p:nvPr>
            <p:ph type="ftr" sz="quarter" idx="12"/>
          </p:nvPr>
        </p:nvSpPr>
        <p:spPr/>
        <p:txBody>
          <a:bodyPr/>
          <a:lstStyle/>
          <a:p>
            <a:pPr algn="r" defTabSz="882762">
              <a:defRPr/>
            </a:pPr>
            <a:r>
              <a:rPr lang="en-US">
                <a:solidFill>
                  <a:prstClr val="black"/>
                </a:solidFill>
              </a:rPr>
              <a:t>Lit Code XX/XX</a:t>
            </a:r>
          </a:p>
        </p:txBody>
      </p:sp>
      <p:sp>
        <p:nvSpPr>
          <p:cNvPr id="7" name="Slide Number Placeholder 6"/>
          <p:cNvSpPr>
            <a:spLocks noGrp="1"/>
          </p:cNvSpPr>
          <p:nvPr>
            <p:ph type="sldNum" sz="quarter" idx="13"/>
          </p:nvPr>
        </p:nvSpPr>
        <p:spPr/>
        <p:txBody>
          <a:bodyPr/>
          <a:lstStyle/>
          <a:p>
            <a:pPr defTabSz="882762">
              <a:defRPr/>
            </a:pPr>
            <a:fld id="{4FBD5869-E701-44DB-B9C5-C7F7FB528C06}" type="slidenum">
              <a:rPr lang="en-US">
                <a:solidFill>
                  <a:prstClr val="black"/>
                </a:solidFill>
              </a:rPr>
              <a:pPr defTabSz="882762">
                <a:defRPr/>
              </a:pPr>
              <a:t>34</a:t>
            </a:fld>
            <a:endParaRPr lang="en-US">
              <a:solidFill>
                <a:prstClr val="black"/>
              </a:solidFill>
            </a:endParaRPr>
          </a:p>
        </p:txBody>
      </p:sp>
    </p:spTree>
    <p:extLst>
      <p:ext uri="{BB962C8B-B14F-4D97-AF65-F5344CB8AC3E}">
        <p14:creationId xmlns:p14="http://schemas.microsoft.com/office/powerpoint/2010/main" val="1421754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882762">
              <a:defRPr/>
            </a:pPr>
            <a:r>
              <a:rPr lang="en-US">
                <a:solidFill>
                  <a:prstClr val="black"/>
                </a:solidFill>
              </a:rPr>
              <a:t>Presentation Title</a:t>
            </a:r>
          </a:p>
        </p:txBody>
      </p:sp>
      <p:sp>
        <p:nvSpPr>
          <p:cNvPr id="5" name="Date Placeholder 4"/>
          <p:cNvSpPr>
            <a:spLocks noGrp="1"/>
          </p:cNvSpPr>
          <p:nvPr>
            <p:ph type="dt" idx="11"/>
          </p:nvPr>
        </p:nvSpPr>
        <p:spPr/>
        <p:txBody>
          <a:bodyPr/>
          <a:lstStyle/>
          <a:p>
            <a:pPr defTabSz="882762">
              <a:defRPr/>
            </a:pPr>
            <a:fld id="{92D5AA5D-F7BB-46AC-BCA6-FB9445698C53}" type="datetime1">
              <a:rPr lang="en-US">
                <a:solidFill>
                  <a:prstClr val="black"/>
                </a:solidFill>
              </a:rPr>
              <a:pPr defTabSz="882762">
                <a:defRPr/>
              </a:pPr>
              <a:t>2/21/2024</a:t>
            </a:fld>
            <a:endParaRPr lang="en-US">
              <a:solidFill>
                <a:prstClr val="black"/>
              </a:solidFill>
            </a:endParaRPr>
          </a:p>
        </p:txBody>
      </p:sp>
      <p:sp>
        <p:nvSpPr>
          <p:cNvPr id="6" name="Footer Placeholder 5"/>
          <p:cNvSpPr>
            <a:spLocks noGrp="1"/>
          </p:cNvSpPr>
          <p:nvPr>
            <p:ph type="ftr" sz="quarter" idx="12"/>
          </p:nvPr>
        </p:nvSpPr>
        <p:spPr/>
        <p:txBody>
          <a:bodyPr/>
          <a:lstStyle/>
          <a:p>
            <a:pPr algn="r" defTabSz="882762">
              <a:defRPr/>
            </a:pPr>
            <a:r>
              <a:rPr lang="en-US">
                <a:solidFill>
                  <a:prstClr val="black"/>
                </a:solidFill>
              </a:rPr>
              <a:t>Lit Code XX/XX</a:t>
            </a:r>
          </a:p>
        </p:txBody>
      </p:sp>
      <p:sp>
        <p:nvSpPr>
          <p:cNvPr id="7" name="Slide Number Placeholder 6"/>
          <p:cNvSpPr>
            <a:spLocks noGrp="1"/>
          </p:cNvSpPr>
          <p:nvPr>
            <p:ph type="sldNum" sz="quarter" idx="13"/>
          </p:nvPr>
        </p:nvSpPr>
        <p:spPr/>
        <p:txBody>
          <a:bodyPr/>
          <a:lstStyle/>
          <a:p>
            <a:pPr defTabSz="882762">
              <a:defRPr/>
            </a:pPr>
            <a:fld id="{4FBD5869-E701-44DB-B9C5-C7F7FB528C06}" type="slidenum">
              <a:rPr lang="en-US">
                <a:solidFill>
                  <a:prstClr val="black"/>
                </a:solidFill>
              </a:rPr>
              <a:pPr defTabSz="882762">
                <a:defRPr/>
              </a:pPr>
              <a:t>35</a:t>
            </a:fld>
            <a:endParaRPr lang="en-US">
              <a:solidFill>
                <a:prstClr val="black"/>
              </a:solidFill>
            </a:endParaRPr>
          </a:p>
        </p:txBody>
      </p:sp>
    </p:spTree>
    <p:extLst>
      <p:ext uri="{BB962C8B-B14F-4D97-AF65-F5344CB8AC3E}">
        <p14:creationId xmlns:p14="http://schemas.microsoft.com/office/powerpoint/2010/main" val="4009887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4FBD5869-E701-44DB-B9C5-C7F7FB528C06}" type="slidenum">
              <a:rPr lang="en-US" smtClean="0"/>
              <a:pPr/>
              <a:t>39</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3250030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5225" cy="3514725"/>
          </a:xfrm>
        </p:spPr>
      </p:sp>
      <p:sp>
        <p:nvSpPr>
          <p:cNvPr id="3" name="Notes Placeholder 2"/>
          <p:cNvSpPr>
            <a:spLocks noGrp="1"/>
          </p:cNvSpPr>
          <p:nvPr>
            <p:ph type="body" idx="1"/>
          </p:nvPr>
        </p:nvSpPr>
        <p:spPr>
          <a:xfrm>
            <a:off x="228602" y="4332910"/>
            <a:ext cx="6537961" cy="4517286"/>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Date Placeholder 4"/>
          <p:cNvSpPr>
            <a:spLocks noGrp="1"/>
          </p:cNvSpPr>
          <p:nvPr>
            <p:ph type="dt" idx="11"/>
          </p:nvPr>
        </p:nvSpPr>
        <p:spPr>
          <a:xfrm>
            <a:off x="228602" y="8850196"/>
            <a:ext cx="1402080" cy="2765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F993A9-22FD-40F7-971C-B13844C5D32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Tree>
    <p:extLst>
      <p:ext uri="{BB962C8B-B14F-4D97-AF65-F5344CB8AC3E}">
        <p14:creationId xmlns:p14="http://schemas.microsoft.com/office/powerpoint/2010/main" val="2928110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4FBD5869-E701-44DB-B9C5-C7F7FB528C06}" type="slidenum">
              <a:rPr lang="en-US" smtClean="0"/>
              <a:pPr/>
              <a:t>41</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188314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229017" y="4303554"/>
            <a:ext cx="6549805" cy="4486681"/>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4FBD5869-E701-44DB-B9C5-C7F7FB528C06}" type="slidenum">
              <a:rPr lang="en-US" smtClean="0"/>
              <a:pPr/>
              <a:t>42</a:t>
            </a:fld>
            <a:endParaRPr lang="en-US"/>
          </a:p>
        </p:txBody>
      </p:sp>
      <p:sp>
        <p:nvSpPr>
          <p:cNvPr id="5" name="Date Placeholder 4"/>
          <p:cNvSpPr>
            <a:spLocks noGrp="1"/>
          </p:cNvSpPr>
          <p:nvPr>
            <p:ph type="dt" idx="11"/>
          </p:nvPr>
        </p:nvSpPr>
        <p:spPr>
          <a:xfrm>
            <a:off x="229016" y="8790235"/>
            <a:ext cx="1404620" cy="274696"/>
          </a:xfrm>
        </p:spPr>
        <p:txBody>
          <a:bodyPr/>
          <a:lstStyle/>
          <a:p>
            <a:fld id="{15F993A9-22FD-40F7-971C-B13844C5D326}" type="datetime1">
              <a:rPr lang="en-US" smtClean="0"/>
              <a:t>2/21/2024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Header Placeholder 6"/>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613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272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174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3625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80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8673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991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Titel der Präsentation</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0848C5-7DD8-4095-9901-C6618A6DEC9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2/21/2024</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4914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00A096"/>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chemeClr val="accent2"/>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chemeClr val="accent2"/>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chemeClr val="accent2"/>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38EF3BBB-8D76-45ED-B369-C96E597807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145257" y="91440"/>
            <a:ext cx="1788753" cy="659070"/>
          </a:xfrm>
          <a:prstGeom prst="rect">
            <a:avLst/>
          </a:prstGeom>
        </p:spPr>
      </p:pic>
    </p:spTree>
    <p:extLst>
      <p:ext uri="{BB962C8B-B14F-4D97-AF65-F5344CB8AC3E}">
        <p14:creationId xmlns:p14="http://schemas.microsoft.com/office/powerpoint/2010/main" val="3303593652"/>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White cover (print) EXTERNAL USE">
    <p:spTree>
      <p:nvGrpSpPr>
        <p:cNvPr id="1" name=""/>
        <p:cNvGrpSpPr/>
        <p:nvPr/>
      </p:nvGrpSpPr>
      <p:grpSpPr>
        <a:xfrm>
          <a:off x="0" y="0"/>
          <a:ext cx="0" cy="0"/>
          <a:chOff x="0" y="0"/>
          <a:chExt cx="0" cy="0"/>
        </a:xfrm>
      </p:grpSpPr>
      <p:sp>
        <p:nvSpPr>
          <p:cNvPr id="24" name="Text Placeholder 10">
            <a:extLst>
              <a:ext uri="{FF2B5EF4-FFF2-40B4-BE49-F238E27FC236}">
                <a16:creationId xmlns:a16="http://schemas.microsoft.com/office/drawing/2014/main" id="{F4A0CAC7-8856-4F8A-A212-677CD21283BB}"/>
              </a:ext>
            </a:extLst>
          </p:cNvPr>
          <p:cNvSpPr>
            <a:spLocks noGrp="1"/>
          </p:cNvSpPr>
          <p:nvPr>
            <p:ph type="body" sz="quarter" idx="11" hasCustomPrompt="1"/>
          </p:nvPr>
        </p:nvSpPr>
        <p:spPr>
          <a:xfrm>
            <a:off x="9251949" y="457202"/>
            <a:ext cx="3296987" cy="615553"/>
          </a:xfrm>
          <a:prstGeom prst="rect">
            <a:avLst/>
          </a:prstGeom>
          <a:solidFill>
            <a:schemeClr val="bg1"/>
          </a:solidFill>
          <a:ln w="12700">
            <a:solidFill>
              <a:schemeClr val="accent4"/>
            </a:solidFill>
          </a:ln>
        </p:spPr>
        <p:txBody>
          <a:bodyPr wrap="square" lIns="182880" tIns="91440" bIns="91440" anchor="b" anchorCtr="0">
            <a:sp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400" b="1" baseline="0">
                <a:solidFill>
                  <a:schemeClr val="tx1"/>
                </a:solidFill>
                <a:latin typeface="Century Gothic" panose="020B0502020202020204" pitchFamily="34" charset="0"/>
              </a:defRPr>
            </a:lvl2pPr>
          </a:lstStyle>
          <a:p>
            <a:pPr lvl="0"/>
            <a:r>
              <a:rPr lang="en-US"/>
              <a:t>Investment Platform</a:t>
            </a:r>
          </a:p>
          <a:p>
            <a:pPr lvl="0"/>
            <a:r>
              <a:rPr lang="en-US"/>
              <a:t>2nd line</a:t>
            </a:r>
          </a:p>
        </p:txBody>
      </p:sp>
      <p:pic>
        <p:nvPicPr>
          <p:cNvPr id="18" name="Picture 17">
            <a:extLst>
              <a:ext uri="{FF2B5EF4-FFF2-40B4-BE49-F238E27FC236}">
                <a16:creationId xmlns:a16="http://schemas.microsoft.com/office/drawing/2014/main" id="{5BAC19E2-4C80-4644-B6E0-38AF3C1CC3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84452" y="182882"/>
            <a:ext cx="2651760" cy="977047"/>
          </a:xfrm>
          <a:prstGeom prst="rect">
            <a:avLst/>
          </a:prstGeom>
          <a:solidFill>
            <a:schemeClr val="bg1"/>
          </a:solidFill>
          <a:ln w="15875">
            <a:noFill/>
            <a:round/>
          </a:ln>
        </p:spPr>
      </p:pic>
      <p:sp>
        <p:nvSpPr>
          <p:cNvPr id="20" name="Text Placeholder 2">
            <a:extLst>
              <a:ext uri="{FF2B5EF4-FFF2-40B4-BE49-F238E27FC236}">
                <a16:creationId xmlns:a16="http://schemas.microsoft.com/office/drawing/2014/main" id="{24DD934F-591E-4663-A308-DEBEAF9D6C1B}"/>
              </a:ext>
            </a:extLst>
          </p:cNvPr>
          <p:cNvSpPr>
            <a:spLocks noGrp="1"/>
          </p:cNvSpPr>
          <p:nvPr>
            <p:ph type="body" sz="quarter" idx="32" hasCustomPrompt="1"/>
          </p:nvPr>
        </p:nvSpPr>
        <p:spPr>
          <a:xfrm>
            <a:off x="8518093" y="4733470"/>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1" name="Text Placeholder 2">
            <a:extLst>
              <a:ext uri="{FF2B5EF4-FFF2-40B4-BE49-F238E27FC236}">
                <a16:creationId xmlns:a16="http://schemas.microsoft.com/office/drawing/2014/main" id="{4CE6C872-9E37-43DF-9331-5D0AB203E591}"/>
              </a:ext>
            </a:extLst>
          </p:cNvPr>
          <p:cNvSpPr>
            <a:spLocks noGrp="1"/>
          </p:cNvSpPr>
          <p:nvPr>
            <p:ph type="body" sz="quarter" idx="31" hasCustomPrompt="1"/>
          </p:nvPr>
        </p:nvSpPr>
        <p:spPr>
          <a:xfrm>
            <a:off x="5117266" y="4733470"/>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2" name="Text Placeholder 2">
            <a:extLst>
              <a:ext uri="{FF2B5EF4-FFF2-40B4-BE49-F238E27FC236}">
                <a16:creationId xmlns:a16="http://schemas.microsoft.com/office/drawing/2014/main" id="{00912B20-D8A8-492D-B3BD-9AF05A35E623}"/>
              </a:ext>
            </a:extLst>
          </p:cNvPr>
          <p:cNvSpPr>
            <a:spLocks noGrp="1"/>
          </p:cNvSpPr>
          <p:nvPr>
            <p:ph type="body" sz="quarter" idx="30" hasCustomPrompt="1"/>
          </p:nvPr>
        </p:nvSpPr>
        <p:spPr>
          <a:xfrm>
            <a:off x="1716438" y="4733470"/>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3" name="Text Placeholder 2">
            <a:extLst>
              <a:ext uri="{FF2B5EF4-FFF2-40B4-BE49-F238E27FC236}">
                <a16:creationId xmlns:a16="http://schemas.microsoft.com/office/drawing/2014/main" id="{0616F577-F72F-4388-9090-94623B1FEF89}"/>
              </a:ext>
            </a:extLst>
          </p:cNvPr>
          <p:cNvSpPr>
            <a:spLocks noGrp="1"/>
          </p:cNvSpPr>
          <p:nvPr>
            <p:ph type="body" sz="quarter" idx="29" hasCustomPrompt="1"/>
          </p:nvPr>
        </p:nvSpPr>
        <p:spPr>
          <a:xfrm>
            <a:off x="8518093" y="379226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5" name="Text Placeholder 2">
            <a:extLst>
              <a:ext uri="{FF2B5EF4-FFF2-40B4-BE49-F238E27FC236}">
                <a16:creationId xmlns:a16="http://schemas.microsoft.com/office/drawing/2014/main" id="{FDE20C26-75D1-4D2A-A861-8EA875B18739}"/>
              </a:ext>
            </a:extLst>
          </p:cNvPr>
          <p:cNvSpPr>
            <a:spLocks noGrp="1"/>
          </p:cNvSpPr>
          <p:nvPr>
            <p:ph type="body" sz="quarter" idx="28" hasCustomPrompt="1"/>
          </p:nvPr>
        </p:nvSpPr>
        <p:spPr>
          <a:xfrm>
            <a:off x="5117266" y="379226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6" name="Text Placeholder 2">
            <a:extLst>
              <a:ext uri="{FF2B5EF4-FFF2-40B4-BE49-F238E27FC236}">
                <a16:creationId xmlns:a16="http://schemas.microsoft.com/office/drawing/2014/main" id="{9FBC7580-1358-4E9C-8087-F8C40ED9320D}"/>
              </a:ext>
            </a:extLst>
          </p:cNvPr>
          <p:cNvSpPr>
            <a:spLocks noGrp="1"/>
          </p:cNvSpPr>
          <p:nvPr>
            <p:ph type="body" sz="quarter" idx="27" hasCustomPrompt="1"/>
          </p:nvPr>
        </p:nvSpPr>
        <p:spPr>
          <a:xfrm>
            <a:off x="1716438" y="379226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7" name="Text Placeholder 36">
            <a:extLst>
              <a:ext uri="{FF2B5EF4-FFF2-40B4-BE49-F238E27FC236}">
                <a16:creationId xmlns:a16="http://schemas.microsoft.com/office/drawing/2014/main" id="{A94690F2-D6AC-4624-8270-1546DFA3C2D3}"/>
              </a:ext>
            </a:extLst>
          </p:cNvPr>
          <p:cNvSpPr>
            <a:spLocks noGrp="1"/>
          </p:cNvSpPr>
          <p:nvPr>
            <p:ph type="body" sz="quarter" idx="33" hasCustomPrompt="1"/>
          </p:nvPr>
        </p:nvSpPr>
        <p:spPr>
          <a:xfrm>
            <a:off x="456355" y="3792262"/>
            <a:ext cx="1123950" cy="195771"/>
          </a:xfrm>
          <a:prstGeom prst="rect">
            <a:avLst/>
          </a:prstGeom>
        </p:spPr>
        <p:txBody>
          <a:bodyPr lIns="0" tIns="0" rIns="0" bIns="0"/>
          <a:lstStyle>
            <a:lvl1pPr marL="0" indent="0">
              <a:buNone/>
              <a:defRPr sz="1200">
                <a:latin typeface="Century Gothic" panose="020B0502020202020204" pitchFamily="34" charset="0"/>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Presented by</a:t>
            </a:r>
          </a:p>
        </p:txBody>
      </p:sp>
      <p:pic>
        <p:nvPicPr>
          <p:cNvPr id="30" name="Picture 29">
            <a:extLst>
              <a:ext uri="{FF2B5EF4-FFF2-40B4-BE49-F238E27FC236}">
                <a16:creationId xmlns:a16="http://schemas.microsoft.com/office/drawing/2014/main" id="{88881743-85F3-4FC6-8DF8-B65FF1D20C96}"/>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457200" y="6337096"/>
            <a:ext cx="11247120" cy="91440"/>
          </a:xfrm>
          <a:prstGeom prst="rect">
            <a:avLst/>
          </a:prstGeom>
        </p:spPr>
      </p:pic>
      <p:sp>
        <p:nvSpPr>
          <p:cNvPr id="34" name="Text Placeholder 3">
            <a:extLst>
              <a:ext uri="{FF2B5EF4-FFF2-40B4-BE49-F238E27FC236}">
                <a16:creationId xmlns:a16="http://schemas.microsoft.com/office/drawing/2014/main" id="{27D97E66-5A69-43CD-8747-CAAD158AA429}"/>
              </a:ext>
            </a:extLst>
          </p:cNvPr>
          <p:cNvSpPr>
            <a:spLocks noGrp="1"/>
          </p:cNvSpPr>
          <p:nvPr>
            <p:ph type="body" sz="quarter" idx="26" hasCustomPrompt="1"/>
          </p:nvPr>
        </p:nvSpPr>
        <p:spPr>
          <a:xfrm>
            <a:off x="457200" y="6059487"/>
            <a:ext cx="1120140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
        <p:nvSpPr>
          <p:cNvPr id="35" name="Text Placeholder 4">
            <a:extLst>
              <a:ext uri="{FF2B5EF4-FFF2-40B4-BE49-F238E27FC236}">
                <a16:creationId xmlns:a16="http://schemas.microsoft.com/office/drawing/2014/main" id="{D9106DAD-A926-4AC7-979B-D271C2404F53}"/>
              </a:ext>
            </a:extLst>
          </p:cNvPr>
          <p:cNvSpPr>
            <a:spLocks noGrp="1"/>
          </p:cNvSpPr>
          <p:nvPr>
            <p:ph type="body" sz="quarter" idx="10"/>
          </p:nvPr>
        </p:nvSpPr>
        <p:spPr>
          <a:xfrm>
            <a:off x="456353" y="1508219"/>
            <a:ext cx="9752518" cy="1767130"/>
          </a:xfrm>
          <a:prstGeom prst="rect">
            <a:avLst/>
          </a:prstGeom>
        </p:spPr>
        <p:txBody>
          <a:bodyPr lIns="0" rIns="0"/>
          <a:lstStyle>
            <a:lvl1pPr marL="0" indent="0">
              <a:lnSpc>
                <a:spcPts val="4599"/>
              </a:lnSpc>
              <a:spcBef>
                <a:spcPts val="0"/>
              </a:spcBef>
              <a:spcAft>
                <a:spcPts val="900"/>
              </a:spcAft>
              <a:buNone/>
              <a:defRPr lang="en-US" sz="4199" b="1" kern="1200" dirty="0" smtClean="0">
                <a:solidFill>
                  <a:schemeClr val="tx1"/>
                </a:solidFill>
                <a:latin typeface="Century Gothic" panose="020B0502020202020204" pitchFamily="34" charset="0"/>
                <a:ea typeface="+mn-ea"/>
                <a:cs typeface="+mn-cs"/>
              </a:defRPr>
            </a:lvl1pPr>
            <a:lvl2pPr marL="0" indent="0" algn="l" defTabSz="914126" rtl="0" eaLnBrk="1" latinLnBrk="0" hangingPunct="1">
              <a:spcBef>
                <a:spcPts val="0"/>
              </a:spcBef>
              <a:spcAft>
                <a:spcPts val="1200"/>
              </a:spcAft>
              <a:buNone/>
              <a:defRPr lang="en-US" sz="2399"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9957543"/>
      </p:ext>
    </p:extLst>
  </p:cSld>
  <p:clrMapOvr>
    <a:masterClrMapping/>
  </p:clrMapOvr>
  <p:extLst>
    <p:ext uri="{DCECCB84-F9BA-43D5-87BE-67443E8EF086}">
      <p15:sldGuideLst xmlns:p15="http://schemas.microsoft.com/office/powerpoint/2012/main">
        <p15:guide id="1" orient="horz" pos="1019">
          <p15:clr>
            <a:srgbClr val="FBAE40"/>
          </p15:clr>
        </p15:guide>
        <p15:guide id="2" orient="horz" pos="4200">
          <p15:clr>
            <a:srgbClr val="FBAE40"/>
          </p15:clr>
        </p15:guide>
        <p15:guide id="3" pos="58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Section Break (print)">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913686" y="1070612"/>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3999" b="1" cap="none" baseline="0">
                <a:solidFill>
                  <a:schemeClr val="tx1"/>
                </a:solidFill>
                <a:latin typeface="Arial" panose="020B0604020202020204" pitchFamily="34" charset="0"/>
                <a:cs typeface="Arial" panose="020B0604020202020204" pitchFamily="34" charset="0"/>
              </a:defRPr>
            </a:lvl1pPr>
            <a:lvl2pPr marL="0" indent="0">
              <a:spcBef>
                <a:spcPts val="1600"/>
              </a:spcBef>
              <a:buNone/>
              <a:defRPr sz="2399">
                <a:solidFill>
                  <a:schemeClr val="tx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pic>
        <p:nvPicPr>
          <p:cNvPr id="4" name="Picture 3">
            <a:extLst>
              <a:ext uri="{FF2B5EF4-FFF2-40B4-BE49-F238E27FC236}">
                <a16:creationId xmlns:a16="http://schemas.microsoft.com/office/drawing/2014/main" id="{A75930D0-A9F0-43B2-B7F9-6BB1B86E67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2439" y="6178524"/>
            <a:ext cx="11277600" cy="179861"/>
          </a:xfrm>
          <a:prstGeom prst="rect">
            <a:avLst/>
          </a:prstGeom>
        </p:spPr>
      </p:pic>
    </p:spTree>
    <p:extLst>
      <p:ext uri="{BB962C8B-B14F-4D97-AF65-F5344CB8AC3E}">
        <p14:creationId xmlns:p14="http://schemas.microsoft.com/office/powerpoint/2010/main" val="4281919105"/>
      </p:ext>
    </p:extLst>
  </p:cSld>
  <p:clrMapOvr>
    <a:masterClrMapping/>
  </p:clrMapOvr>
  <p:extLst>
    <p:ext uri="{DCECCB84-F9BA-43D5-87BE-67443E8EF086}">
      <p15:sldGuideLst xmlns:p15="http://schemas.microsoft.com/office/powerpoint/2012/main">
        <p15:guide id="1" pos="285">
          <p15:clr>
            <a:srgbClr val="FBAE40"/>
          </p15:clr>
        </p15:guide>
        <p15:guide id="2" orient="horz" pos="2160">
          <p15:clr>
            <a:srgbClr val="FBAE40"/>
          </p15:clr>
        </p15:guide>
        <p15:guide id="3" pos="738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1999" b="1">
                <a:solidFill>
                  <a:srgbClr val="00A096"/>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1999" baseline="0">
                <a:latin typeface="Arial" panose="020B0604020202020204" pitchFamily="34" charset="0"/>
                <a:cs typeface="Arial" panose="020B0604020202020204" pitchFamily="34" charset="0"/>
              </a:defRPr>
            </a:lvl2pPr>
            <a:lvl3pPr marL="228474" indent="-228474">
              <a:lnSpc>
                <a:spcPct val="100000"/>
              </a:lnSpc>
              <a:spcBef>
                <a:spcPts val="0"/>
              </a:spcBef>
              <a:spcAft>
                <a:spcPts val="400"/>
              </a:spcAft>
              <a:buClr>
                <a:schemeClr val="accent2"/>
              </a:buClr>
              <a:buSzPct val="110000"/>
              <a:defRPr sz="1999">
                <a:latin typeface="Arial" panose="020B0604020202020204" pitchFamily="34" charset="0"/>
                <a:cs typeface="Arial" panose="020B0604020202020204" pitchFamily="34" charset="0"/>
              </a:defRPr>
            </a:lvl3pPr>
            <a:lvl4pPr marL="469642" indent="-241168">
              <a:lnSpc>
                <a:spcPct val="100000"/>
              </a:lnSpc>
              <a:spcBef>
                <a:spcPts val="0"/>
              </a:spcBef>
              <a:spcAft>
                <a:spcPts val="400"/>
              </a:spcAft>
              <a:buClr>
                <a:schemeClr val="accent2"/>
              </a:buClr>
              <a:buSzPct val="110000"/>
              <a:defRPr sz="1999">
                <a:latin typeface="Arial" panose="020B0604020202020204" pitchFamily="34" charset="0"/>
                <a:cs typeface="Arial" panose="020B0604020202020204" pitchFamily="34" charset="0"/>
              </a:defRPr>
            </a:lvl4pPr>
            <a:lvl5pPr marL="698116" indent="-228474">
              <a:lnSpc>
                <a:spcPct val="100000"/>
              </a:lnSpc>
              <a:spcBef>
                <a:spcPts val="0"/>
              </a:spcBef>
              <a:spcAft>
                <a:spcPts val="400"/>
              </a:spcAft>
              <a:buClr>
                <a:schemeClr val="accent2"/>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767676"/>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38EF3BBB-8D76-45ED-B369-C96E597807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10145258" y="91440"/>
            <a:ext cx="1788753" cy="659070"/>
          </a:xfrm>
          <a:prstGeom prst="rect">
            <a:avLst/>
          </a:prstGeom>
        </p:spPr>
      </p:pic>
    </p:spTree>
    <p:extLst>
      <p:ext uri="{BB962C8B-B14F-4D97-AF65-F5344CB8AC3E}">
        <p14:creationId xmlns:p14="http://schemas.microsoft.com/office/powerpoint/2010/main" val="3917285218"/>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Progress window cover (projected) INTERNAL USE">
    <p:spTree>
      <p:nvGrpSpPr>
        <p:cNvPr id="1" name=""/>
        <p:cNvGrpSpPr/>
        <p:nvPr/>
      </p:nvGrpSpPr>
      <p:grpSpPr>
        <a:xfrm>
          <a:off x="0" y="0"/>
          <a:ext cx="0" cy="0"/>
          <a:chOff x="0" y="0"/>
          <a:chExt cx="0" cy="0"/>
        </a:xfrm>
      </p:grpSpPr>
      <p:pic>
        <p:nvPicPr>
          <p:cNvPr id="14" name="Picture 13" descr="A picture containing logo&#10;&#10;Description automatically generated">
            <a:extLst>
              <a:ext uri="{FF2B5EF4-FFF2-40B4-BE49-F238E27FC236}">
                <a16:creationId xmlns:a16="http://schemas.microsoft.com/office/drawing/2014/main" id="{C0F34C30-EE92-414F-B855-7340CF95E6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858" y="669992"/>
            <a:ext cx="6895632" cy="6188008"/>
          </a:xfrm>
          <a:prstGeom prst="rect">
            <a:avLst/>
          </a:prstGeom>
        </p:spPr>
      </p:pic>
      <p:sp>
        <p:nvSpPr>
          <p:cNvPr id="22" name="Text Placeholder 10">
            <a:extLst>
              <a:ext uri="{FF2B5EF4-FFF2-40B4-BE49-F238E27FC236}">
                <a16:creationId xmlns:a16="http://schemas.microsoft.com/office/drawing/2014/main" id="{59992C8C-23A1-4592-911A-A9773842F6AC}"/>
              </a:ext>
            </a:extLst>
          </p:cNvPr>
          <p:cNvSpPr>
            <a:spLocks noGrp="1"/>
          </p:cNvSpPr>
          <p:nvPr>
            <p:ph type="body" sz="quarter" idx="11" hasCustomPrompt="1"/>
          </p:nvPr>
        </p:nvSpPr>
        <p:spPr>
          <a:xfrm>
            <a:off x="8936024" y="458976"/>
            <a:ext cx="3416701" cy="594360"/>
          </a:xfrm>
          <a:prstGeom prst="rect">
            <a:avLst/>
          </a:prstGeom>
          <a:solidFill>
            <a:schemeClr val="bg1"/>
          </a:solidFill>
          <a:ln w="12700">
            <a:solidFill>
              <a:schemeClr val="accent4"/>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a:t>Investment Platform</a:t>
            </a:r>
          </a:p>
          <a:p>
            <a:pPr lvl="0"/>
            <a:r>
              <a:rPr lang="en-US"/>
              <a:t>2nd line</a:t>
            </a:r>
          </a:p>
        </p:txBody>
      </p:sp>
      <p:sp>
        <p:nvSpPr>
          <p:cNvPr id="34" name="Text Placeholder 3">
            <a:extLst>
              <a:ext uri="{FF2B5EF4-FFF2-40B4-BE49-F238E27FC236}">
                <a16:creationId xmlns:a16="http://schemas.microsoft.com/office/drawing/2014/main" id="{129FBD13-AF93-4728-8DC3-FDCFADA50BBD}"/>
              </a:ext>
            </a:extLst>
          </p:cNvPr>
          <p:cNvSpPr>
            <a:spLocks noGrp="1"/>
          </p:cNvSpPr>
          <p:nvPr>
            <p:ph type="body" sz="quarter" idx="29" hasCustomPrompt="1"/>
          </p:nvPr>
        </p:nvSpPr>
        <p:spPr>
          <a:xfrm>
            <a:off x="7315201" y="6000689"/>
            <a:ext cx="4279279"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48" name="Text Placeholder 4">
            <a:extLst>
              <a:ext uri="{FF2B5EF4-FFF2-40B4-BE49-F238E27FC236}">
                <a16:creationId xmlns:a16="http://schemas.microsoft.com/office/drawing/2014/main" id="{6995D64D-D64B-4089-8EFB-C8E12D7CD760}"/>
              </a:ext>
            </a:extLst>
          </p:cNvPr>
          <p:cNvSpPr>
            <a:spLocks noGrp="1"/>
          </p:cNvSpPr>
          <p:nvPr>
            <p:ph type="body" sz="quarter" idx="28"/>
          </p:nvPr>
        </p:nvSpPr>
        <p:spPr>
          <a:xfrm>
            <a:off x="7315202" y="2130653"/>
            <a:ext cx="4297680" cy="2331720"/>
          </a:xfrm>
          <a:prstGeom prst="rect">
            <a:avLst/>
          </a:prstGeom>
        </p:spPr>
        <p:txBody>
          <a:bodyPr lIns="0" rIns="0"/>
          <a:lstStyle>
            <a:lvl1pPr marL="0" indent="0">
              <a:spcBef>
                <a:spcPts val="0"/>
              </a:spcBef>
              <a:spcAft>
                <a:spcPts val="1200"/>
              </a:spcAft>
              <a:buNone/>
              <a:defRPr lang="en-US" sz="2799" b="1" kern="1200" dirty="0" smtClean="0">
                <a:solidFill>
                  <a:schemeClr val="tx1"/>
                </a:solidFill>
                <a:latin typeface="Century Gothic" panose="020B0502020202020204" pitchFamily="34" charset="0"/>
                <a:ea typeface="+mn-ea"/>
                <a:cs typeface="+mn-cs"/>
              </a:defRPr>
            </a:lvl1pPr>
            <a:lvl2pPr marL="0" indent="0" algn="l" defTabSz="914126" rtl="0" eaLnBrk="1" latinLnBrk="0" hangingPunct="1">
              <a:spcBef>
                <a:spcPts val="300"/>
              </a:spcBef>
              <a:spcAft>
                <a:spcPts val="0"/>
              </a:spcAft>
              <a:buNone/>
              <a:defRPr lang="en-US" sz="1600" b="1" kern="1200" dirty="0" smtClean="0">
                <a:solidFill>
                  <a:schemeClr val="tx1"/>
                </a:solidFill>
                <a:latin typeface="Century Gothic" panose="020B0502020202020204" pitchFamily="34" charset="0"/>
                <a:ea typeface="+mn-ea"/>
                <a:cs typeface="+mn-cs"/>
              </a:defRPr>
            </a:lvl2pPr>
            <a:lvl3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3pPr>
            <a:lvl4pPr marL="0" indent="0">
              <a:spcBef>
                <a:spcPts val="300"/>
              </a:spcBef>
              <a:buNone/>
              <a:defRPr lang="en-US" sz="14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7" name="Picture 16">
            <a:extLst>
              <a:ext uri="{FF2B5EF4-FFF2-40B4-BE49-F238E27FC236}">
                <a16:creationId xmlns:a16="http://schemas.microsoft.com/office/drawing/2014/main" id="{A3811933-8EBB-45B9-90BC-7F6B7A5AFB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184452" y="182882"/>
            <a:ext cx="2651760" cy="977047"/>
          </a:xfrm>
          <a:prstGeom prst="rect">
            <a:avLst/>
          </a:prstGeom>
          <a:solidFill>
            <a:schemeClr val="bg1"/>
          </a:solidFill>
          <a:ln w="15875">
            <a:noFill/>
            <a:round/>
          </a:ln>
        </p:spPr>
      </p:pic>
      <p:sp>
        <p:nvSpPr>
          <p:cNvPr id="46" name="exstream_shape42">
            <a:extLst>
              <a:ext uri="{FF2B5EF4-FFF2-40B4-BE49-F238E27FC236}">
                <a16:creationId xmlns:a16="http://schemas.microsoft.com/office/drawing/2014/main" id="{777015DB-DA0B-494A-8107-6C34CCFC7224}"/>
              </a:ext>
            </a:extLst>
          </p:cNvPr>
          <p:cNvSpPr>
            <a:spLocks noChangeArrowheads="1"/>
          </p:cNvSpPr>
          <p:nvPr userDrawn="1"/>
        </p:nvSpPr>
        <p:spPr bwMode="auto">
          <a:xfrm>
            <a:off x="7315201" y="6279146"/>
            <a:ext cx="4685247" cy="173038"/>
          </a:xfrm>
          <a:prstGeom prst="rect">
            <a:avLst/>
          </a:prstGeom>
          <a:noFill/>
          <a:ln>
            <a:noFill/>
          </a:ln>
        </p:spPr>
        <p:txBody>
          <a:bodyPr lIns="0" tIns="0" rIns="0" bIns="0" anchor="b"/>
          <a:lstStyle/>
          <a:p>
            <a:pPr defTabSz="268808" fontAlgn="base">
              <a:spcBef>
                <a:spcPct val="0"/>
              </a:spcBef>
              <a:spcAft>
                <a:spcPct val="0"/>
              </a:spcAft>
            </a:pPr>
            <a:r>
              <a:rPr lang="en-US" sz="1000" b="1">
                <a:solidFill>
                  <a:schemeClr val="tx1"/>
                </a:solidFill>
                <a:latin typeface="Arial Narrow" panose="020B0606020202030204" pitchFamily="34" charset="0"/>
              </a:rPr>
              <a:t>Nur für </a:t>
            </a:r>
            <a:r>
              <a:rPr lang="en-US" sz="1000" b="1" err="1">
                <a:solidFill>
                  <a:schemeClr val="tx1"/>
                </a:solidFill>
                <a:latin typeface="Arial Narrow" panose="020B0606020202030204" pitchFamily="34" charset="0"/>
              </a:rPr>
              <a:t>Vertriebspartner</a:t>
            </a:r>
            <a:r>
              <a:rPr lang="en-US" sz="1000" b="1">
                <a:solidFill>
                  <a:schemeClr val="tx1"/>
                </a:solidFill>
                <a:latin typeface="Arial Narrow" panose="020B0606020202030204" pitchFamily="34" charset="0"/>
              </a:rPr>
              <a:t>. </a:t>
            </a:r>
            <a:r>
              <a:rPr lang="en-US" sz="1000" b="1" err="1">
                <a:solidFill>
                  <a:schemeClr val="tx1"/>
                </a:solidFill>
                <a:latin typeface="Arial Narrow" panose="020B0606020202030204" pitchFamily="34" charset="0"/>
              </a:rPr>
              <a:t>Nicht</a:t>
            </a:r>
            <a:r>
              <a:rPr lang="en-US" sz="1000" b="1">
                <a:solidFill>
                  <a:schemeClr val="tx1"/>
                </a:solidFill>
                <a:latin typeface="Arial Narrow" panose="020B0606020202030204" pitchFamily="34" charset="0"/>
              </a:rPr>
              <a:t> für </a:t>
            </a:r>
            <a:r>
              <a:rPr lang="en-US" sz="1000" b="1" err="1">
                <a:solidFill>
                  <a:schemeClr val="tx1"/>
                </a:solidFill>
                <a:latin typeface="Arial Narrow" panose="020B0606020202030204" pitchFamily="34" charset="0"/>
              </a:rPr>
              <a:t>Investoren</a:t>
            </a:r>
            <a:r>
              <a:rPr lang="en-US" sz="1000" b="1">
                <a:solidFill>
                  <a:schemeClr val="tx1"/>
                </a:solidFill>
                <a:latin typeface="Arial Narrow" panose="020B0606020202030204" pitchFamily="34" charset="0"/>
              </a:rPr>
              <a:t>.</a:t>
            </a:r>
          </a:p>
        </p:txBody>
      </p:sp>
      <p:sp>
        <p:nvSpPr>
          <p:cNvPr id="15" name="Text Placeholder 3">
            <a:extLst>
              <a:ext uri="{FF2B5EF4-FFF2-40B4-BE49-F238E27FC236}">
                <a16:creationId xmlns:a16="http://schemas.microsoft.com/office/drawing/2014/main" id="{A98D391E-1F7A-F041-9552-BAC2909B8D5E}"/>
              </a:ext>
            </a:extLst>
          </p:cNvPr>
          <p:cNvSpPr>
            <a:spLocks noGrp="1"/>
          </p:cNvSpPr>
          <p:nvPr>
            <p:ph type="body" sz="quarter" idx="30"/>
          </p:nvPr>
        </p:nvSpPr>
        <p:spPr>
          <a:xfrm>
            <a:off x="2163384" y="2015825"/>
            <a:ext cx="4402668" cy="3110282"/>
          </a:xfrm>
          <a:prstGeom prst="rect">
            <a:avLst/>
          </a:prstGeom>
        </p:spPr>
        <p:txBody>
          <a:bodyPr/>
          <a:lstStyle>
            <a:lvl1pPr marL="0" indent="0" algn="l" defTabSz="914126" rtl="0" eaLnBrk="1" latinLnBrk="0" hangingPunct="1">
              <a:lnSpc>
                <a:spcPts val="5798"/>
              </a:lnSpc>
              <a:spcBef>
                <a:spcPts val="0"/>
              </a:spcBef>
              <a:buNone/>
              <a:defRPr lang="en-US" sz="5598" b="1" kern="1200" dirty="0" smtClean="0">
                <a:solidFill>
                  <a:schemeClr val="bg1"/>
                </a:solidFill>
                <a:latin typeface="Century Gothic" panose="020B0502020202020204" pitchFamily="34" charset="0"/>
                <a:ea typeface="+mn-ea"/>
                <a:cs typeface="+mn-cs"/>
              </a:defRPr>
            </a:lvl1pPr>
            <a:lvl2pPr marL="457063" indent="0">
              <a:lnSpc>
                <a:spcPts val="5798"/>
              </a:lnSpc>
              <a:spcBef>
                <a:spcPts val="0"/>
              </a:spcBef>
              <a:buNone/>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70305119"/>
      </p:ext>
    </p:extLst>
  </p:cSld>
  <p:clrMapOvr>
    <a:masterClrMapping/>
  </p:clrMapOvr>
  <p:extLst>
    <p:ext uri="{DCECCB84-F9BA-43D5-87BE-67443E8EF086}">
      <p15:sldGuideLst xmlns:p15="http://schemas.microsoft.com/office/powerpoint/2012/main">
        <p15:guide id="1" orient="horz" pos="4205">
          <p15:clr>
            <a:srgbClr val="FBAE40"/>
          </p15:clr>
        </p15:guide>
        <p15:guide id="2" pos="288">
          <p15:clr>
            <a:srgbClr val="FBAE40"/>
          </p15:clr>
        </p15:guide>
        <p15:guide id="3" pos="174">
          <p15:clr>
            <a:srgbClr val="FBAE40"/>
          </p15:clr>
        </p15:guide>
        <p15:guide id="4" orient="horz" pos="151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TOC option (projected)">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CEDAB532-A987-4C08-8359-0075795A207C}"/>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2" name="Text Placeholder 3">
            <a:extLst>
              <a:ext uri="{FF2B5EF4-FFF2-40B4-BE49-F238E27FC236}">
                <a16:creationId xmlns:a16="http://schemas.microsoft.com/office/drawing/2014/main" id="{40636F9F-A2B5-4D31-A3DB-A3BD83B0C52F}"/>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
        <p:nvSpPr>
          <p:cNvPr id="3" name="Table Placeholder 2"/>
          <p:cNvSpPr>
            <a:spLocks noGrp="1"/>
          </p:cNvSpPr>
          <p:nvPr>
            <p:ph type="tbl" sz="quarter" idx="27"/>
          </p:nvPr>
        </p:nvSpPr>
        <p:spPr>
          <a:xfrm>
            <a:off x="457200" y="1280160"/>
            <a:ext cx="9601200" cy="2194560"/>
          </a:xfrm>
          <a:prstGeom prst="rect">
            <a:avLst/>
          </a:prstGeom>
        </p:spPr>
        <p:txBody>
          <a:bodyPr lIns="0" tIns="0" rIns="0" bIns="0"/>
          <a:lstStyle>
            <a:lvl1pPr marL="0" indent="0">
              <a:buNone/>
              <a:defRPr sz="1200"/>
            </a:lvl1pPr>
          </a:lstStyle>
          <a:p>
            <a:r>
              <a:rPr lang="en-US"/>
              <a:t>Click icon to add table</a:t>
            </a:r>
          </a:p>
        </p:txBody>
      </p:sp>
      <p:sp>
        <p:nvSpPr>
          <p:cNvPr id="7" name="Text Placeholder 3">
            <a:extLst>
              <a:ext uri="{FF2B5EF4-FFF2-40B4-BE49-F238E27FC236}">
                <a16:creationId xmlns:a16="http://schemas.microsoft.com/office/drawing/2014/main" id="{176A91DD-7EE8-49D6-B6E3-910EA8A14ADD}"/>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767676"/>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Tree>
    <p:extLst>
      <p:ext uri="{BB962C8B-B14F-4D97-AF65-F5344CB8AC3E}">
        <p14:creationId xmlns:p14="http://schemas.microsoft.com/office/powerpoint/2010/main" val="1158269025"/>
      </p:ext>
    </p:extLst>
  </p:cSld>
  <p:clrMapOvr>
    <a:masterClrMapping/>
  </p:clrMapOvr>
  <p:extLst>
    <p:ext uri="{DCECCB84-F9BA-43D5-87BE-67443E8EF086}">
      <p15:sldGuideLst xmlns:p15="http://schemas.microsoft.com/office/powerpoint/2012/main">
        <p15:guide id="0" orient="horz" pos="4200">
          <p15:clr>
            <a:srgbClr val="FBAE40"/>
          </p15:clr>
        </p15:guide>
        <p15:guide id="3" orient="horz" pos="336">
          <p15:clr>
            <a:srgbClr val="FBAE40"/>
          </p15:clr>
        </p15:guide>
        <p15:guide id="4" pos="28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ntent (pri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60093A-7F7A-4FA6-9D8E-F1944B4965D0}"/>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1" name="Text Placeholder 3">
            <a:extLst>
              <a:ext uri="{FF2B5EF4-FFF2-40B4-BE49-F238E27FC236}">
                <a16:creationId xmlns:a16="http://schemas.microsoft.com/office/drawing/2014/main" id="{9206337C-002C-40B2-BA6B-F9A77B7EFE27}"/>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
        <p:nvSpPr>
          <p:cNvPr id="7" name="Text Placeholder 3">
            <a:extLst>
              <a:ext uri="{FF2B5EF4-FFF2-40B4-BE49-F238E27FC236}">
                <a16:creationId xmlns:a16="http://schemas.microsoft.com/office/drawing/2014/main" id="{C1992A38-4EC2-44A4-B094-33EA5672897D}"/>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
        <p:nvSpPr>
          <p:cNvPr id="8" name="Text Placeholder 2">
            <a:extLst>
              <a:ext uri="{FF2B5EF4-FFF2-40B4-BE49-F238E27FC236}">
                <a16:creationId xmlns:a16="http://schemas.microsoft.com/office/drawing/2014/main" id="{457C5D5C-276B-4631-BB76-B4EFF93D734B}"/>
              </a:ext>
            </a:extLst>
          </p:cNvPr>
          <p:cNvSpPr>
            <a:spLocks noGrp="1"/>
          </p:cNvSpPr>
          <p:nvPr>
            <p:ph type="body" sz="quarter" idx="15" hasCustomPrompt="1"/>
          </p:nvPr>
        </p:nvSpPr>
        <p:spPr>
          <a:xfrm>
            <a:off x="457200" y="1280163"/>
            <a:ext cx="11247120" cy="1118255"/>
          </a:xfrm>
          <a:prstGeom prst="rect">
            <a:avLst/>
          </a:prstGeom>
        </p:spPr>
        <p:txBody>
          <a:bodyPr wrap="square" lIns="0" tIns="0" rIns="0" bIns="0">
            <a:spAutoFit/>
          </a:bodyPr>
          <a:lstStyle>
            <a:lvl1pPr marL="0" marR="0" indent="0" algn="l" defTabSz="806625"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29" indent="-102229">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670" indent="-148441">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2898" indent="-102229">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770" indent="-120434">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3849189013"/>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73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liance/Disclosure (print)">
    <p:spTree>
      <p:nvGrpSpPr>
        <p:cNvPr id="1" name=""/>
        <p:cNvGrpSpPr/>
        <p:nvPr/>
      </p:nvGrpSpPr>
      <p:grpSpPr>
        <a:xfrm>
          <a:off x="0" y="0"/>
          <a:ext cx="0" cy="0"/>
          <a:chOff x="0" y="0"/>
          <a:chExt cx="0" cy="0"/>
        </a:xfrm>
      </p:grpSpPr>
      <p:sp>
        <p:nvSpPr>
          <p:cNvPr id="9" name="Slide Number Placeholder 9">
            <a:extLst>
              <a:ext uri="{FF2B5EF4-FFF2-40B4-BE49-F238E27FC236}">
                <a16:creationId xmlns:a16="http://schemas.microsoft.com/office/drawing/2014/main" id="{9AD5028E-3F7C-4F5B-88B0-8998FCE6E06C}"/>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0" name="Text Placeholder 3">
            <a:extLst>
              <a:ext uri="{FF2B5EF4-FFF2-40B4-BE49-F238E27FC236}">
                <a16:creationId xmlns:a16="http://schemas.microsoft.com/office/drawing/2014/main" id="{DC19D5AC-1AC9-4EEA-B2E5-2FCE49402714}"/>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
        <p:nvSpPr>
          <p:cNvPr id="8" name="Text Placeholder 7"/>
          <p:cNvSpPr>
            <a:spLocks noGrp="1"/>
          </p:cNvSpPr>
          <p:nvPr>
            <p:ph type="body" sz="quarter" idx="15" hasCustomPrompt="1"/>
          </p:nvPr>
        </p:nvSpPr>
        <p:spPr>
          <a:xfrm>
            <a:off x="457200" y="1280160"/>
            <a:ext cx="11080750" cy="160144"/>
          </a:xfrm>
          <a:prstGeom prst="rect">
            <a:avLst/>
          </a:prstGeom>
        </p:spPr>
        <p:txBody>
          <a:bodyPr lIns="0"/>
          <a:lstStyle>
            <a:lvl1pPr marL="0" indent="0">
              <a:lnSpc>
                <a:spcPct val="100000"/>
              </a:lnSpc>
              <a:spcBef>
                <a:spcPts val="0"/>
              </a:spcBef>
              <a:spcAft>
                <a:spcPts val="529"/>
              </a:spcAft>
              <a:buNone/>
              <a:defRPr sz="900" b="0" baseline="0">
                <a:latin typeface="Arial Narrow" panose="020B0606020202030204" pitchFamily="34" charset="0"/>
                <a:cs typeface="Arial" panose="020B0604020202020204" pitchFamily="34" charset="0"/>
              </a:defRPr>
            </a:lvl1pPr>
          </a:lstStyle>
          <a:p>
            <a:pPr lvl="0"/>
            <a:r>
              <a:rPr lang="en-US"/>
              <a:t>Important Information/Disclosure here</a:t>
            </a:r>
          </a:p>
        </p:txBody>
      </p:sp>
      <p:sp>
        <p:nvSpPr>
          <p:cNvPr id="6" name="Text Placeholder 3">
            <a:extLst>
              <a:ext uri="{FF2B5EF4-FFF2-40B4-BE49-F238E27FC236}">
                <a16:creationId xmlns:a16="http://schemas.microsoft.com/office/drawing/2014/main" id="{8B35C552-C4E2-4DDA-9441-C925C6D31A54}"/>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Tree>
    <p:extLst>
      <p:ext uri="{BB962C8B-B14F-4D97-AF65-F5344CB8AC3E}">
        <p14:creationId xmlns:p14="http://schemas.microsoft.com/office/powerpoint/2010/main" val="4081939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Quote (projected)">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8315315" y="1748615"/>
            <a:ext cx="3383280" cy="913070"/>
          </a:xfrm>
          <a:prstGeom prst="rect">
            <a:avLst/>
          </a:prstGeom>
        </p:spPr>
        <p:txBody>
          <a:bodyPr wrap="square" lIns="0" tIns="0" rIns="0" bIns="0">
            <a:spAutoFit/>
          </a:bodyPr>
          <a:lstStyle>
            <a:lvl1pPr marL="80939" indent="-1588">
              <a:lnSpc>
                <a:spcPct val="100000"/>
              </a:lnSpc>
              <a:spcBef>
                <a:spcPts val="0"/>
              </a:spcBef>
              <a:spcAft>
                <a:spcPts val="1600"/>
              </a:spcAft>
              <a:buNone/>
              <a:defRPr sz="1999" b="1">
                <a:solidFill>
                  <a:schemeClr val="accent4"/>
                </a:solidFill>
                <a:latin typeface="Arial" panose="020B0604020202020204" pitchFamily="34" charset="0"/>
                <a:cs typeface="Arial" panose="020B0604020202020204" pitchFamily="34" charset="0"/>
              </a:defRPr>
            </a:lvl1pPr>
            <a:lvl2pPr marL="82505" indent="-82505">
              <a:lnSpc>
                <a:spcPct val="100000"/>
              </a:lnSpc>
              <a:spcBef>
                <a:spcPts val="0"/>
              </a:spcBef>
              <a:buNone/>
              <a:defRPr sz="1400" b="1">
                <a:solidFill>
                  <a:schemeClr val="tx1"/>
                </a:solidFill>
                <a:latin typeface="Arial" panose="020B0604020202020204" pitchFamily="34" charset="0"/>
                <a:cs typeface="Arial" panose="020B0604020202020204" pitchFamily="34" charset="0"/>
              </a:defRPr>
            </a:lvl2pPr>
            <a:lvl3pPr marL="82505" indent="-82505">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stStyle>
          <a:p>
            <a:pPr lvl="0"/>
            <a:r>
              <a:rPr lang="en-US"/>
              <a:t>Quote</a:t>
            </a:r>
          </a:p>
          <a:p>
            <a:pPr lvl="1"/>
            <a:r>
              <a:rPr lang="en-US"/>
              <a:t>	Name</a:t>
            </a:r>
          </a:p>
          <a:p>
            <a:pPr lvl="2"/>
            <a:r>
              <a:rPr lang="en-US"/>
              <a:t>	Job Title</a:t>
            </a:r>
          </a:p>
        </p:txBody>
      </p:sp>
      <p:sp>
        <p:nvSpPr>
          <p:cNvPr id="9" name="Text Placeholder 3">
            <a:extLst>
              <a:ext uri="{FF2B5EF4-FFF2-40B4-BE49-F238E27FC236}">
                <a16:creationId xmlns:a16="http://schemas.microsoft.com/office/drawing/2014/main" id="{ED71A753-72B4-4702-B370-C5727DCA7416}"/>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
        <p:nvSpPr>
          <p:cNvPr id="13" name="Text Placeholder 3">
            <a:extLst>
              <a:ext uri="{FF2B5EF4-FFF2-40B4-BE49-F238E27FC236}">
                <a16:creationId xmlns:a16="http://schemas.microsoft.com/office/drawing/2014/main" id="{275794C4-4F49-49D7-86EA-FC5D6FB5DD0B}"/>
              </a:ext>
            </a:extLst>
          </p:cNvPr>
          <p:cNvSpPr>
            <a:spLocks noGrp="1"/>
          </p:cNvSpPr>
          <p:nvPr>
            <p:ph type="body" sz="quarter" idx="26" hasCustomPrompt="1"/>
          </p:nvPr>
        </p:nvSpPr>
        <p:spPr>
          <a:xfrm>
            <a:off x="457200"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C7781F8F-82A3-4F3B-947D-007A9EA185D0}"/>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2" name="Content Placeholder 2">
            <a:extLst>
              <a:ext uri="{FF2B5EF4-FFF2-40B4-BE49-F238E27FC236}">
                <a16:creationId xmlns:a16="http://schemas.microsoft.com/office/drawing/2014/main" id="{95A9FE75-0077-4F9E-B55A-8C7CBA84D848}"/>
              </a:ext>
            </a:extLst>
          </p:cNvPr>
          <p:cNvSpPr>
            <a:spLocks noGrp="1"/>
          </p:cNvSpPr>
          <p:nvPr>
            <p:ph sz="quarter" idx="27" hasCustomPrompt="1"/>
          </p:nvPr>
        </p:nvSpPr>
        <p:spPr>
          <a:xfrm>
            <a:off x="457200" y="1280160"/>
            <a:ext cx="7315200" cy="4389120"/>
          </a:xfrm>
          <a:prstGeom prst="rect">
            <a:avLst/>
          </a:prstGeom>
        </p:spPr>
        <p:txBody>
          <a:bodyPr wrap="square" lIns="0" tIns="0" rIns="0" bIns="0"/>
          <a:lstStyle>
            <a:lvl1pPr marL="0" indent="0">
              <a:lnSpc>
                <a:spcPct val="100000"/>
              </a:lnSpc>
              <a:spcBef>
                <a:spcPts val="0"/>
              </a:spcBef>
              <a:spcAft>
                <a:spcPts val="800"/>
              </a:spcAft>
              <a:buNone/>
              <a:defRPr lang="en-US" sz="1999"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None/>
              <a:defRPr sz="1999" baseline="0">
                <a:latin typeface="Arial" panose="020B0604020202020204" pitchFamily="34" charset="0"/>
                <a:cs typeface="Arial" panose="020B0604020202020204" pitchFamily="34" charset="0"/>
              </a:defRPr>
            </a:lvl2pPr>
            <a:lvl3pPr marL="228474" indent="-228474">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3pPr>
            <a:lvl4pPr marL="469642"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4pPr>
            <a:lvl5pPr marL="698116"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853173784"/>
      </p:ext>
    </p:extLst>
  </p:cSld>
  <p:clrMapOvr>
    <a:masterClrMapping/>
  </p:clrMapOvr>
  <p:extLst>
    <p:ext uri="{DCECCB84-F9BA-43D5-87BE-67443E8EF086}">
      <p15:sldGuideLst xmlns:p15="http://schemas.microsoft.com/office/powerpoint/2012/main">
        <p15:guide id="1" orient="horz" pos="1130">
          <p15:clr>
            <a:srgbClr val="FBAE40"/>
          </p15:clr>
        </p15:guide>
        <p15:guide id="2" pos="737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1999"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1999" baseline="0">
                <a:latin typeface="Arial" panose="020B0604020202020204" pitchFamily="34" charset="0"/>
                <a:cs typeface="Arial" panose="020B0604020202020204" pitchFamily="34" charset="0"/>
              </a:defRPr>
            </a:lvl2pPr>
            <a:lvl3pPr marL="228474" indent="-228474">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3pPr>
            <a:lvl4pPr marL="469642" indent="-241168">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4pPr>
            <a:lvl5pPr marL="698116" indent="-228474">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565764661"/>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 Content (projecte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3DAEC4C-B12A-4969-B98A-2A0013514092}"/>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
        <p:nvSpPr>
          <p:cNvPr id="10" name="Text Placeholder 3">
            <a:extLst>
              <a:ext uri="{FF2B5EF4-FFF2-40B4-BE49-F238E27FC236}">
                <a16:creationId xmlns:a16="http://schemas.microsoft.com/office/drawing/2014/main" id="{A69C1563-6DA0-4187-A2C4-89BD9A1ADCC2}"/>
              </a:ext>
            </a:extLst>
          </p:cNvPr>
          <p:cNvSpPr>
            <a:spLocks noGrp="1"/>
          </p:cNvSpPr>
          <p:nvPr>
            <p:ph type="body" sz="quarter" idx="26" hasCustomPrompt="1"/>
          </p:nvPr>
        </p:nvSpPr>
        <p:spPr>
          <a:xfrm>
            <a:off x="457200"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Slide Number Placeholder 9">
            <a:extLst>
              <a:ext uri="{FF2B5EF4-FFF2-40B4-BE49-F238E27FC236}">
                <a16:creationId xmlns:a16="http://schemas.microsoft.com/office/drawing/2014/main" id="{AFC56778-A3E0-47E7-9B08-2A94D6C24017}"/>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Tree>
    <p:extLst>
      <p:ext uri="{BB962C8B-B14F-4D97-AF65-F5344CB8AC3E}">
        <p14:creationId xmlns:p14="http://schemas.microsoft.com/office/powerpoint/2010/main" val="2327652345"/>
      </p:ext>
    </p:extLst>
  </p:cSld>
  <p:clrMapOvr>
    <a:masterClrMapping/>
  </p:clrMapOvr>
  <p:extLst>
    <p:ext uri="{DCECCB84-F9BA-43D5-87BE-67443E8EF086}">
      <p15:sldGuideLst xmlns:p15="http://schemas.microsoft.com/office/powerpoint/2012/main">
        <p15:guide id="1" pos="742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Agenda (projected)">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365664" y="1280160"/>
            <a:ext cx="11457496" cy="4206240"/>
          </a:xfrm>
          <a:prstGeom prst="rect">
            <a:avLst/>
          </a:prstGeom>
        </p:spPr>
        <p:txBody>
          <a:bodyPr lIns="0" tIns="0" rIns="0" bIns="0"/>
          <a:lstStyle>
            <a:lvl1pPr marL="168225" indent="-168225">
              <a:lnSpc>
                <a:spcPct val="100000"/>
              </a:lnSpc>
              <a:spcBef>
                <a:spcPts val="0"/>
              </a:spcBef>
              <a:spcAft>
                <a:spcPts val="1200"/>
              </a:spcAft>
              <a:buClr>
                <a:srgbClr val="00A0DC"/>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a:t>Section Title</a:t>
            </a:r>
          </a:p>
        </p:txBody>
      </p:sp>
      <p:sp>
        <p:nvSpPr>
          <p:cNvPr id="12"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4" name="Text Placeholder 3"/>
          <p:cNvSpPr>
            <a:spLocks noGrp="1"/>
          </p:cNvSpPr>
          <p:nvPr>
            <p:ph type="body" sz="quarter" idx="26" hasCustomPrompt="1"/>
          </p:nvPr>
        </p:nvSpPr>
        <p:spPr>
          <a:xfrm>
            <a:off x="365666" y="6097098"/>
            <a:ext cx="11335607"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4126" rtl="0" eaLnBrk="1" latinLnBrk="0" hangingPunct="1">
              <a:spcBef>
                <a:spcPts val="0"/>
              </a:spcBef>
              <a:buNone/>
              <a:defRPr lang="en-US" sz="2199"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 name="Picture 10">
            <a:extLst>
              <a:ext uri="{FF2B5EF4-FFF2-40B4-BE49-F238E27FC236}">
                <a16:creationId xmlns:a16="http://schemas.microsoft.com/office/drawing/2014/main" id="{3391B150-FC09-7507-9ECF-9B936456D5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10212119" y="230011"/>
            <a:ext cx="1778000" cy="660400"/>
          </a:xfrm>
          <a:prstGeom prst="rect">
            <a:avLst/>
          </a:prstGeom>
        </p:spPr>
      </p:pic>
    </p:spTree>
    <p:extLst>
      <p:ext uri="{BB962C8B-B14F-4D97-AF65-F5344CB8AC3E}">
        <p14:creationId xmlns:p14="http://schemas.microsoft.com/office/powerpoint/2010/main" val="1404058928"/>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V Content :: Right with Titles (projected)">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6309361" y="1280159"/>
            <a:ext cx="5394960" cy="548640"/>
          </a:xfrm>
          <a:prstGeom prst="rect">
            <a:avLst/>
          </a:prstGeom>
        </p:spPr>
        <p:txBody>
          <a:bodyPr lIns="0" tIns="0" rIns="0" bIns="0" anchor="t" anchorCtr="0"/>
          <a:lstStyle>
            <a:lvl1pPr marL="0" marR="0" indent="0" algn="l" defTabSz="898740" rtl="0" eaLnBrk="1" fontAlgn="auto" latinLnBrk="0" hangingPunct="1">
              <a:lnSpc>
                <a:spcPct val="100000"/>
              </a:lnSpc>
              <a:spcBef>
                <a:spcPts val="0"/>
              </a:spcBef>
              <a:spcAft>
                <a:spcPts val="0"/>
              </a:spcAft>
              <a:buClrTx/>
              <a:buSzTx/>
              <a:buFont typeface="Arial" pitchFamily="34" charset="0"/>
              <a:buNone/>
              <a:tabLst/>
              <a:defRPr sz="1799"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1DE16065-7A93-4370-8572-1E4F15416143}"/>
              </a:ext>
            </a:extLst>
          </p:cNvPr>
          <p:cNvSpPr>
            <a:spLocks noGrp="1"/>
          </p:cNvSpPr>
          <p:nvPr>
            <p:ph type="body" sz="quarter" idx="26" hasCustomPrompt="1"/>
          </p:nvPr>
        </p:nvSpPr>
        <p:spPr>
          <a:xfrm>
            <a:off x="457200"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4F0CF316-5B61-4F76-BF5A-9C290D2F4831}"/>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5" name="Text Placeholder 3">
            <a:extLst>
              <a:ext uri="{FF2B5EF4-FFF2-40B4-BE49-F238E27FC236}">
                <a16:creationId xmlns:a16="http://schemas.microsoft.com/office/drawing/2014/main" id="{8E2806E0-F1AD-4F42-BA5D-08B982F26ECD}"/>
              </a:ext>
            </a:extLst>
          </p:cNvPr>
          <p:cNvSpPr>
            <a:spLocks noGrp="1"/>
          </p:cNvSpPr>
          <p:nvPr>
            <p:ph type="body" sz="quarter" idx="32" hasCustomPrompt="1"/>
          </p:nvPr>
        </p:nvSpPr>
        <p:spPr>
          <a:xfrm>
            <a:off x="457201" y="182880"/>
            <a:ext cx="8532178" cy="768096"/>
          </a:xfrm>
          <a:prstGeom prst="rect">
            <a:avLst/>
          </a:prstGeom>
        </p:spPr>
        <p:txBody>
          <a:bodyPr lIns="0" tIns="0" rIns="0" bIns="0"/>
          <a:lstStyle>
            <a:lvl1pPr marL="0" indent="0" algn="l" defTabSz="914126"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3" name="Content Placeholder 2">
            <a:extLst>
              <a:ext uri="{FF2B5EF4-FFF2-40B4-BE49-F238E27FC236}">
                <a16:creationId xmlns:a16="http://schemas.microsoft.com/office/drawing/2014/main" id="{53CA7A79-2192-465B-BE1D-E3AE141DAC6D}"/>
              </a:ext>
            </a:extLst>
          </p:cNvPr>
          <p:cNvSpPr>
            <a:spLocks noGrp="1"/>
          </p:cNvSpPr>
          <p:nvPr>
            <p:ph sz="quarter" idx="28" hasCustomPrompt="1"/>
          </p:nvPr>
        </p:nvSpPr>
        <p:spPr>
          <a:xfrm>
            <a:off x="6309361"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1999"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1999" baseline="0">
                <a:latin typeface="Arial" panose="020B0604020202020204" pitchFamily="34" charset="0"/>
                <a:cs typeface="Arial" panose="020B0604020202020204" pitchFamily="34" charset="0"/>
              </a:defRPr>
            </a:lvl2pPr>
            <a:lvl3pPr marL="228531"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3pPr>
            <a:lvl4pPr marL="466204"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4pPr>
            <a:lvl5pPr marL="694736"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69815696-2109-49AA-92DC-25E2242CC339}"/>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1999"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1999" baseline="0">
                <a:latin typeface="Arial" panose="020B0604020202020204" pitchFamily="34" charset="0"/>
                <a:cs typeface="Arial" panose="020B0604020202020204" pitchFamily="34" charset="0"/>
              </a:defRPr>
            </a:lvl2pPr>
            <a:lvl3pPr marL="228531"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3pPr>
            <a:lvl4pPr marL="466204"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4pPr>
            <a:lvl5pPr marL="694736" indent="-228531">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826655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Agenda (projected)">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365664" y="1280160"/>
            <a:ext cx="11457496" cy="4206240"/>
          </a:xfrm>
          <a:prstGeom prst="rect">
            <a:avLst/>
          </a:prstGeom>
        </p:spPr>
        <p:txBody>
          <a:bodyPr lIns="0" tIns="0" rIns="0" bIns="0"/>
          <a:lstStyle>
            <a:lvl1pPr marL="168225" indent="-168225">
              <a:lnSpc>
                <a:spcPct val="100000"/>
              </a:lnSpc>
              <a:spcBef>
                <a:spcPts val="0"/>
              </a:spcBef>
              <a:spcAft>
                <a:spcPts val="1200"/>
              </a:spcAft>
              <a:buClr>
                <a:srgbClr val="00A0DC"/>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a:t>Section Title</a:t>
            </a:r>
          </a:p>
        </p:txBody>
      </p:sp>
      <p:sp>
        <p:nvSpPr>
          <p:cNvPr id="12"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4" name="Text Placeholder 3"/>
          <p:cNvSpPr>
            <a:spLocks noGrp="1"/>
          </p:cNvSpPr>
          <p:nvPr>
            <p:ph type="body" sz="quarter" idx="26" hasCustomPrompt="1"/>
          </p:nvPr>
        </p:nvSpPr>
        <p:spPr>
          <a:xfrm>
            <a:off x="365666" y="6097098"/>
            <a:ext cx="11335607"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4126" rtl="0" eaLnBrk="1" latinLnBrk="0" hangingPunct="1">
              <a:spcBef>
                <a:spcPts val="0"/>
              </a:spcBef>
              <a:buNone/>
              <a:defRPr lang="en-US" sz="2199"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Tree>
    <p:extLst>
      <p:ext uri="{BB962C8B-B14F-4D97-AF65-F5344CB8AC3E}">
        <p14:creationId xmlns:p14="http://schemas.microsoft.com/office/powerpoint/2010/main" val="3713622566"/>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Quote slide (print)">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1584547" y="1371601"/>
            <a:ext cx="9141619" cy="1241237"/>
          </a:xfrm>
          <a:prstGeom prst="rect">
            <a:avLst/>
          </a:prstGeom>
        </p:spPr>
        <p:txBody>
          <a:bodyPr lIns="0" tIns="0" rIns="0" bIns="0">
            <a:spAutoFit/>
          </a:bodyPr>
          <a:lstStyle>
            <a:lvl1pPr marL="153900" indent="-153900">
              <a:lnSpc>
                <a:spcPct val="100000"/>
              </a:lnSpc>
              <a:spcBef>
                <a:spcPts val="0"/>
              </a:spcBef>
              <a:spcAft>
                <a:spcPts val="1200"/>
              </a:spcAft>
              <a:buNone/>
              <a:defRPr>
                <a:solidFill>
                  <a:schemeClr val="accent1"/>
                </a:solidFill>
                <a:latin typeface="Arial" panose="020B0604020202020204" pitchFamily="34" charset="0"/>
                <a:cs typeface="Arial" panose="020B0604020202020204" pitchFamily="34" charset="0"/>
              </a:defRPr>
            </a:lvl1pPr>
            <a:lvl2pPr marL="165005" indent="-165005">
              <a:lnSpc>
                <a:spcPct val="100000"/>
              </a:lnSpc>
              <a:spcBef>
                <a:spcPts val="0"/>
              </a:spcBef>
              <a:buNone/>
              <a:defRPr sz="1400" b="1">
                <a:solidFill>
                  <a:schemeClr val="accent1"/>
                </a:solidFill>
                <a:latin typeface="Arial" panose="020B0604020202020204" pitchFamily="34" charset="0"/>
                <a:cs typeface="Arial" panose="020B0604020202020204" pitchFamily="34" charset="0"/>
              </a:defRPr>
            </a:lvl2pPr>
            <a:lvl3pPr marL="165005" indent="-165005">
              <a:lnSpc>
                <a:spcPct val="100000"/>
              </a:lnSpc>
              <a:spcBef>
                <a:spcPts val="0"/>
              </a:spcBef>
              <a:buNone/>
              <a:defRPr sz="1400">
                <a:solidFill>
                  <a:schemeClr val="accent1"/>
                </a:solidFill>
                <a:latin typeface="Arial" panose="020B0604020202020204" pitchFamily="34" charset="0"/>
                <a:cs typeface="Arial" panose="020B0604020202020204" pitchFamily="34" charset="0"/>
              </a:defRPr>
            </a:lvl3pPr>
            <a:lvl4pPr marL="0" indent="0">
              <a:lnSpc>
                <a:spcPts val="1799"/>
              </a:lnSpc>
              <a:spcBef>
                <a:spcPts val="0"/>
              </a:spcBef>
              <a:buNone/>
              <a:defRPr sz="1400">
                <a:solidFill>
                  <a:schemeClr val="bg1"/>
                </a:solidFill>
              </a:defRPr>
            </a:lvl4pPr>
            <a:lvl5pPr marL="0" indent="0">
              <a:lnSpc>
                <a:spcPts val="1799"/>
              </a:lnSpc>
              <a:spcBef>
                <a:spcPts val="0"/>
              </a:spcBef>
              <a:buNone/>
              <a:defRPr sz="1400">
                <a:solidFill>
                  <a:schemeClr val="bg1"/>
                </a:solidFill>
              </a:defRPr>
            </a:lvl5pPr>
          </a:lstStyle>
          <a:p>
            <a:pPr lvl="0"/>
            <a:r>
              <a:rPr lang="en-US"/>
              <a:t>“Quote</a:t>
            </a:r>
          </a:p>
          <a:p>
            <a:pPr lvl="1"/>
            <a:r>
              <a:rPr lang="en-US"/>
              <a:t>	Portfolio Manager</a:t>
            </a:r>
          </a:p>
          <a:p>
            <a:pPr lvl="2"/>
            <a:r>
              <a:rPr lang="en-US"/>
              <a:t>	Portfolio Manager Title</a:t>
            </a:r>
          </a:p>
        </p:txBody>
      </p:sp>
    </p:spTree>
    <p:extLst>
      <p:ext uri="{BB962C8B-B14F-4D97-AF65-F5344CB8AC3E}">
        <p14:creationId xmlns:p14="http://schemas.microsoft.com/office/powerpoint/2010/main" val="1299284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872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print)">
    <p:spTree>
      <p:nvGrpSpPr>
        <p:cNvPr id="1" name=""/>
        <p:cNvGrpSpPr/>
        <p:nvPr/>
      </p:nvGrpSpPr>
      <p:grpSpPr>
        <a:xfrm>
          <a:off x="0" y="0"/>
          <a:ext cx="0" cy="0"/>
          <a:chOff x="0" y="0"/>
          <a:chExt cx="0" cy="0"/>
        </a:xfrm>
      </p:grpSpPr>
      <p:sp>
        <p:nvSpPr>
          <p:cNvPr id="6" name="Text Placeholder 2"/>
          <p:cNvSpPr>
            <a:spLocks noGrp="1"/>
          </p:cNvSpPr>
          <p:nvPr>
            <p:ph type="body" sz="quarter" idx="15" hasCustomPrompt="1"/>
          </p:nvPr>
        </p:nvSpPr>
        <p:spPr>
          <a:xfrm>
            <a:off x="365664" y="1280165"/>
            <a:ext cx="11457496" cy="1118255"/>
          </a:xfrm>
          <a:prstGeom prst="rect">
            <a:avLst/>
          </a:prstGeom>
        </p:spPr>
        <p:txBody>
          <a:bodyPr wrap="square" lIns="0" tIns="0" rIns="0" bIns="0">
            <a:spAutoFit/>
          </a:bodyPr>
          <a:lstStyle>
            <a:lvl1pPr marL="0" marR="0" indent="0" algn="l" defTabSz="806403"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01" indent="-102201">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601" indent="-148401">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2800" indent="-102201">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603" indent="-120402">
              <a:lnSpc>
                <a:spcPts val="1324"/>
              </a:lnSpc>
              <a:spcBef>
                <a:spcPts val="353"/>
              </a:spcBef>
              <a:spcAft>
                <a:spcPts val="0"/>
              </a:spcAft>
              <a:buClr>
                <a:schemeClr val="accent1"/>
              </a:buClr>
              <a:buSzPct val="120000"/>
              <a:buFont typeface="Arial" panose="020B0604020202020204" pitchFamily="34" charset="0"/>
              <a:buChar char="•"/>
              <a:defRPr sz="970"/>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8"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365666" y="6404879"/>
            <a:ext cx="11335607"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1"/>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1"/>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7" name="Text Placeholder 3">
            <a:extLst>
              <a:ext uri="{FF2B5EF4-FFF2-40B4-BE49-F238E27FC236}">
                <a16:creationId xmlns:a16="http://schemas.microsoft.com/office/drawing/2014/main" id="{E0C40B39-31A7-4251-AC57-8DDFC8D69909}"/>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3875" rtl="0" eaLnBrk="1" latinLnBrk="0" hangingPunct="1">
              <a:spcBef>
                <a:spcPts val="0"/>
              </a:spcBef>
              <a:buNone/>
              <a:defRPr lang="en-US" sz="1799"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Tree>
    <p:extLst>
      <p:ext uri="{BB962C8B-B14F-4D97-AF65-F5344CB8AC3E}">
        <p14:creationId xmlns:p14="http://schemas.microsoft.com/office/powerpoint/2010/main" val="2746867029"/>
      </p:ext>
    </p:extLst>
  </p:cSld>
  <p:clrMapOvr>
    <a:masterClrMapping/>
  </p:clrMapOvr>
  <p:extLst>
    <p:ext uri="{DCECCB84-F9BA-43D5-87BE-67443E8EF086}">
      <p15:sldGuideLst xmlns:p15="http://schemas.microsoft.com/office/powerpoint/2012/main">
        <p15:guide id="0" pos="432">
          <p15:clr>
            <a:srgbClr val="FBAE40"/>
          </p15:clr>
        </p15:guide>
        <p15:guide id="1" orient="horz" pos="522">
          <p15:clr>
            <a:srgbClr val="FBAE40"/>
          </p15:clr>
        </p15:guide>
        <p15:guide id="2" orient="horz" pos="1890">
          <p15:clr>
            <a:srgbClr val="FBAE40"/>
          </p15:clr>
        </p15:guide>
        <p15:guide id="3" pos="55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ntent (print)">
    <p:spTree>
      <p:nvGrpSpPr>
        <p:cNvPr id="1" name=""/>
        <p:cNvGrpSpPr/>
        <p:nvPr/>
      </p:nvGrpSpPr>
      <p:grpSpPr>
        <a:xfrm>
          <a:off x="0" y="0"/>
          <a:ext cx="0" cy="0"/>
          <a:chOff x="0" y="0"/>
          <a:chExt cx="0" cy="0"/>
        </a:xfrm>
      </p:grpSpPr>
      <p:sp>
        <p:nvSpPr>
          <p:cNvPr id="6" name="Text Placeholder 2"/>
          <p:cNvSpPr>
            <a:spLocks noGrp="1"/>
          </p:cNvSpPr>
          <p:nvPr>
            <p:ph type="body" sz="quarter" idx="15" hasCustomPrompt="1"/>
          </p:nvPr>
        </p:nvSpPr>
        <p:spPr>
          <a:xfrm>
            <a:off x="365664" y="1280165"/>
            <a:ext cx="11457496" cy="1118255"/>
          </a:xfrm>
          <a:prstGeom prst="rect">
            <a:avLst/>
          </a:prstGeom>
        </p:spPr>
        <p:txBody>
          <a:bodyPr wrap="square" lIns="0" tIns="0" rIns="0" bIns="0">
            <a:spAutoFit/>
          </a:bodyPr>
          <a:lstStyle>
            <a:lvl1pPr marL="0" marR="0" indent="0" algn="l" defTabSz="806403"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01" indent="-102201">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601" indent="-148401">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2800" indent="-102201">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603" indent="-120402">
              <a:lnSpc>
                <a:spcPts val="1324"/>
              </a:lnSpc>
              <a:spcBef>
                <a:spcPts val="353"/>
              </a:spcBef>
              <a:spcAft>
                <a:spcPts val="0"/>
              </a:spcAft>
              <a:buClr>
                <a:schemeClr val="accent1"/>
              </a:buClr>
              <a:buSzPct val="120000"/>
              <a:buFont typeface="Arial" panose="020B0604020202020204" pitchFamily="34" charset="0"/>
              <a:buChar char="•"/>
              <a:defRPr sz="970"/>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8"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365666" y="6404879"/>
            <a:ext cx="11335607"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1"/>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1"/>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7" name="Text Placeholder 3">
            <a:extLst>
              <a:ext uri="{FF2B5EF4-FFF2-40B4-BE49-F238E27FC236}">
                <a16:creationId xmlns:a16="http://schemas.microsoft.com/office/drawing/2014/main" id="{E0C40B39-31A7-4251-AC57-8DDFC8D69909}"/>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3875" rtl="0" eaLnBrk="1" latinLnBrk="0" hangingPunct="1">
              <a:spcBef>
                <a:spcPts val="0"/>
              </a:spcBef>
              <a:buNone/>
              <a:defRPr lang="en-US" sz="1799"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3" name="Picture 10">
            <a:extLst>
              <a:ext uri="{FF2B5EF4-FFF2-40B4-BE49-F238E27FC236}">
                <a16:creationId xmlns:a16="http://schemas.microsoft.com/office/drawing/2014/main" id="{A880DBC1-A6B3-1DE7-77AD-C789F5E2E3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10212119" y="230011"/>
            <a:ext cx="1778000" cy="660400"/>
          </a:xfrm>
          <a:prstGeom prst="rect">
            <a:avLst/>
          </a:prstGeom>
        </p:spPr>
      </p:pic>
    </p:spTree>
    <p:extLst>
      <p:ext uri="{BB962C8B-B14F-4D97-AF65-F5344CB8AC3E}">
        <p14:creationId xmlns:p14="http://schemas.microsoft.com/office/powerpoint/2010/main" val="1252247843"/>
      </p:ext>
    </p:extLst>
  </p:cSld>
  <p:clrMapOvr>
    <a:masterClrMapping/>
  </p:clrMapOvr>
  <p:extLst>
    <p:ext uri="{DCECCB84-F9BA-43D5-87BE-67443E8EF086}">
      <p15:sldGuideLst xmlns:p15="http://schemas.microsoft.com/office/powerpoint/2012/main">
        <p15:guide id="0" pos="432">
          <p15:clr>
            <a:srgbClr val="FBAE40"/>
          </p15:clr>
        </p15:guide>
        <p15:guide id="1" orient="horz" pos="522">
          <p15:clr>
            <a:srgbClr val="FBAE40"/>
          </p15:clr>
        </p15:guide>
        <p15:guide id="2" orient="horz" pos="1890">
          <p15:clr>
            <a:srgbClr val="FBAE40"/>
          </p15:clr>
        </p15:guide>
        <p15:guide id="3" pos="55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74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ree form with gradient bar">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3DAEC4C-B12A-4969-B98A-2A0013514092}"/>
              </a:ext>
            </a:extLst>
          </p:cNvPr>
          <p:cNvSpPr>
            <a:spLocks noGrp="1"/>
          </p:cNvSpPr>
          <p:nvPr>
            <p:ph type="body" sz="quarter" idx="32" hasCustomPrompt="1"/>
          </p:nvPr>
        </p:nvSpPr>
        <p:spPr>
          <a:xfrm>
            <a:off x="457198" y="182880"/>
            <a:ext cx="9418320" cy="766580"/>
          </a:xfrm>
          <a:prstGeom prst="rect">
            <a:avLst/>
          </a:prstGeom>
        </p:spPr>
        <p:txBody>
          <a:bodyPr lIns="0" tIns="0" rIns="0" bIns="0"/>
          <a:lstStyle>
            <a:lvl1pPr marL="0" indent="0" algn="l" defTabSz="1218529" rtl="0" eaLnBrk="1" latinLnBrk="0" hangingPunct="1">
              <a:spcBef>
                <a:spcPts val="0"/>
              </a:spcBef>
              <a:buNone/>
              <a:defRPr lang="en-US" sz="23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pic>
        <p:nvPicPr>
          <p:cNvPr id="4" name="object 19">
            <a:extLst>
              <a:ext uri="{FF2B5EF4-FFF2-40B4-BE49-F238E27FC236}">
                <a16:creationId xmlns:a16="http://schemas.microsoft.com/office/drawing/2014/main" id="{07215094-60E5-9DB5-8613-7AAD58EEC68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6043967"/>
            <a:ext cx="12188952" cy="91440"/>
          </a:xfrm>
          <a:prstGeom prst="rect">
            <a:avLst/>
          </a:prstGeom>
        </p:spPr>
      </p:pic>
      <p:sp>
        <p:nvSpPr>
          <p:cNvPr id="17" name="Slide Number Placeholder 9">
            <a:extLst>
              <a:ext uri="{FF2B5EF4-FFF2-40B4-BE49-F238E27FC236}">
                <a16:creationId xmlns:a16="http://schemas.microsoft.com/office/drawing/2014/main" id="{660A5F08-F50C-C970-BB47-12269CDC1636}"/>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a:extLst>
              <a:ext uri="{FF2B5EF4-FFF2-40B4-BE49-F238E27FC236}">
                <a16:creationId xmlns:a16="http://schemas.microsoft.com/office/drawing/2014/main" id="{4D3DC716-6516-6831-423B-D01CCE67B608}"/>
              </a:ext>
            </a:extLst>
          </p:cNvPr>
          <p:cNvSpPr>
            <a:spLocks noGrp="1"/>
          </p:cNvSpPr>
          <p:nvPr>
            <p:ph type="body" sz="quarter" idx="26" hasCustomPrompt="1"/>
          </p:nvPr>
        </p:nvSpPr>
        <p:spPr>
          <a:xfrm>
            <a:off x="457200" y="6352415"/>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94062922"/>
      </p:ext>
    </p:extLst>
  </p:cSld>
  <p:clrMapOvr>
    <a:masterClrMapping/>
  </p:clrMapOvr>
  <p:extLst>
    <p:ext uri="{DCECCB84-F9BA-43D5-87BE-67443E8EF086}">
      <p15:sldGuideLst xmlns:p15="http://schemas.microsoft.com/office/powerpoint/2012/main">
        <p15:guide id="1" pos="7391">
          <p15:clr>
            <a:srgbClr val="FBAE40"/>
          </p15:clr>
        </p15:guide>
        <p15:guide id="2"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projected)">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4" name="Text Placeholder 3"/>
          <p:cNvSpPr>
            <a:spLocks noGrp="1"/>
          </p:cNvSpPr>
          <p:nvPr>
            <p:ph type="body" sz="quarter" idx="26" hasCustomPrompt="1"/>
          </p:nvPr>
        </p:nvSpPr>
        <p:spPr>
          <a:xfrm>
            <a:off x="365665" y="6097098"/>
            <a:ext cx="11335607"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4">
            <a:extLst>
              <a:ext uri="{FF2B5EF4-FFF2-40B4-BE49-F238E27FC236}">
                <a16:creationId xmlns:a16="http://schemas.microsoft.com/office/drawing/2014/main" id="{A9ED9396-B5C2-4051-BE60-7DB7AC11E1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9702128" y="271004"/>
            <a:ext cx="2384383" cy="659070"/>
          </a:xfrm>
          <a:prstGeom prst="rect">
            <a:avLst/>
          </a:prstGeom>
        </p:spPr>
      </p:pic>
      <p:sp>
        <p:nvSpPr>
          <p:cNvPr id="9" name="Content Placeholder 2">
            <a:extLst>
              <a:ext uri="{FF2B5EF4-FFF2-40B4-BE49-F238E27FC236}">
                <a16:creationId xmlns:a16="http://schemas.microsoft.com/office/drawing/2014/main" id="{143E48EA-0917-4DAC-BA62-50E0E15862AD}"/>
              </a:ext>
            </a:extLst>
          </p:cNvPr>
          <p:cNvSpPr>
            <a:spLocks noGrp="1"/>
          </p:cNvSpPr>
          <p:nvPr>
            <p:ph sz="quarter" idx="27" hasCustomPrompt="1"/>
          </p:nvPr>
        </p:nvSpPr>
        <p:spPr>
          <a:xfrm>
            <a:off x="365665" y="1280160"/>
            <a:ext cx="11457496"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1200"/>
              </a:spcBef>
              <a:spcAft>
                <a:spcPts val="0"/>
              </a:spcAft>
              <a:buClr>
                <a:srgbClr val="3769FF"/>
              </a:buClr>
              <a:buSzPct val="110000"/>
              <a:defRPr sz="1600">
                <a:latin typeface="Arial" panose="020B0604020202020204" pitchFamily="34" charset="0"/>
                <a:cs typeface="Arial" panose="020B0604020202020204" pitchFamily="34" charset="0"/>
              </a:defRPr>
            </a:lvl3pPr>
            <a:lvl4pPr marL="352425" indent="-180975">
              <a:lnSpc>
                <a:spcPct val="100000"/>
              </a:lnSpc>
              <a:spcBef>
                <a:spcPts val="0"/>
              </a:spcBef>
              <a:spcAft>
                <a:spcPts val="400"/>
              </a:spcAft>
              <a:buClr>
                <a:srgbClr val="3769FF"/>
              </a:buClr>
              <a:buSzPct val="110000"/>
              <a:defRPr sz="1600">
                <a:latin typeface="Arial" panose="020B0604020202020204" pitchFamily="34" charset="0"/>
                <a:cs typeface="Arial" panose="020B0604020202020204" pitchFamily="34" charset="0"/>
              </a:defRPr>
            </a:lvl4pPr>
            <a:lvl5pPr marL="523875" indent="-171450">
              <a:lnSpc>
                <a:spcPct val="100000"/>
              </a:lnSpc>
              <a:spcBef>
                <a:spcPts val="0"/>
              </a:spcBef>
              <a:spcAft>
                <a:spcPts val="400"/>
              </a:spcAft>
              <a:buClr>
                <a:srgbClr val="3769FF"/>
              </a:buClr>
              <a:buSzPct val="110000"/>
              <a:defRPr sz="16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81257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365665" y="6097098"/>
            <a:ext cx="11335607"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365665" y="1280159"/>
            <a:ext cx="11457496"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9702128" y="271004"/>
            <a:ext cx="2384383" cy="659070"/>
          </a:xfrm>
          <a:prstGeom prst="rect">
            <a:avLst/>
          </a:prstGeom>
        </p:spPr>
      </p:pic>
      <p:sp>
        <p:nvSpPr>
          <p:cNvPr id="8" name="Content Placeholder 2">
            <a:extLst>
              <a:ext uri="{FF2B5EF4-FFF2-40B4-BE49-F238E27FC236}">
                <a16:creationId xmlns:a16="http://schemas.microsoft.com/office/drawing/2014/main" id="{5BBB0EF0-D2BC-4721-B6B8-6E50D370A9A9}"/>
              </a:ext>
            </a:extLst>
          </p:cNvPr>
          <p:cNvSpPr>
            <a:spLocks noGrp="1"/>
          </p:cNvSpPr>
          <p:nvPr>
            <p:ph sz="quarter" idx="27" hasCustomPrompt="1"/>
          </p:nvPr>
        </p:nvSpPr>
        <p:spPr>
          <a:xfrm>
            <a:off x="365665" y="1737360"/>
            <a:ext cx="11457496"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499294932"/>
      </p:ext>
    </p:extLst>
  </p:cSld>
  <p:clrMapOvr>
    <a:masterClrMapping/>
  </p:clrMapOvr>
  <p:extLst>
    <p:ext uri="{DCECCB84-F9BA-43D5-87BE-67443E8EF086}">
      <p15:sldGuideLst xmlns:p15="http://schemas.microsoft.com/office/powerpoint/2012/main">
        <p15:guide id="1" orient="horz" pos="3518">
          <p15:clr>
            <a:srgbClr val="FBAE40"/>
          </p15:clr>
        </p15:guide>
        <p15:guide id="2" orient="horz" pos="8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No Content ">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365665" y="6404876"/>
            <a:ext cx="11335607"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2" name="Text Placeholder 3">
            <a:extLst>
              <a:ext uri="{FF2B5EF4-FFF2-40B4-BE49-F238E27FC236}">
                <a16:creationId xmlns:a16="http://schemas.microsoft.com/office/drawing/2014/main" id="{1FC17F72-E654-4451-B695-E7A8FECA2140}"/>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Tree>
    <p:extLst>
      <p:ext uri="{BB962C8B-B14F-4D97-AF65-F5344CB8AC3E}">
        <p14:creationId xmlns:p14="http://schemas.microsoft.com/office/powerpoint/2010/main" val="1693109408"/>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 Content (gradient bar)">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11336292" y="6536549"/>
            <a:ext cx="487553"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365665" y="6404876"/>
            <a:ext cx="11335607"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2" name="Text Placeholder 3">
            <a:extLst>
              <a:ext uri="{FF2B5EF4-FFF2-40B4-BE49-F238E27FC236}">
                <a16:creationId xmlns:a16="http://schemas.microsoft.com/office/drawing/2014/main" id="{1FC17F72-E654-4451-B695-E7A8FECA2140}"/>
              </a:ext>
            </a:extLst>
          </p:cNvPr>
          <p:cNvSpPr>
            <a:spLocks noGrp="1"/>
          </p:cNvSpPr>
          <p:nvPr>
            <p:ph type="body" sz="quarter" idx="32" hasCustomPrompt="1"/>
          </p:nvPr>
        </p:nvSpPr>
        <p:spPr>
          <a:xfrm>
            <a:off x="365665" y="429768"/>
            <a:ext cx="8532178"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 name="object 19">
            <a:extLst>
              <a:ext uri="{FF2B5EF4-FFF2-40B4-BE49-F238E27FC236}">
                <a16:creationId xmlns:a16="http://schemas.microsoft.com/office/drawing/2014/main" id="{5B626247-0049-A98C-1CF9-125D840DDCC9}"/>
              </a:ext>
            </a:extLst>
          </p:cNvPr>
          <p:cNvPicPr/>
          <p:nvPr userDrawn="1"/>
        </p:nvPicPr>
        <p:blipFill>
          <a:blip r:embed="rId2" cstate="print"/>
          <a:stretch>
            <a:fillRect/>
          </a:stretch>
        </p:blipFill>
        <p:spPr>
          <a:xfrm>
            <a:off x="0" y="6043967"/>
            <a:ext cx="12188825" cy="91440"/>
          </a:xfrm>
          <a:prstGeom prst="rect">
            <a:avLst/>
          </a:prstGeom>
        </p:spPr>
      </p:pic>
    </p:spTree>
    <p:extLst>
      <p:ext uri="{BB962C8B-B14F-4D97-AF65-F5344CB8AC3E}">
        <p14:creationId xmlns:p14="http://schemas.microsoft.com/office/powerpoint/2010/main" val="2234002369"/>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userDrawn="1"/>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tx1"/>
                </a:solidFill>
                <a:latin typeface="Arial Narrow" panose="020B0606020202030204" pitchFamily="34" charset="0"/>
              </a:rPr>
              <a:t>Nur für </a:t>
            </a:r>
            <a:r>
              <a:rPr lang="en-US" sz="1000" b="1" err="1">
                <a:solidFill>
                  <a:schemeClr val="tx1"/>
                </a:solidFill>
                <a:latin typeface="Arial Narrow" panose="020B0606020202030204" pitchFamily="34" charset="0"/>
              </a:rPr>
              <a:t>Vertriebspartner</a:t>
            </a:r>
            <a:r>
              <a:rPr lang="en-US" sz="1000" b="1">
                <a:solidFill>
                  <a:schemeClr val="tx1"/>
                </a:solidFill>
                <a:latin typeface="Arial Narrow" panose="020B0606020202030204" pitchFamily="34" charset="0"/>
              </a:rPr>
              <a:t>. </a:t>
            </a:r>
            <a:r>
              <a:rPr lang="en-US" sz="1000" b="1" err="1">
                <a:solidFill>
                  <a:schemeClr val="tx1"/>
                </a:solidFill>
                <a:latin typeface="Arial Narrow" panose="020B0606020202030204" pitchFamily="34" charset="0"/>
              </a:rPr>
              <a:t>Nicht</a:t>
            </a:r>
            <a:r>
              <a:rPr lang="en-US" sz="1000" b="1">
                <a:solidFill>
                  <a:schemeClr val="tx1"/>
                </a:solidFill>
                <a:latin typeface="Arial Narrow" panose="020B0606020202030204" pitchFamily="34" charset="0"/>
              </a:rPr>
              <a:t> für </a:t>
            </a:r>
            <a:r>
              <a:rPr lang="en-US" sz="1000" b="1" err="1">
                <a:solidFill>
                  <a:schemeClr val="tx1"/>
                </a:solidFill>
                <a:latin typeface="Arial Narrow" panose="020B0606020202030204" pitchFamily="34" charset="0"/>
              </a:rPr>
              <a:t>Investoren</a:t>
            </a:r>
            <a:r>
              <a:rPr lang="en-US" sz="1000" b="1">
                <a:solidFill>
                  <a:schemeClr val="tx1"/>
                </a:solidFill>
                <a:latin typeface="Arial Narrow" panose="020B0606020202030204" pitchFamily="34" charset="0"/>
              </a:rPr>
              <a:t>.</a:t>
            </a:r>
          </a:p>
        </p:txBody>
      </p:sp>
    </p:spTree>
    <p:extLst>
      <p:ext uri="{BB962C8B-B14F-4D97-AF65-F5344CB8AC3E}">
        <p14:creationId xmlns:p14="http://schemas.microsoft.com/office/powerpoint/2010/main" val="660807238"/>
      </p:ext>
    </p:extLst>
  </p:cSld>
  <p:clrMap bg1="lt1" tx1="dk1" bg2="lt2" tx2="dk2" accent1="accent1" accent2="accent2" accent3="accent3" accent4="accent4" accent5="accent5" accent6="accent6" hlink="hlink" folHlink="folHlink"/>
  <p:sldLayoutIdLst>
    <p:sldLayoutId id="2147484035" r:id="rId1"/>
    <p:sldLayoutId id="2147484061" r:id="rId2"/>
    <p:sldLayoutId id="2147484062" r:id="rId3"/>
    <p:sldLayoutId id="2147484063" r:id="rId4"/>
    <p:sldLayoutId id="2147484082" r:id="rId5"/>
    <p:sldLayoutId id="2147484083" r:id="rId6"/>
    <p:sldLayoutId id="2147484084" r:id="rId7"/>
    <p:sldLayoutId id="2147484085" r:id="rId8"/>
    <p:sldLayoutId id="2147484086" r:id="rId9"/>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userDrawn="1"/>
        </p:nvSpPr>
        <p:spPr bwMode="auto">
          <a:xfrm>
            <a:off x="448800"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endParaRPr lang="en-US" sz="1000" b="1">
              <a:solidFill>
                <a:srgbClr val="CC0066"/>
              </a:solidFill>
              <a:latin typeface="Arial Narrow" panose="020B0606020202030204" pitchFamily="34" charset="0"/>
            </a:endParaRPr>
          </a:p>
        </p:txBody>
      </p:sp>
    </p:spTree>
    <p:extLst>
      <p:ext uri="{BB962C8B-B14F-4D97-AF65-F5344CB8AC3E}">
        <p14:creationId xmlns:p14="http://schemas.microsoft.com/office/powerpoint/2010/main" val="616330290"/>
      </p:ext>
    </p:extLst>
  </p:cSld>
  <p:clrMap bg1="lt1" tx1="dk1" bg2="lt2" tx2="dk2" accent1="accent1" accent2="accent2" accent3="accent3" accent4="accent4" accent5="accent5" accent6="accent6" hlink="hlink" folHlink="folHlink"/>
  <p:sldLayoutIdLst>
    <p:sldLayoutId id="2147484065" r:id="rId1"/>
    <p:sldLayoutId id="2147484066" r:id="rId2"/>
  </p:sldLayoutIdLst>
  <p:hf hdr="0" ftr="0" dt="0"/>
  <p:txStyles>
    <p:titleStyle>
      <a:lvl1pPr algn="ctr" defTabSz="1218529" rtl="0" eaLnBrk="1" latinLnBrk="0" hangingPunct="1">
        <a:spcBef>
          <a:spcPct val="0"/>
        </a:spcBef>
        <a:buNone/>
        <a:defRPr sz="5863" kern="1200">
          <a:solidFill>
            <a:schemeClr val="tx1"/>
          </a:solidFill>
          <a:latin typeface="+mj-lt"/>
          <a:ea typeface="+mj-ea"/>
          <a:cs typeface="+mj-cs"/>
        </a:defRPr>
      </a:lvl1pPr>
    </p:titleStyle>
    <p:bodyStyle>
      <a:lvl1pPr marL="456949" indent="-456949" algn="l" defTabSz="1218529"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055" indent="-380791" algn="l" defTabSz="1218529"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3162" indent="-304633" algn="l" defTabSz="1218529"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2427"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69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095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022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6948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875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29" rtl="0" eaLnBrk="1" latinLnBrk="0" hangingPunct="1">
        <a:defRPr sz="2398" kern="1200">
          <a:solidFill>
            <a:schemeClr val="tx1"/>
          </a:solidFill>
          <a:latin typeface="+mn-lt"/>
          <a:ea typeface="+mn-ea"/>
          <a:cs typeface="+mn-cs"/>
        </a:defRPr>
      </a:lvl1pPr>
      <a:lvl2pPr marL="609265" algn="l" defTabSz="1218529" rtl="0" eaLnBrk="1" latinLnBrk="0" hangingPunct="1">
        <a:defRPr sz="2398" kern="1200">
          <a:solidFill>
            <a:schemeClr val="tx1"/>
          </a:solidFill>
          <a:latin typeface="+mn-lt"/>
          <a:ea typeface="+mn-ea"/>
          <a:cs typeface="+mn-cs"/>
        </a:defRPr>
      </a:lvl2pPr>
      <a:lvl3pPr marL="1218529" algn="l" defTabSz="1218529" rtl="0" eaLnBrk="1" latinLnBrk="0" hangingPunct="1">
        <a:defRPr sz="2398" kern="1200">
          <a:solidFill>
            <a:schemeClr val="tx1"/>
          </a:solidFill>
          <a:latin typeface="+mn-lt"/>
          <a:ea typeface="+mn-ea"/>
          <a:cs typeface="+mn-cs"/>
        </a:defRPr>
      </a:lvl3pPr>
      <a:lvl4pPr marL="1827794" algn="l" defTabSz="1218529" rtl="0" eaLnBrk="1" latinLnBrk="0" hangingPunct="1">
        <a:defRPr sz="2398" kern="1200">
          <a:solidFill>
            <a:schemeClr val="tx1"/>
          </a:solidFill>
          <a:latin typeface="+mn-lt"/>
          <a:ea typeface="+mn-ea"/>
          <a:cs typeface="+mn-cs"/>
        </a:defRPr>
      </a:lvl4pPr>
      <a:lvl5pPr marL="2437059" algn="l" defTabSz="1218529" rtl="0" eaLnBrk="1" latinLnBrk="0" hangingPunct="1">
        <a:defRPr sz="2398" kern="1200">
          <a:solidFill>
            <a:schemeClr val="tx1"/>
          </a:solidFill>
          <a:latin typeface="+mn-lt"/>
          <a:ea typeface="+mn-ea"/>
          <a:cs typeface="+mn-cs"/>
        </a:defRPr>
      </a:lvl5pPr>
      <a:lvl6pPr marL="3046324" algn="l" defTabSz="1218529" rtl="0" eaLnBrk="1" latinLnBrk="0" hangingPunct="1">
        <a:defRPr sz="2398" kern="1200">
          <a:solidFill>
            <a:schemeClr val="tx1"/>
          </a:solidFill>
          <a:latin typeface="+mn-lt"/>
          <a:ea typeface="+mn-ea"/>
          <a:cs typeface="+mn-cs"/>
        </a:defRPr>
      </a:lvl6pPr>
      <a:lvl7pPr marL="3655589" algn="l" defTabSz="1218529" rtl="0" eaLnBrk="1" latinLnBrk="0" hangingPunct="1">
        <a:defRPr sz="2398" kern="1200">
          <a:solidFill>
            <a:schemeClr val="tx1"/>
          </a:solidFill>
          <a:latin typeface="+mn-lt"/>
          <a:ea typeface="+mn-ea"/>
          <a:cs typeface="+mn-cs"/>
        </a:defRPr>
      </a:lvl7pPr>
      <a:lvl8pPr marL="4264853" algn="l" defTabSz="1218529" rtl="0" eaLnBrk="1" latinLnBrk="0" hangingPunct="1">
        <a:defRPr sz="2398" kern="1200">
          <a:solidFill>
            <a:schemeClr val="tx1"/>
          </a:solidFill>
          <a:latin typeface="+mn-lt"/>
          <a:ea typeface="+mn-ea"/>
          <a:cs typeface="+mn-cs"/>
        </a:defRPr>
      </a:lvl8pPr>
      <a:lvl9pPr marL="4874118" algn="l" defTabSz="1218529"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userDrawn="1"/>
        </p:nvSpPr>
        <p:spPr bwMode="auto">
          <a:xfrm>
            <a:off x="448800"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pPr>
            <a:r>
              <a:rPr lang="en-US" sz="1000" b="1">
                <a:solidFill>
                  <a:schemeClr val="tx1"/>
                </a:solidFill>
                <a:latin typeface="Arial Narrow" panose="020B0606020202030204" pitchFamily="34" charset="0"/>
              </a:rPr>
              <a:t>Nur für </a:t>
            </a:r>
            <a:r>
              <a:rPr lang="en-US" sz="1000" b="1" err="1">
                <a:solidFill>
                  <a:schemeClr val="tx1"/>
                </a:solidFill>
                <a:latin typeface="Arial Narrow" panose="020B0606020202030204" pitchFamily="34" charset="0"/>
              </a:rPr>
              <a:t>Vertriebspartner</a:t>
            </a:r>
            <a:r>
              <a:rPr lang="en-US" sz="1000" b="1">
                <a:solidFill>
                  <a:schemeClr val="tx1"/>
                </a:solidFill>
                <a:latin typeface="Arial Narrow" panose="020B0606020202030204" pitchFamily="34" charset="0"/>
              </a:rPr>
              <a:t>. </a:t>
            </a:r>
            <a:r>
              <a:rPr lang="en-US" sz="1000" b="1" err="1">
                <a:solidFill>
                  <a:schemeClr val="tx1"/>
                </a:solidFill>
                <a:latin typeface="Arial Narrow" panose="020B0606020202030204" pitchFamily="34" charset="0"/>
              </a:rPr>
              <a:t>Nicht</a:t>
            </a:r>
            <a:r>
              <a:rPr lang="en-US" sz="1000" b="1">
                <a:solidFill>
                  <a:schemeClr val="tx1"/>
                </a:solidFill>
                <a:latin typeface="Arial Narrow" panose="020B0606020202030204" pitchFamily="34" charset="0"/>
              </a:rPr>
              <a:t> für </a:t>
            </a:r>
            <a:r>
              <a:rPr lang="en-US" sz="1000" b="1" err="1">
                <a:solidFill>
                  <a:schemeClr val="tx1"/>
                </a:solidFill>
                <a:latin typeface="Arial Narrow" panose="020B0606020202030204" pitchFamily="34" charset="0"/>
              </a:rPr>
              <a:t>Investoren</a:t>
            </a:r>
            <a:r>
              <a:rPr lang="en-US" sz="1000" b="1">
                <a:solidFill>
                  <a:schemeClr val="tx1"/>
                </a:solidFill>
                <a:latin typeface="Arial Narrow" panose="020B0606020202030204" pitchFamily="34" charset="0"/>
              </a:rPr>
              <a:t>.</a:t>
            </a:r>
          </a:p>
        </p:txBody>
      </p:sp>
    </p:spTree>
    <p:extLst>
      <p:ext uri="{BB962C8B-B14F-4D97-AF65-F5344CB8AC3E}">
        <p14:creationId xmlns:p14="http://schemas.microsoft.com/office/powerpoint/2010/main" val="2082074263"/>
      </p:ext>
    </p:extLst>
  </p:cSld>
  <p:clrMap bg1="lt1" tx1="dk1" bg2="lt2" tx2="dk2" accent1="accent1" accent2="accent2" accent3="accent3" accent4="accent4" accent5="accent5" accent6="accent6" hlink="hlink" folHlink="folHlink"/>
  <p:sldLayoutIdLst>
    <p:sldLayoutId id="2147484068" r:id="rId1"/>
    <p:sldLayoutId id="2147484069" r:id="rId2"/>
  </p:sldLayoutIdLst>
  <p:hf hdr="0" ftr="0" dt="0"/>
  <p:txStyles>
    <p:titleStyle>
      <a:lvl1pPr algn="ctr" defTabSz="1218529" rtl="0" eaLnBrk="1" latinLnBrk="0" hangingPunct="1">
        <a:spcBef>
          <a:spcPct val="0"/>
        </a:spcBef>
        <a:buNone/>
        <a:defRPr sz="5863" kern="1200">
          <a:solidFill>
            <a:schemeClr val="tx1"/>
          </a:solidFill>
          <a:latin typeface="+mj-lt"/>
          <a:ea typeface="+mj-ea"/>
          <a:cs typeface="+mj-cs"/>
        </a:defRPr>
      </a:lvl1pPr>
    </p:titleStyle>
    <p:bodyStyle>
      <a:lvl1pPr marL="456949" indent="-456949" algn="l" defTabSz="1218529"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055" indent="-380791" algn="l" defTabSz="1218529"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3162" indent="-304633" algn="l" defTabSz="1218529"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2427"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69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095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022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6948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875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29" rtl="0" eaLnBrk="1" latinLnBrk="0" hangingPunct="1">
        <a:defRPr sz="2398" kern="1200">
          <a:solidFill>
            <a:schemeClr val="tx1"/>
          </a:solidFill>
          <a:latin typeface="+mn-lt"/>
          <a:ea typeface="+mn-ea"/>
          <a:cs typeface="+mn-cs"/>
        </a:defRPr>
      </a:lvl1pPr>
      <a:lvl2pPr marL="609265" algn="l" defTabSz="1218529" rtl="0" eaLnBrk="1" latinLnBrk="0" hangingPunct="1">
        <a:defRPr sz="2398" kern="1200">
          <a:solidFill>
            <a:schemeClr val="tx1"/>
          </a:solidFill>
          <a:latin typeface="+mn-lt"/>
          <a:ea typeface="+mn-ea"/>
          <a:cs typeface="+mn-cs"/>
        </a:defRPr>
      </a:lvl2pPr>
      <a:lvl3pPr marL="1218529" algn="l" defTabSz="1218529" rtl="0" eaLnBrk="1" latinLnBrk="0" hangingPunct="1">
        <a:defRPr sz="2398" kern="1200">
          <a:solidFill>
            <a:schemeClr val="tx1"/>
          </a:solidFill>
          <a:latin typeface="+mn-lt"/>
          <a:ea typeface="+mn-ea"/>
          <a:cs typeface="+mn-cs"/>
        </a:defRPr>
      </a:lvl3pPr>
      <a:lvl4pPr marL="1827794" algn="l" defTabSz="1218529" rtl="0" eaLnBrk="1" latinLnBrk="0" hangingPunct="1">
        <a:defRPr sz="2398" kern="1200">
          <a:solidFill>
            <a:schemeClr val="tx1"/>
          </a:solidFill>
          <a:latin typeface="+mn-lt"/>
          <a:ea typeface="+mn-ea"/>
          <a:cs typeface="+mn-cs"/>
        </a:defRPr>
      </a:lvl4pPr>
      <a:lvl5pPr marL="2437059" algn="l" defTabSz="1218529" rtl="0" eaLnBrk="1" latinLnBrk="0" hangingPunct="1">
        <a:defRPr sz="2398" kern="1200">
          <a:solidFill>
            <a:schemeClr val="tx1"/>
          </a:solidFill>
          <a:latin typeface="+mn-lt"/>
          <a:ea typeface="+mn-ea"/>
          <a:cs typeface="+mn-cs"/>
        </a:defRPr>
      </a:lvl5pPr>
      <a:lvl6pPr marL="3046324" algn="l" defTabSz="1218529" rtl="0" eaLnBrk="1" latinLnBrk="0" hangingPunct="1">
        <a:defRPr sz="2398" kern="1200">
          <a:solidFill>
            <a:schemeClr val="tx1"/>
          </a:solidFill>
          <a:latin typeface="+mn-lt"/>
          <a:ea typeface="+mn-ea"/>
          <a:cs typeface="+mn-cs"/>
        </a:defRPr>
      </a:lvl6pPr>
      <a:lvl7pPr marL="3655589" algn="l" defTabSz="1218529" rtl="0" eaLnBrk="1" latinLnBrk="0" hangingPunct="1">
        <a:defRPr sz="2398" kern="1200">
          <a:solidFill>
            <a:schemeClr val="tx1"/>
          </a:solidFill>
          <a:latin typeface="+mn-lt"/>
          <a:ea typeface="+mn-ea"/>
          <a:cs typeface="+mn-cs"/>
        </a:defRPr>
      </a:lvl7pPr>
      <a:lvl8pPr marL="4264853" algn="l" defTabSz="1218529" rtl="0" eaLnBrk="1" latinLnBrk="0" hangingPunct="1">
        <a:defRPr sz="2398" kern="1200">
          <a:solidFill>
            <a:schemeClr val="tx1"/>
          </a:solidFill>
          <a:latin typeface="+mn-lt"/>
          <a:ea typeface="+mn-ea"/>
          <a:cs typeface="+mn-cs"/>
        </a:defRPr>
      </a:lvl8pPr>
      <a:lvl9pPr marL="4874118" algn="l" defTabSz="1218529"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userDrawn="1"/>
        </p:nvSpPr>
        <p:spPr bwMode="auto">
          <a:xfrm>
            <a:off x="448800"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endParaRPr lang="en-US" sz="1000" b="1">
              <a:solidFill>
                <a:srgbClr val="CC0066"/>
              </a:solidFill>
              <a:latin typeface="Arial Narrow" panose="020B0606020202030204" pitchFamily="34" charset="0"/>
            </a:endParaRPr>
          </a:p>
        </p:txBody>
      </p:sp>
      <p:pic>
        <p:nvPicPr>
          <p:cNvPr id="4" name="Picture 3">
            <a:extLst>
              <a:ext uri="{FF2B5EF4-FFF2-40B4-BE49-F238E27FC236}">
                <a16:creationId xmlns:a16="http://schemas.microsoft.com/office/drawing/2014/main" id="{1567DD16-24DF-E3B8-C238-6FA4B5728D17}"/>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tretch/>
        </p:blipFill>
        <p:spPr>
          <a:xfrm>
            <a:off x="10145258" y="91440"/>
            <a:ext cx="1788753" cy="659070"/>
          </a:xfrm>
          <a:prstGeom prst="rect">
            <a:avLst/>
          </a:prstGeom>
        </p:spPr>
      </p:pic>
    </p:spTree>
    <p:extLst>
      <p:ext uri="{BB962C8B-B14F-4D97-AF65-F5344CB8AC3E}">
        <p14:creationId xmlns:p14="http://schemas.microsoft.com/office/powerpoint/2010/main" val="615050263"/>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hdr="0" ftr="0" dt="0"/>
  <p:txStyles>
    <p:titleStyle>
      <a:lvl1pPr algn="ctr" defTabSz="1218529" rtl="0" eaLnBrk="1" latinLnBrk="0" hangingPunct="1">
        <a:spcBef>
          <a:spcPct val="0"/>
        </a:spcBef>
        <a:buNone/>
        <a:defRPr sz="5863" kern="1200">
          <a:solidFill>
            <a:schemeClr val="tx1"/>
          </a:solidFill>
          <a:latin typeface="+mj-lt"/>
          <a:ea typeface="+mj-ea"/>
          <a:cs typeface="+mj-cs"/>
        </a:defRPr>
      </a:lvl1pPr>
    </p:titleStyle>
    <p:bodyStyle>
      <a:lvl1pPr marL="456949" indent="-456949" algn="l" defTabSz="1218529"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055" indent="-380791" algn="l" defTabSz="1218529"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3162" indent="-304633" algn="l" defTabSz="1218529"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2427"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69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095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022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6948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875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29" rtl="0" eaLnBrk="1" latinLnBrk="0" hangingPunct="1">
        <a:defRPr sz="2398" kern="1200">
          <a:solidFill>
            <a:schemeClr val="tx1"/>
          </a:solidFill>
          <a:latin typeface="+mn-lt"/>
          <a:ea typeface="+mn-ea"/>
          <a:cs typeface="+mn-cs"/>
        </a:defRPr>
      </a:lvl1pPr>
      <a:lvl2pPr marL="609265" algn="l" defTabSz="1218529" rtl="0" eaLnBrk="1" latinLnBrk="0" hangingPunct="1">
        <a:defRPr sz="2398" kern="1200">
          <a:solidFill>
            <a:schemeClr val="tx1"/>
          </a:solidFill>
          <a:latin typeface="+mn-lt"/>
          <a:ea typeface="+mn-ea"/>
          <a:cs typeface="+mn-cs"/>
        </a:defRPr>
      </a:lvl2pPr>
      <a:lvl3pPr marL="1218529" algn="l" defTabSz="1218529" rtl="0" eaLnBrk="1" latinLnBrk="0" hangingPunct="1">
        <a:defRPr sz="2398" kern="1200">
          <a:solidFill>
            <a:schemeClr val="tx1"/>
          </a:solidFill>
          <a:latin typeface="+mn-lt"/>
          <a:ea typeface="+mn-ea"/>
          <a:cs typeface="+mn-cs"/>
        </a:defRPr>
      </a:lvl3pPr>
      <a:lvl4pPr marL="1827794" algn="l" defTabSz="1218529" rtl="0" eaLnBrk="1" latinLnBrk="0" hangingPunct="1">
        <a:defRPr sz="2398" kern="1200">
          <a:solidFill>
            <a:schemeClr val="tx1"/>
          </a:solidFill>
          <a:latin typeface="+mn-lt"/>
          <a:ea typeface="+mn-ea"/>
          <a:cs typeface="+mn-cs"/>
        </a:defRPr>
      </a:lvl4pPr>
      <a:lvl5pPr marL="2437059" algn="l" defTabSz="1218529" rtl="0" eaLnBrk="1" latinLnBrk="0" hangingPunct="1">
        <a:defRPr sz="2398" kern="1200">
          <a:solidFill>
            <a:schemeClr val="tx1"/>
          </a:solidFill>
          <a:latin typeface="+mn-lt"/>
          <a:ea typeface="+mn-ea"/>
          <a:cs typeface="+mn-cs"/>
        </a:defRPr>
      </a:lvl5pPr>
      <a:lvl6pPr marL="3046324" algn="l" defTabSz="1218529" rtl="0" eaLnBrk="1" latinLnBrk="0" hangingPunct="1">
        <a:defRPr sz="2398" kern="1200">
          <a:solidFill>
            <a:schemeClr val="tx1"/>
          </a:solidFill>
          <a:latin typeface="+mn-lt"/>
          <a:ea typeface="+mn-ea"/>
          <a:cs typeface="+mn-cs"/>
        </a:defRPr>
      </a:lvl6pPr>
      <a:lvl7pPr marL="3655589" algn="l" defTabSz="1218529" rtl="0" eaLnBrk="1" latinLnBrk="0" hangingPunct="1">
        <a:defRPr sz="2398" kern="1200">
          <a:solidFill>
            <a:schemeClr val="tx1"/>
          </a:solidFill>
          <a:latin typeface="+mn-lt"/>
          <a:ea typeface="+mn-ea"/>
          <a:cs typeface="+mn-cs"/>
        </a:defRPr>
      </a:lvl7pPr>
      <a:lvl8pPr marL="4264853" algn="l" defTabSz="1218529" rtl="0" eaLnBrk="1" latinLnBrk="0" hangingPunct="1">
        <a:defRPr sz="2398" kern="1200">
          <a:solidFill>
            <a:schemeClr val="tx1"/>
          </a:solidFill>
          <a:latin typeface="+mn-lt"/>
          <a:ea typeface="+mn-ea"/>
          <a:cs typeface="+mn-cs"/>
        </a:defRPr>
      </a:lvl8pPr>
      <a:lvl9pPr marL="4874118" algn="l" defTabSz="1218529"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chart" Target="../charts/chart2.xml"/><Relationship Id="rId5" Type="http://schemas.openxmlformats.org/officeDocument/2006/relationships/image" Target="../media/image11.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54.png"/><Relationship Id="rId5" Type="http://schemas.openxmlformats.org/officeDocument/2006/relationships/image" Target="../media/image11.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6.xml"/><Relationship Id="rId7"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hyperlink" Target="https://www.n-tv.de/wirtschaft/Kalifornien-laesst-ab-2035-keine-Verbrenner-mehr-zu-article23548596.html" TargetMode="External"/><Relationship Id="rId5" Type="http://schemas.openxmlformats.org/officeDocument/2006/relationships/image" Target="../media/image11.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7.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hyperlink" Target="https://www.handelsblatt.com/finanzen/banken-versicherungen/versicherer/hohe-versicherungspraemien-hausbesitzer-in-den-usa-bangen-vor-der-hurrikan-saison/29325644.html" TargetMode="External"/><Relationship Id="rId5" Type="http://schemas.openxmlformats.org/officeDocument/2006/relationships/image" Target="../media/image11.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hyperlink" Target="https://www.bpb.de/kurz-knapp/hintergrund-aktuell/326427/langfristiger-eu-haushalt-mehr-geld-fuer-klimaschutz-und-digitales/" TargetMode="External"/><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1.jpe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0.xml"/><Relationship Id="rId7"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1.jpeg"/><Relationship Id="rId9" Type="http://schemas.openxmlformats.org/officeDocument/2006/relationships/hyperlink" Target="https://www.deutschlandfunk.de/eu-gesetzespaket-fit-for-55-wie-die-eu-ihre-klimaziele-100.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hyperlink" Target="https://fokus.swiss/business/energie/zukunftsvisionen-schwimmende-solaranlagen/" TargetMode="Externa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37.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chart" Target="../charts/chart11.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chart" Target="../charts/chart12.xml"/><Relationship Id="rId1" Type="http://schemas.openxmlformats.org/officeDocument/2006/relationships/slideLayout" Target="../slideLayouts/slideLayout3.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39.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0.svg"/><Relationship Id="rId21" Type="http://schemas.openxmlformats.org/officeDocument/2006/relationships/image" Target="../media/image38.sv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svg"/><Relationship Id="rId23" Type="http://schemas.openxmlformats.org/officeDocument/2006/relationships/image" Target="../media/image40.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svg"/><Relationship Id="rId18" Type="http://schemas.openxmlformats.org/officeDocument/2006/relationships/image" Target="../media/image30.svg"/><Relationship Id="rId3" Type="http://schemas.openxmlformats.org/officeDocument/2006/relationships/image" Target="../media/image44.png"/><Relationship Id="rId21" Type="http://schemas.openxmlformats.org/officeDocument/2006/relationships/image" Target="../media/image45.png"/><Relationship Id="rId7" Type="http://schemas.openxmlformats.org/officeDocument/2006/relationships/image" Target="../media/image20.svg"/><Relationship Id="rId12" Type="http://schemas.openxmlformats.org/officeDocument/2006/relationships/image" Target="../media/image39.png"/><Relationship Id="rId17" Type="http://schemas.openxmlformats.org/officeDocument/2006/relationships/image" Target="../media/image29.png"/><Relationship Id="rId2" Type="http://schemas.openxmlformats.org/officeDocument/2006/relationships/image" Target="../media/image43.png"/><Relationship Id="rId16" Type="http://schemas.openxmlformats.org/officeDocument/2006/relationships/image" Target="../media/image22.png"/><Relationship Id="rId20" Type="http://schemas.openxmlformats.org/officeDocument/2006/relationships/image" Target="../media/image26.sv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42.svg"/><Relationship Id="rId15" Type="http://schemas.openxmlformats.org/officeDocument/2006/relationships/image" Target="../media/image36.svg"/><Relationship Id="rId10" Type="http://schemas.openxmlformats.org/officeDocument/2006/relationships/image" Target="../media/image27.png"/><Relationship Id="rId19" Type="http://schemas.openxmlformats.org/officeDocument/2006/relationships/image" Target="../media/image25.png"/><Relationship Id="rId4" Type="http://schemas.openxmlformats.org/officeDocument/2006/relationships/image" Target="../media/image41.png"/><Relationship Id="rId9" Type="http://schemas.openxmlformats.org/officeDocument/2006/relationships/image" Target="../media/image32.svg"/><Relationship Id="rId14" Type="http://schemas.openxmlformats.org/officeDocument/2006/relationships/image" Target="../media/image35.png"/><Relationship Id="rId22"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EA75259-794E-42F8-A2F0-182C50E2E42C}"/>
              </a:ext>
            </a:extLst>
          </p:cNvPr>
          <p:cNvSpPr>
            <a:spLocks noGrp="1"/>
          </p:cNvSpPr>
          <p:nvPr>
            <p:ph type="body" sz="quarter" idx="27"/>
          </p:nvPr>
        </p:nvSpPr>
        <p:spPr>
          <a:xfrm>
            <a:off x="457822" y="4737282"/>
            <a:ext cx="2865966" cy="914162"/>
          </a:xfrm>
        </p:spPr>
        <p:txBody>
          <a:bodyPr/>
          <a:lstStyle/>
          <a:p>
            <a:r>
              <a:rPr lang="en-US" sz="1600"/>
              <a:t>Martin Stenger</a:t>
            </a:r>
          </a:p>
          <a:p>
            <a:pPr lvl="1"/>
            <a:r>
              <a:rPr lang="en-US" sz="1200"/>
              <a:t>Director Sales Business Development Insurance &amp; Retirement Solutions </a:t>
            </a:r>
          </a:p>
          <a:p>
            <a:pPr lvl="1"/>
            <a:r>
              <a:rPr lang="en-US" sz="1200"/>
              <a:t>Germany/Austria/Switzerland</a:t>
            </a:r>
          </a:p>
        </p:txBody>
      </p:sp>
      <p:sp>
        <p:nvSpPr>
          <p:cNvPr id="9" name="Text Placeholder 8">
            <a:extLst>
              <a:ext uri="{FF2B5EF4-FFF2-40B4-BE49-F238E27FC236}">
                <a16:creationId xmlns:a16="http://schemas.microsoft.com/office/drawing/2014/main" id="{F156F3FF-4599-49CA-9645-C0D85ADEAADE}"/>
              </a:ext>
            </a:extLst>
          </p:cNvPr>
          <p:cNvSpPr>
            <a:spLocks noGrp="1"/>
          </p:cNvSpPr>
          <p:nvPr>
            <p:ph type="body" sz="quarter" idx="10"/>
          </p:nvPr>
        </p:nvSpPr>
        <p:spPr>
          <a:xfrm>
            <a:off x="457822" y="1508719"/>
            <a:ext cx="10714378" cy="2360639"/>
          </a:xfrm>
        </p:spPr>
        <p:txBody>
          <a:bodyPr/>
          <a:lstStyle/>
          <a:p>
            <a:r>
              <a:rPr lang="de-DE" sz="4000" dirty="0"/>
              <a:t>Warum nachhaltige Finanzlösungen einen ganzheitlichen Rahmen brauchen – Einblicke aus der Praxis</a:t>
            </a:r>
          </a:p>
          <a:p>
            <a:endParaRPr lang="de-DE" sz="4000" dirty="0"/>
          </a:p>
          <a:p>
            <a:pPr lvl="1"/>
            <a:r>
              <a:rPr lang="de-DE" sz="2000" dirty="0"/>
              <a:t>Berlin Februar 2024</a:t>
            </a:r>
          </a:p>
          <a:p>
            <a:pPr lvl="2"/>
            <a:endParaRPr lang="en-US" sz="1400" dirty="0"/>
          </a:p>
        </p:txBody>
      </p:sp>
    </p:spTree>
    <p:extLst>
      <p:ext uri="{BB962C8B-B14F-4D97-AF65-F5344CB8AC3E}">
        <p14:creationId xmlns:p14="http://schemas.microsoft.com/office/powerpoint/2010/main" val="36784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0369AD-7942-AD38-397C-2F7C9FDE1DA7}"/>
              </a:ext>
            </a:extLst>
          </p:cNvPr>
          <p:cNvSpPr>
            <a:spLocks noGrp="1"/>
          </p:cNvSpPr>
          <p:nvPr>
            <p:ph type="sldNum" sz="quarter" idx="4"/>
          </p:nvPr>
        </p:nvSpPr>
        <p:spPr/>
        <p:txBody>
          <a:bodyPr/>
          <a:lstStyle/>
          <a:p>
            <a:fld id="{8DEE4CCE-E124-4EEF-808B-DF88997C2318}" type="slidenum">
              <a:rPr lang="en-US" smtClean="0"/>
              <a:pPr/>
              <a:t>10</a:t>
            </a:fld>
            <a:endParaRPr lang="en-US"/>
          </a:p>
        </p:txBody>
      </p:sp>
      <p:sp>
        <p:nvSpPr>
          <p:cNvPr id="6" name="Text Placeholder 13">
            <a:extLst>
              <a:ext uri="{FF2B5EF4-FFF2-40B4-BE49-F238E27FC236}">
                <a16:creationId xmlns:a16="http://schemas.microsoft.com/office/drawing/2014/main" id="{FED36ED3-A42C-990C-E54D-274611E56FE8}"/>
              </a:ext>
            </a:extLst>
          </p:cNvPr>
          <p:cNvSpPr>
            <a:spLocks noGrp="1"/>
          </p:cNvSpPr>
          <p:nvPr>
            <p:ph type="body" sz="quarter" idx="32"/>
          </p:nvPr>
        </p:nvSpPr>
        <p:spPr>
          <a:xfrm>
            <a:off x="457200" y="182563"/>
            <a:ext cx="9674352" cy="766762"/>
          </a:xfrm>
        </p:spPr>
        <p:txBody>
          <a:bodyPr/>
          <a:lstStyle/>
          <a:p>
            <a:r>
              <a:rPr lang="de-DE" sz="2400" noProof="0"/>
              <a:t>Staatsanleihen werden nach ESG-</a:t>
            </a:r>
            <a:r>
              <a:rPr lang="de-DE" sz="2400" noProof="0" err="1"/>
              <a:t>Risikoexposure</a:t>
            </a:r>
            <a:r>
              <a:rPr lang="de-DE" sz="2400" noProof="0"/>
              <a:t> bewertet</a:t>
            </a:r>
          </a:p>
        </p:txBody>
      </p:sp>
      <p:sp>
        <p:nvSpPr>
          <p:cNvPr id="7" name="Content Placeholder 7">
            <a:extLst>
              <a:ext uri="{FF2B5EF4-FFF2-40B4-BE49-F238E27FC236}">
                <a16:creationId xmlns:a16="http://schemas.microsoft.com/office/drawing/2014/main" id="{CB1B15E4-9BB8-77B0-8C48-A51354979E55}"/>
              </a:ext>
            </a:extLst>
          </p:cNvPr>
          <p:cNvSpPr txBox="1">
            <a:spLocks/>
          </p:cNvSpPr>
          <p:nvPr/>
        </p:nvSpPr>
        <p:spPr>
          <a:xfrm>
            <a:off x="457200" y="1429544"/>
            <a:ext cx="4617720" cy="3998911"/>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rgbClr val="3769F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171450" indent="-171450" algn="l" defTabSz="914400" rtl="0" eaLnBrk="1" latinLnBrk="0" hangingPunct="1">
              <a:lnSpc>
                <a:spcPct val="100000"/>
              </a:lnSpc>
              <a:spcBef>
                <a:spcPts val="1200"/>
              </a:spcBef>
              <a:spcAft>
                <a:spcPts val="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352425" indent="-180975"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523875" indent="-171450"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Anwendung von 120 Datenpunkten in </a:t>
            </a:r>
            <a:br>
              <a:rPr kumimoji="0" lang="de-DE" sz="16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br>
            <a:r>
              <a:rPr kumimoji="0" lang="de-DE" sz="16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6 Kategorien:</a:t>
            </a:r>
          </a:p>
          <a:p>
            <a:pPr marL="171450" marR="0" lvl="2" indent="-171450" algn="l" defTabSz="914400" rtl="0" eaLnBrk="1" fontAlgn="auto" latinLnBrk="0" hangingPunct="1">
              <a:lnSpc>
                <a:spcPct val="100000"/>
              </a:lnSpc>
              <a:spcBef>
                <a:spcPts val="600"/>
              </a:spcBef>
              <a:spcAft>
                <a:spcPts val="300"/>
              </a:spcAft>
              <a:buClr>
                <a:srgbClr val="00B050"/>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Environmental Risk Management (ERM)</a:t>
            </a:r>
          </a:p>
          <a:p>
            <a:pPr marL="171450" marR="0" lvl="2" indent="-171450" algn="l" defTabSz="914400" rtl="0" eaLnBrk="1" fontAlgn="auto" latinLnBrk="0" hangingPunct="1">
              <a:lnSpc>
                <a:spcPct val="100000"/>
              </a:lnSpc>
              <a:spcBef>
                <a:spcPts val="600"/>
              </a:spcBef>
              <a:spcAft>
                <a:spcPts val="300"/>
              </a:spcAft>
              <a:buClr>
                <a:srgbClr val="00B050"/>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Environmental Risk Exposure (ERE)</a:t>
            </a:r>
          </a:p>
          <a:p>
            <a:pPr marL="171450" marR="0" lvl="2" indent="-171450" algn="l" defTabSz="914400" rtl="0" eaLnBrk="1" fontAlgn="auto" latinLnBrk="0" hangingPunct="1">
              <a:lnSpc>
                <a:spcPct val="100000"/>
              </a:lnSpc>
              <a:spcBef>
                <a:spcPts val="600"/>
              </a:spcBef>
              <a:spcAft>
                <a:spcPts val="3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Social Risk Management (SRM)</a:t>
            </a:r>
          </a:p>
          <a:p>
            <a:pPr marL="171450" marR="0" lvl="2" indent="-171450" algn="l" defTabSz="914400" rtl="0" eaLnBrk="1" fontAlgn="auto" latinLnBrk="0" hangingPunct="1">
              <a:lnSpc>
                <a:spcPct val="100000"/>
              </a:lnSpc>
              <a:spcBef>
                <a:spcPts val="600"/>
              </a:spcBef>
              <a:spcAft>
                <a:spcPts val="3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Social Risk Exposure (SRE)</a:t>
            </a:r>
          </a:p>
          <a:p>
            <a:pPr marL="171450" marR="0" lvl="2" indent="-171450" algn="l" defTabSz="914400" rtl="0" eaLnBrk="1" fontAlgn="auto" latinLnBrk="0" hangingPunct="1">
              <a:lnSpc>
                <a:spcPct val="100000"/>
              </a:lnSpc>
              <a:spcBef>
                <a:spcPts val="600"/>
              </a:spcBef>
              <a:spcAft>
                <a:spcPts val="300"/>
              </a:spcAft>
              <a:buClr>
                <a:srgbClr val="CC0066"/>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Governance Risk Management (GRM)</a:t>
            </a:r>
          </a:p>
          <a:p>
            <a:pPr marL="171450" marR="0" lvl="2" indent="-171450" algn="l" defTabSz="914400" rtl="0" eaLnBrk="1" fontAlgn="auto" latinLnBrk="0" hangingPunct="1">
              <a:lnSpc>
                <a:spcPct val="100000"/>
              </a:lnSpc>
              <a:spcBef>
                <a:spcPts val="600"/>
              </a:spcBef>
              <a:spcAft>
                <a:spcPts val="300"/>
              </a:spcAft>
              <a:buClr>
                <a:srgbClr val="CC0066"/>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Governance Risk Exposure (GRE)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a:ln>
                  <a:noFill/>
                </a:ln>
                <a:solidFill>
                  <a:srgbClr val="00BFB3"/>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e-DE" sz="1600" b="1" i="0" u="none" strike="noStrike" kern="1200" cap="none" spc="0" normalizeH="0" baseline="0" noProof="0">
              <a:ln>
                <a:noFill/>
              </a:ln>
              <a:solidFill>
                <a:srgbClr val="00BFB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Erfasst ca. 200 Länder und Gebiete, Ergebnisse können zu regionalen Gruppierungen zusammengefasst werden, z. B. EU27, Eurozone, Golf-Kooperationsrat, Lateinamerika.</a:t>
            </a:r>
          </a:p>
          <a:p>
            <a:pPr marL="0" marR="0" lvl="2" indent="0" algn="l" defTabSz="914400" rtl="0" eaLnBrk="1" fontAlgn="auto" latinLnBrk="0" hangingPunct="1">
              <a:lnSpc>
                <a:spcPct val="100000"/>
              </a:lnSpc>
              <a:spcBef>
                <a:spcPts val="1200"/>
              </a:spcBef>
              <a:spcAft>
                <a:spcPts val="0"/>
              </a:spcAft>
              <a:buClr>
                <a:srgbClr val="3769FF"/>
              </a:buClr>
              <a:buSzPct val="110000"/>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3">
            <a:extLst>
              <a:ext uri="{FF2B5EF4-FFF2-40B4-BE49-F238E27FC236}">
                <a16:creationId xmlns:a16="http://schemas.microsoft.com/office/drawing/2014/main" id="{C7AA7C6C-C87C-8135-39B6-FB3AAC6C6BEB}"/>
              </a:ext>
            </a:extLst>
          </p:cNvPr>
          <p:cNvPicPr>
            <a:picLocks noChangeAspect="1"/>
          </p:cNvPicPr>
          <p:nvPr/>
        </p:nvPicPr>
        <p:blipFill>
          <a:blip r:embed="rId2"/>
          <a:stretch>
            <a:fillRect/>
          </a:stretch>
        </p:blipFill>
        <p:spPr>
          <a:xfrm>
            <a:off x="6174102" y="1683056"/>
            <a:ext cx="5756085" cy="3209544"/>
          </a:xfrm>
          <a:prstGeom prst="rect">
            <a:avLst/>
          </a:prstGeom>
        </p:spPr>
      </p:pic>
      <p:sp>
        <p:nvSpPr>
          <p:cNvPr id="9" name="Geschweifte Klammer rechts 8">
            <a:extLst>
              <a:ext uri="{FF2B5EF4-FFF2-40B4-BE49-F238E27FC236}">
                <a16:creationId xmlns:a16="http://schemas.microsoft.com/office/drawing/2014/main" id="{AE52C473-3372-CD08-5097-11B168D1F6F2}"/>
              </a:ext>
            </a:extLst>
          </p:cNvPr>
          <p:cNvSpPr/>
          <p:nvPr/>
        </p:nvSpPr>
        <p:spPr>
          <a:xfrm>
            <a:off x="5031616" y="2200419"/>
            <a:ext cx="374904" cy="545710"/>
          </a:xfrm>
          <a:prstGeom prst="rightBrace">
            <a:avLst>
              <a:gd name="adj1" fmla="val 38841"/>
              <a:gd name="adj2" fmla="val 50000"/>
            </a:avLst>
          </a:pr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Geschweifte Klammer rechts 9">
            <a:extLst>
              <a:ext uri="{FF2B5EF4-FFF2-40B4-BE49-F238E27FC236}">
                <a16:creationId xmlns:a16="http://schemas.microsoft.com/office/drawing/2014/main" id="{22103E12-B3AB-9DD5-6FDD-CC9997396FC1}"/>
              </a:ext>
            </a:extLst>
          </p:cNvPr>
          <p:cNvSpPr/>
          <p:nvPr/>
        </p:nvSpPr>
        <p:spPr>
          <a:xfrm>
            <a:off x="5026980" y="2977706"/>
            <a:ext cx="374904" cy="420624"/>
          </a:xfrm>
          <a:prstGeom prst="rightBrace">
            <a:avLst>
              <a:gd name="adj1" fmla="val 38841"/>
              <a:gd name="adj2" fmla="val 50000"/>
            </a:avLst>
          </a:prstGeom>
          <a:noFill/>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Textfeld 10">
            <a:extLst>
              <a:ext uri="{FF2B5EF4-FFF2-40B4-BE49-F238E27FC236}">
                <a16:creationId xmlns:a16="http://schemas.microsoft.com/office/drawing/2014/main" id="{93EDD6BB-0B1D-2FAC-A0AD-677759DDB8EA}"/>
              </a:ext>
            </a:extLst>
          </p:cNvPr>
          <p:cNvSpPr txBox="1"/>
          <p:nvPr/>
        </p:nvSpPr>
        <p:spPr>
          <a:xfrm>
            <a:off x="5406520" y="2070536"/>
            <a:ext cx="652024" cy="769441"/>
          </a:xfrm>
          <a:prstGeom prst="rect">
            <a:avLst/>
          </a:prstGeom>
          <a:noFill/>
        </p:spPr>
        <p:txBody>
          <a:bodyPr wrap="square" rtlCol="0">
            <a:spAutoFit/>
          </a:bodyPr>
          <a:lstStyle/>
          <a:p>
            <a:r>
              <a:rPr lang="de-DE" sz="4400">
                <a:solidFill>
                  <a:srgbClr val="00B050"/>
                </a:solidFill>
              </a:rPr>
              <a:t>E</a:t>
            </a:r>
          </a:p>
        </p:txBody>
      </p:sp>
      <p:sp>
        <p:nvSpPr>
          <p:cNvPr id="12" name="Textfeld 11">
            <a:extLst>
              <a:ext uri="{FF2B5EF4-FFF2-40B4-BE49-F238E27FC236}">
                <a16:creationId xmlns:a16="http://schemas.microsoft.com/office/drawing/2014/main" id="{91A44BC7-8AB2-BD03-09B3-8611368B11DB}"/>
              </a:ext>
            </a:extLst>
          </p:cNvPr>
          <p:cNvSpPr txBox="1"/>
          <p:nvPr/>
        </p:nvSpPr>
        <p:spPr>
          <a:xfrm>
            <a:off x="5362700" y="2803297"/>
            <a:ext cx="652024" cy="769441"/>
          </a:xfrm>
          <a:prstGeom prst="rect">
            <a:avLst/>
          </a:prstGeom>
          <a:noFill/>
        </p:spPr>
        <p:txBody>
          <a:bodyPr wrap="square" rtlCol="0">
            <a:spAutoFit/>
          </a:bodyPr>
          <a:lstStyle/>
          <a:p>
            <a:r>
              <a:rPr lang="de-DE" sz="4400">
                <a:solidFill>
                  <a:schemeClr val="bg1">
                    <a:lumMod val="50000"/>
                  </a:schemeClr>
                </a:solidFill>
              </a:rPr>
              <a:t>S</a:t>
            </a:r>
          </a:p>
        </p:txBody>
      </p:sp>
      <p:sp>
        <p:nvSpPr>
          <p:cNvPr id="13" name="Geschweifte Klammer rechts 12">
            <a:extLst>
              <a:ext uri="{FF2B5EF4-FFF2-40B4-BE49-F238E27FC236}">
                <a16:creationId xmlns:a16="http://schemas.microsoft.com/office/drawing/2014/main" id="{68C47663-DD54-BEF5-2B50-A49F267C71B6}"/>
              </a:ext>
            </a:extLst>
          </p:cNvPr>
          <p:cNvSpPr/>
          <p:nvPr/>
        </p:nvSpPr>
        <p:spPr>
          <a:xfrm>
            <a:off x="5036124" y="3744581"/>
            <a:ext cx="374904" cy="420624"/>
          </a:xfrm>
          <a:prstGeom prst="rightBrace">
            <a:avLst>
              <a:gd name="adj1" fmla="val 38841"/>
              <a:gd name="adj2" fmla="val 50000"/>
            </a:avLst>
          </a:prstGeom>
          <a:noFill/>
          <a:ln w="28575">
            <a:solidFill>
              <a:srgbClr val="CC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B83E3F89-CF66-619D-D401-267A1D6311B4}"/>
              </a:ext>
            </a:extLst>
          </p:cNvPr>
          <p:cNvSpPr txBox="1"/>
          <p:nvPr/>
        </p:nvSpPr>
        <p:spPr>
          <a:xfrm>
            <a:off x="5371844" y="3570172"/>
            <a:ext cx="652024" cy="769441"/>
          </a:xfrm>
          <a:prstGeom prst="rect">
            <a:avLst/>
          </a:prstGeom>
          <a:noFill/>
        </p:spPr>
        <p:txBody>
          <a:bodyPr wrap="square" rtlCol="0">
            <a:spAutoFit/>
          </a:bodyPr>
          <a:lstStyle/>
          <a:p>
            <a:r>
              <a:rPr lang="de-DE" sz="4400">
                <a:solidFill>
                  <a:srgbClr val="C00000"/>
                </a:solidFill>
              </a:rPr>
              <a:t>G</a:t>
            </a:r>
          </a:p>
        </p:txBody>
      </p:sp>
    </p:spTree>
    <p:extLst>
      <p:ext uri="{BB962C8B-B14F-4D97-AF65-F5344CB8AC3E}">
        <p14:creationId xmlns:p14="http://schemas.microsoft.com/office/powerpoint/2010/main" val="2186523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39E4FF1-398C-177E-1965-CF49D61445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8" name="Rechteck 7">
            <a:extLst>
              <a:ext uri="{FF2B5EF4-FFF2-40B4-BE49-F238E27FC236}">
                <a16:creationId xmlns:a16="http://schemas.microsoft.com/office/drawing/2014/main" id="{91F7DA19-F129-025C-DA83-AE5D6892452C}"/>
              </a:ext>
            </a:extLst>
          </p:cNvPr>
          <p:cNvSpPr/>
          <p:nvPr/>
        </p:nvSpPr>
        <p:spPr>
          <a:xfrm>
            <a:off x="563037" y="2151394"/>
            <a:ext cx="11050849" cy="3456227"/>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pic>
        <p:nvPicPr>
          <p:cNvPr id="10" name="Picture 14">
            <a:extLst>
              <a:ext uri="{FF2B5EF4-FFF2-40B4-BE49-F238E27FC236}">
                <a16:creationId xmlns:a16="http://schemas.microsoft.com/office/drawing/2014/main" id="{AA4A45E0-9B33-2DA6-C339-2E31CD6B89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037" y="2151393"/>
            <a:ext cx="5303684" cy="2282663"/>
          </a:xfrm>
          <a:prstGeom prst="rect">
            <a:avLst/>
          </a:prstGeom>
        </p:spPr>
      </p:pic>
      <p:pic>
        <p:nvPicPr>
          <p:cNvPr id="9" name="Picture 18">
            <a:extLst>
              <a:ext uri="{FF2B5EF4-FFF2-40B4-BE49-F238E27FC236}">
                <a16:creationId xmlns:a16="http://schemas.microsoft.com/office/drawing/2014/main" id="{0FDE84EB-8DCC-21C5-69AB-6BA3937351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5725" y="2151394"/>
            <a:ext cx="5768161" cy="3456227"/>
          </a:xfrm>
          <a:prstGeom prst="rect">
            <a:avLst/>
          </a:prstGeom>
        </p:spPr>
      </p:pic>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12" name="Slide Number Placeholder 1">
            <a:extLst>
              <a:ext uri="{FF2B5EF4-FFF2-40B4-BE49-F238E27FC236}">
                <a16:creationId xmlns:a16="http://schemas.microsoft.com/office/drawing/2014/main" id="{ABA36BA6-9DE0-E9E0-2790-F0690928FA40}"/>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11</a:t>
            </a:fld>
            <a:endParaRPr lang="en-US" sz="900">
              <a:solidFill>
                <a:srgbClr val="000000"/>
              </a:solidFill>
              <a:latin typeface="Arial"/>
            </a:endParaRPr>
          </a:p>
        </p:txBody>
      </p:sp>
      <p:pic>
        <p:nvPicPr>
          <p:cNvPr id="5" name="Picture 14">
            <a:extLst>
              <a:ext uri="{FF2B5EF4-FFF2-40B4-BE49-F238E27FC236}">
                <a16:creationId xmlns:a16="http://schemas.microsoft.com/office/drawing/2014/main" id="{699F2F5F-9553-0589-1AFE-638E0ECB6FC8}"/>
              </a:ext>
            </a:extLst>
          </p:cNvPr>
          <p:cNvPicPr>
            <a:picLocks noChangeAspect="1"/>
          </p:cNvPicPr>
          <p:nvPr/>
        </p:nvPicPr>
        <p:blipFill rotWithShape="1">
          <a:blip r:embed="rId7"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6" name="exstream_shape42">
            <a:extLst>
              <a:ext uri="{FF2B5EF4-FFF2-40B4-BE49-F238E27FC236}">
                <a16:creationId xmlns:a16="http://schemas.microsoft.com/office/drawing/2014/main" id="{CEB1C6C5-7723-2A43-3A76-9ADD7CFB207C}"/>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7" name="Text Placeholder 15">
            <a:extLst>
              <a:ext uri="{FF2B5EF4-FFF2-40B4-BE49-F238E27FC236}">
                <a16:creationId xmlns:a16="http://schemas.microsoft.com/office/drawing/2014/main" id="{3262FEA0-4041-330B-E893-AFAEF500C1FC}"/>
              </a:ext>
            </a:extLst>
          </p:cNvPr>
          <p:cNvSpPr txBox="1">
            <a:spLocks/>
          </p:cNvSpPr>
          <p:nvPr/>
        </p:nvSpPr>
        <p:spPr>
          <a:xfrm>
            <a:off x="458668" y="6351654"/>
            <a:ext cx="11244191" cy="153848"/>
          </a:xfrm>
          <a:prstGeom prst="rect">
            <a:avLst/>
          </a:prstGeom>
        </p:spPr>
        <p:txBody>
          <a:bodyPr wrap="square" lIns="0" tIns="0" rIns="0" bIns="0" anchor="b" anchorCtr="0">
            <a:spAutoFit/>
          </a:bodyPr>
          <a:lstStyle>
            <a:defPPr>
              <a:defRPr lang="en-US"/>
            </a:defPPr>
            <a:lvl1pPr indent="0" defTabSz="1218895">
              <a:lnSpc>
                <a:spcPct val="100000"/>
              </a:lnSpc>
              <a:spcBef>
                <a:spcPts val="0"/>
              </a:spcBef>
              <a:spcAft>
                <a:spcPts val="0"/>
              </a:spcAft>
              <a:buFont typeface="Arial" panose="020B0604020202020204" pitchFamily="34" charset="0"/>
              <a:buNone/>
              <a:defRPr sz="1000" i="0">
                <a:latin typeface="Arial Narrow" panose="020B0606020202030204" pitchFamily="34" charset="0"/>
                <a:cs typeface="Arial" panose="020B0604020202020204" pitchFamily="34" charset="0"/>
              </a:defRPr>
            </a:lvl1pPr>
            <a:lvl2pPr marL="0" indent="0" defTabSz="1218895">
              <a:lnSpc>
                <a:spcPct val="1000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defTabSz="1218895">
              <a:lnSpc>
                <a:spcPct val="1000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pPr>
              <a:defRPr/>
            </a:pPr>
            <a:r>
              <a:rPr lang="de-DE">
                <a:solidFill>
                  <a:srgbClr val="000000"/>
                </a:solidFill>
              </a:rPr>
              <a:t>Quelle: Joe Biden: US-Präsident unterzeichnet Gesetz für Investitionen in Klima und Soziales - DER SPIEGEL</a:t>
            </a:r>
          </a:p>
        </p:txBody>
      </p:sp>
    </p:spTree>
    <p:custDataLst>
      <p:tags r:id="rId1"/>
    </p:custDataLst>
    <p:extLst>
      <p:ext uri="{BB962C8B-B14F-4D97-AF65-F5344CB8AC3E}">
        <p14:creationId xmlns:p14="http://schemas.microsoft.com/office/powerpoint/2010/main" val="2243761558"/>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39E4FF1-398C-177E-1965-CF49D61445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8" name="Rechteck 7">
            <a:extLst>
              <a:ext uri="{FF2B5EF4-FFF2-40B4-BE49-F238E27FC236}">
                <a16:creationId xmlns:a16="http://schemas.microsoft.com/office/drawing/2014/main" id="{91F7DA19-F129-025C-DA83-AE5D6892452C}"/>
              </a:ext>
            </a:extLst>
          </p:cNvPr>
          <p:cNvSpPr/>
          <p:nvPr/>
        </p:nvSpPr>
        <p:spPr>
          <a:xfrm>
            <a:off x="563037" y="1337390"/>
            <a:ext cx="11050849" cy="5196296"/>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12" name="Slide Number Placeholder 1">
            <a:extLst>
              <a:ext uri="{FF2B5EF4-FFF2-40B4-BE49-F238E27FC236}">
                <a16:creationId xmlns:a16="http://schemas.microsoft.com/office/drawing/2014/main" id="{ABA36BA6-9DE0-E9E0-2790-F0690928FA40}"/>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12</a:t>
            </a:fld>
            <a:endParaRPr lang="en-US" sz="900">
              <a:solidFill>
                <a:srgbClr val="000000"/>
              </a:solidFill>
              <a:latin typeface="Arial"/>
            </a:endParaRPr>
          </a:p>
        </p:txBody>
      </p:sp>
      <p:pic>
        <p:nvPicPr>
          <p:cNvPr id="5" name="Picture 14">
            <a:extLst>
              <a:ext uri="{FF2B5EF4-FFF2-40B4-BE49-F238E27FC236}">
                <a16:creationId xmlns:a16="http://schemas.microsoft.com/office/drawing/2014/main" id="{699F2F5F-9553-0589-1AFE-638E0ECB6FC8}"/>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6" name="exstream_shape42">
            <a:extLst>
              <a:ext uri="{FF2B5EF4-FFF2-40B4-BE49-F238E27FC236}">
                <a16:creationId xmlns:a16="http://schemas.microsoft.com/office/drawing/2014/main" id="{CEB1C6C5-7723-2A43-3A76-9ADD7CFB207C}"/>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cxnSp>
        <p:nvCxnSpPr>
          <p:cNvPr id="13" name="Straight Arrow Connector 29">
            <a:extLst>
              <a:ext uri="{FF2B5EF4-FFF2-40B4-BE49-F238E27FC236}">
                <a16:creationId xmlns:a16="http://schemas.microsoft.com/office/drawing/2014/main" id="{16CC6240-4E36-A926-8804-AABBAAEFA1F2}"/>
              </a:ext>
            </a:extLst>
          </p:cNvPr>
          <p:cNvCxnSpPr>
            <a:cxnSpLocks/>
          </p:cNvCxnSpPr>
          <p:nvPr/>
        </p:nvCxnSpPr>
        <p:spPr>
          <a:xfrm>
            <a:off x="5349301" y="2052501"/>
            <a:ext cx="0" cy="2602296"/>
          </a:xfrm>
          <a:prstGeom prst="straightConnector1">
            <a:avLst/>
          </a:prstGeom>
          <a:ln w="254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36">
            <a:extLst>
              <a:ext uri="{FF2B5EF4-FFF2-40B4-BE49-F238E27FC236}">
                <a16:creationId xmlns:a16="http://schemas.microsoft.com/office/drawing/2014/main" id="{65A4C123-4EA7-C4E6-8873-7620B97D40C8}"/>
              </a:ext>
            </a:extLst>
          </p:cNvPr>
          <p:cNvSpPr/>
          <p:nvPr/>
        </p:nvSpPr>
        <p:spPr>
          <a:xfrm>
            <a:off x="5163158" y="4174520"/>
            <a:ext cx="407023" cy="284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GB" sz="1350">
              <a:solidFill>
                <a:srgbClr val="FFFFFF"/>
              </a:solidFill>
              <a:latin typeface="Arial"/>
            </a:endParaRPr>
          </a:p>
        </p:txBody>
      </p:sp>
      <p:graphicFrame>
        <p:nvGraphicFramePr>
          <p:cNvPr id="15" name="Chart 1">
            <a:extLst>
              <a:ext uri="{FF2B5EF4-FFF2-40B4-BE49-F238E27FC236}">
                <a16:creationId xmlns:a16="http://schemas.microsoft.com/office/drawing/2014/main" id="{47BA10DD-141E-D716-E02F-8E61859AF853}"/>
              </a:ext>
            </a:extLst>
          </p:cNvPr>
          <p:cNvGraphicFramePr>
            <a:graphicFrameLocks/>
          </p:cNvGraphicFramePr>
          <p:nvPr>
            <p:extLst>
              <p:ext uri="{D42A27DB-BD31-4B8C-83A1-F6EECF244321}">
                <p14:modId xmlns:p14="http://schemas.microsoft.com/office/powerpoint/2010/main" val="4256025550"/>
              </p:ext>
            </p:extLst>
          </p:nvPr>
        </p:nvGraphicFramePr>
        <p:xfrm>
          <a:off x="1866503" y="1700213"/>
          <a:ext cx="6513909" cy="3830274"/>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Straight Arrow Connector 13">
            <a:extLst>
              <a:ext uri="{FF2B5EF4-FFF2-40B4-BE49-F238E27FC236}">
                <a16:creationId xmlns:a16="http://schemas.microsoft.com/office/drawing/2014/main" id="{7311669D-6FA3-0CEF-6F28-73A3FB5FCF5D}"/>
              </a:ext>
            </a:extLst>
          </p:cNvPr>
          <p:cNvCxnSpPr>
            <a:cxnSpLocks/>
          </p:cNvCxnSpPr>
          <p:nvPr/>
        </p:nvCxnSpPr>
        <p:spPr>
          <a:xfrm>
            <a:off x="3757352" y="3737610"/>
            <a:ext cx="0" cy="9697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3D6B75A-3671-CAD5-C983-96690365579A}"/>
              </a:ext>
            </a:extLst>
          </p:cNvPr>
          <p:cNvSpPr txBox="1"/>
          <p:nvPr/>
        </p:nvSpPr>
        <p:spPr>
          <a:xfrm rot="16200000">
            <a:off x="3248341" y="4037880"/>
            <a:ext cx="810713" cy="369236"/>
          </a:xfrm>
          <a:prstGeom prst="rect">
            <a:avLst/>
          </a:prstGeom>
          <a:noFill/>
        </p:spPr>
        <p:txBody>
          <a:bodyPr wrap="square">
            <a:spAutoFit/>
          </a:bodyPr>
          <a:lstStyle/>
          <a:p>
            <a:pPr defTabSz="685777"/>
            <a:r>
              <a:rPr lang="el-GR" sz="900">
                <a:solidFill>
                  <a:srgbClr val="202122"/>
                </a:solidFill>
                <a:latin typeface="Arial" panose="020B0604020202020204" pitchFamily="34" charset="0"/>
              </a:rPr>
              <a:t>Δ</a:t>
            </a:r>
            <a:r>
              <a:rPr lang="en-GB" sz="900">
                <a:solidFill>
                  <a:srgbClr val="202122"/>
                </a:solidFill>
                <a:latin typeface="Arial" panose="020B0604020202020204" pitchFamily="34" charset="0"/>
              </a:rPr>
              <a:t> = 18 points</a:t>
            </a:r>
            <a:endParaRPr lang="en-GB" sz="900">
              <a:solidFill>
                <a:srgbClr val="000000"/>
              </a:solidFill>
              <a:latin typeface="Arial"/>
            </a:endParaRPr>
          </a:p>
        </p:txBody>
      </p:sp>
      <p:sp>
        <p:nvSpPr>
          <p:cNvPr id="18" name="TextBox 17">
            <a:extLst>
              <a:ext uri="{FF2B5EF4-FFF2-40B4-BE49-F238E27FC236}">
                <a16:creationId xmlns:a16="http://schemas.microsoft.com/office/drawing/2014/main" id="{A264ADAF-5A67-29BC-28FE-3467ADEC7A07}"/>
              </a:ext>
            </a:extLst>
          </p:cNvPr>
          <p:cNvSpPr txBox="1"/>
          <p:nvPr/>
        </p:nvSpPr>
        <p:spPr>
          <a:xfrm rot="16200000">
            <a:off x="6350840" y="3958349"/>
            <a:ext cx="810713" cy="369236"/>
          </a:xfrm>
          <a:prstGeom prst="rect">
            <a:avLst/>
          </a:prstGeom>
          <a:noFill/>
        </p:spPr>
        <p:txBody>
          <a:bodyPr wrap="square">
            <a:spAutoFit/>
          </a:bodyPr>
          <a:lstStyle/>
          <a:p>
            <a:pPr defTabSz="685777"/>
            <a:r>
              <a:rPr lang="el-GR" sz="900">
                <a:solidFill>
                  <a:srgbClr val="202122"/>
                </a:solidFill>
                <a:latin typeface="Arial" panose="020B0604020202020204" pitchFamily="34" charset="0"/>
              </a:rPr>
              <a:t>Δ</a:t>
            </a:r>
            <a:r>
              <a:rPr lang="en-GB" sz="900">
                <a:solidFill>
                  <a:srgbClr val="202122"/>
                </a:solidFill>
                <a:latin typeface="Arial" panose="020B0604020202020204" pitchFamily="34" charset="0"/>
              </a:rPr>
              <a:t> = 23 points</a:t>
            </a:r>
            <a:endParaRPr lang="en-GB" sz="900">
              <a:solidFill>
                <a:srgbClr val="000000"/>
              </a:solidFill>
              <a:latin typeface="Arial"/>
            </a:endParaRPr>
          </a:p>
        </p:txBody>
      </p:sp>
      <p:cxnSp>
        <p:nvCxnSpPr>
          <p:cNvPr id="19" name="Straight Arrow Connector 19">
            <a:extLst>
              <a:ext uri="{FF2B5EF4-FFF2-40B4-BE49-F238E27FC236}">
                <a16:creationId xmlns:a16="http://schemas.microsoft.com/office/drawing/2014/main" id="{04296774-4DBE-F82A-E2A4-510C60E97EF4}"/>
              </a:ext>
            </a:extLst>
          </p:cNvPr>
          <p:cNvCxnSpPr>
            <a:cxnSpLocks/>
          </p:cNvCxnSpPr>
          <p:nvPr/>
        </p:nvCxnSpPr>
        <p:spPr>
          <a:xfrm>
            <a:off x="6668649" y="3469823"/>
            <a:ext cx="0" cy="12375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21">
            <a:extLst>
              <a:ext uri="{FF2B5EF4-FFF2-40B4-BE49-F238E27FC236}">
                <a16:creationId xmlns:a16="http://schemas.microsoft.com/office/drawing/2014/main" id="{60B2CF7B-0696-0D8B-4EF0-E58209E45DC1}"/>
              </a:ext>
            </a:extLst>
          </p:cNvPr>
          <p:cNvSpPr txBox="1"/>
          <p:nvPr/>
        </p:nvSpPr>
        <p:spPr>
          <a:xfrm rot="16200000">
            <a:off x="6910531" y="4198186"/>
            <a:ext cx="810713" cy="207695"/>
          </a:xfrm>
          <a:prstGeom prst="rect">
            <a:avLst/>
          </a:prstGeom>
          <a:noFill/>
        </p:spPr>
        <p:txBody>
          <a:bodyPr wrap="square">
            <a:spAutoFit/>
          </a:bodyPr>
          <a:lstStyle/>
          <a:p>
            <a:pPr defTabSz="685777"/>
            <a:r>
              <a:rPr lang="el-GR" sz="750">
                <a:solidFill>
                  <a:srgbClr val="202122"/>
                </a:solidFill>
                <a:latin typeface="Arial" panose="020B0604020202020204" pitchFamily="34" charset="0"/>
              </a:rPr>
              <a:t>Δ</a:t>
            </a:r>
            <a:r>
              <a:rPr lang="en-GB" sz="750">
                <a:solidFill>
                  <a:srgbClr val="202122"/>
                </a:solidFill>
                <a:latin typeface="Arial" panose="020B0604020202020204" pitchFamily="34" charset="0"/>
              </a:rPr>
              <a:t> = 8 points</a:t>
            </a:r>
            <a:endParaRPr lang="en-GB" sz="750">
              <a:solidFill>
                <a:srgbClr val="000000"/>
              </a:solidFill>
              <a:latin typeface="Arial"/>
            </a:endParaRPr>
          </a:p>
        </p:txBody>
      </p:sp>
      <p:cxnSp>
        <p:nvCxnSpPr>
          <p:cNvPr id="21" name="Straight Arrow Connector 22">
            <a:extLst>
              <a:ext uri="{FF2B5EF4-FFF2-40B4-BE49-F238E27FC236}">
                <a16:creationId xmlns:a16="http://schemas.microsoft.com/office/drawing/2014/main" id="{1F2A70DA-30E6-6FAB-C982-97181582A2CE}"/>
              </a:ext>
            </a:extLst>
          </p:cNvPr>
          <p:cNvCxnSpPr>
            <a:cxnSpLocks/>
          </p:cNvCxnSpPr>
          <p:nvPr/>
        </p:nvCxnSpPr>
        <p:spPr>
          <a:xfrm>
            <a:off x="7423031" y="4257266"/>
            <a:ext cx="0" cy="4501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6">
            <a:extLst>
              <a:ext uri="{FF2B5EF4-FFF2-40B4-BE49-F238E27FC236}">
                <a16:creationId xmlns:a16="http://schemas.microsoft.com/office/drawing/2014/main" id="{471010D3-C393-E778-D758-D90C786CFAD7}"/>
              </a:ext>
            </a:extLst>
          </p:cNvPr>
          <p:cNvSpPr txBox="1"/>
          <p:nvPr/>
        </p:nvSpPr>
        <p:spPr>
          <a:xfrm>
            <a:off x="6822975" y="5216571"/>
            <a:ext cx="218273" cy="196157"/>
          </a:xfrm>
          <a:prstGeom prst="rect">
            <a:avLst/>
          </a:prstGeom>
          <a:noFill/>
        </p:spPr>
        <p:txBody>
          <a:bodyPr wrap="none" rtlCol="0">
            <a:spAutoFit/>
          </a:bodyPr>
          <a:lstStyle/>
          <a:p>
            <a:pPr defTabSz="685777"/>
            <a:r>
              <a:rPr lang="en-GB" sz="675">
                <a:solidFill>
                  <a:srgbClr val="000000"/>
                </a:solidFill>
                <a:latin typeface="Arial"/>
              </a:rPr>
              <a:t>*</a:t>
            </a:r>
          </a:p>
        </p:txBody>
      </p:sp>
      <p:cxnSp>
        <p:nvCxnSpPr>
          <p:cNvPr id="23" name="Straight Arrow Connector 27">
            <a:extLst>
              <a:ext uri="{FF2B5EF4-FFF2-40B4-BE49-F238E27FC236}">
                <a16:creationId xmlns:a16="http://schemas.microsoft.com/office/drawing/2014/main" id="{07281C2A-1C15-2871-2CDB-C436EF0DAD8E}"/>
              </a:ext>
            </a:extLst>
          </p:cNvPr>
          <p:cNvCxnSpPr>
            <a:cxnSpLocks/>
          </p:cNvCxnSpPr>
          <p:nvPr/>
        </p:nvCxnSpPr>
        <p:spPr>
          <a:xfrm>
            <a:off x="4108329" y="2052504"/>
            <a:ext cx="0" cy="1675311"/>
          </a:xfrm>
          <a:prstGeom prst="straightConnector1">
            <a:avLst/>
          </a:prstGeom>
          <a:ln w="254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31">
            <a:extLst>
              <a:ext uri="{FF2B5EF4-FFF2-40B4-BE49-F238E27FC236}">
                <a16:creationId xmlns:a16="http://schemas.microsoft.com/office/drawing/2014/main" id="{E6FA2830-CCBF-5B93-9199-90C514B27432}"/>
              </a:ext>
            </a:extLst>
          </p:cNvPr>
          <p:cNvCxnSpPr>
            <a:cxnSpLocks/>
          </p:cNvCxnSpPr>
          <p:nvPr/>
        </p:nvCxnSpPr>
        <p:spPr>
          <a:xfrm>
            <a:off x="6315953" y="2052501"/>
            <a:ext cx="0" cy="1417319"/>
          </a:xfrm>
          <a:prstGeom prst="straightConnector1">
            <a:avLst/>
          </a:prstGeom>
          <a:ln w="254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34">
            <a:extLst>
              <a:ext uri="{FF2B5EF4-FFF2-40B4-BE49-F238E27FC236}">
                <a16:creationId xmlns:a16="http://schemas.microsoft.com/office/drawing/2014/main" id="{1AEE01BF-89F7-350B-576E-2B059B976D18}"/>
              </a:ext>
            </a:extLst>
          </p:cNvPr>
          <p:cNvCxnSpPr>
            <a:cxnSpLocks/>
          </p:cNvCxnSpPr>
          <p:nvPr/>
        </p:nvCxnSpPr>
        <p:spPr>
          <a:xfrm>
            <a:off x="7772462" y="2052501"/>
            <a:ext cx="0" cy="2204766"/>
          </a:xfrm>
          <a:prstGeom prst="straightConnector1">
            <a:avLst/>
          </a:prstGeom>
          <a:ln w="254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38">
            <a:extLst>
              <a:ext uri="{FF2B5EF4-FFF2-40B4-BE49-F238E27FC236}">
                <a16:creationId xmlns:a16="http://schemas.microsoft.com/office/drawing/2014/main" id="{63FBA3A5-8D6E-67E5-733F-35259D8F481B}"/>
              </a:ext>
            </a:extLst>
          </p:cNvPr>
          <p:cNvSpPr txBox="1"/>
          <p:nvPr/>
        </p:nvSpPr>
        <p:spPr>
          <a:xfrm rot="16200000">
            <a:off x="3798961" y="2690414"/>
            <a:ext cx="453852" cy="230772"/>
          </a:xfrm>
          <a:prstGeom prst="rect">
            <a:avLst/>
          </a:prstGeom>
          <a:noFill/>
        </p:spPr>
        <p:txBody>
          <a:bodyPr wrap="none" rtlCol="0">
            <a:spAutoFit/>
          </a:bodyPr>
          <a:lstStyle/>
          <a:p>
            <a:pPr defTabSz="685777"/>
            <a:r>
              <a:rPr lang="en-GB" sz="900" b="1">
                <a:solidFill>
                  <a:srgbClr val="6730E3"/>
                </a:solidFill>
                <a:latin typeface="Arial"/>
              </a:rPr>
              <a:t>-32%</a:t>
            </a:r>
          </a:p>
        </p:txBody>
      </p:sp>
      <p:sp>
        <p:nvSpPr>
          <p:cNvPr id="27" name="TextBox 39">
            <a:extLst>
              <a:ext uri="{FF2B5EF4-FFF2-40B4-BE49-F238E27FC236}">
                <a16:creationId xmlns:a16="http://schemas.microsoft.com/office/drawing/2014/main" id="{791E216B-0294-D8F0-A880-6B240E03DF1F}"/>
              </a:ext>
            </a:extLst>
          </p:cNvPr>
          <p:cNvSpPr txBox="1"/>
          <p:nvPr/>
        </p:nvSpPr>
        <p:spPr>
          <a:xfrm rot="16200000">
            <a:off x="5035866" y="3219685"/>
            <a:ext cx="453852" cy="230772"/>
          </a:xfrm>
          <a:prstGeom prst="rect">
            <a:avLst/>
          </a:prstGeom>
          <a:noFill/>
        </p:spPr>
        <p:txBody>
          <a:bodyPr wrap="none" rtlCol="0">
            <a:spAutoFit/>
          </a:bodyPr>
          <a:lstStyle/>
          <a:p>
            <a:pPr defTabSz="685777"/>
            <a:r>
              <a:rPr lang="en-GB" sz="900" b="1">
                <a:solidFill>
                  <a:srgbClr val="6730E3"/>
                </a:solidFill>
                <a:latin typeface="Arial"/>
              </a:rPr>
              <a:t>-50%</a:t>
            </a:r>
          </a:p>
        </p:txBody>
      </p:sp>
      <p:sp>
        <p:nvSpPr>
          <p:cNvPr id="28" name="TextBox 40">
            <a:extLst>
              <a:ext uri="{FF2B5EF4-FFF2-40B4-BE49-F238E27FC236}">
                <a16:creationId xmlns:a16="http://schemas.microsoft.com/office/drawing/2014/main" id="{1484FD4F-F73C-7A32-CB9D-D210F3398A33}"/>
              </a:ext>
            </a:extLst>
          </p:cNvPr>
          <p:cNvSpPr txBox="1"/>
          <p:nvPr/>
        </p:nvSpPr>
        <p:spPr>
          <a:xfrm rot="16200000">
            <a:off x="6006097" y="2835115"/>
            <a:ext cx="453852" cy="230772"/>
          </a:xfrm>
          <a:prstGeom prst="rect">
            <a:avLst/>
          </a:prstGeom>
          <a:noFill/>
        </p:spPr>
        <p:txBody>
          <a:bodyPr wrap="none" rtlCol="0">
            <a:spAutoFit/>
          </a:bodyPr>
          <a:lstStyle/>
          <a:p>
            <a:pPr defTabSz="685777"/>
            <a:r>
              <a:rPr lang="en-GB" sz="900" b="1">
                <a:solidFill>
                  <a:srgbClr val="6730E3"/>
                </a:solidFill>
                <a:latin typeface="Arial"/>
              </a:rPr>
              <a:t>-27%</a:t>
            </a:r>
          </a:p>
        </p:txBody>
      </p:sp>
      <p:sp>
        <p:nvSpPr>
          <p:cNvPr id="29" name="TextBox 41">
            <a:extLst>
              <a:ext uri="{FF2B5EF4-FFF2-40B4-BE49-F238E27FC236}">
                <a16:creationId xmlns:a16="http://schemas.microsoft.com/office/drawing/2014/main" id="{C06478BD-7FCE-9ADC-1E4B-8B7C6A5E4076}"/>
              </a:ext>
            </a:extLst>
          </p:cNvPr>
          <p:cNvSpPr txBox="1"/>
          <p:nvPr/>
        </p:nvSpPr>
        <p:spPr>
          <a:xfrm rot="16200000">
            <a:off x="7459828" y="3241717"/>
            <a:ext cx="453852" cy="230772"/>
          </a:xfrm>
          <a:prstGeom prst="rect">
            <a:avLst/>
          </a:prstGeom>
          <a:noFill/>
        </p:spPr>
        <p:txBody>
          <a:bodyPr wrap="none" rtlCol="0">
            <a:spAutoFit/>
          </a:bodyPr>
          <a:lstStyle/>
          <a:p>
            <a:pPr defTabSz="685777"/>
            <a:r>
              <a:rPr lang="en-GB" sz="900" b="1">
                <a:solidFill>
                  <a:srgbClr val="6730E3"/>
                </a:solidFill>
                <a:latin typeface="Arial"/>
              </a:rPr>
              <a:t>-42%</a:t>
            </a:r>
          </a:p>
        </p:txBody>
      </p:sp>
      <p:sp>
        <p:nvSpPr>
          <p:cNvPr id="30" name="TextBox 3">
            <a:extLst>
              <a:ext uri="{FF2B5EF4-FFF2-40B4-BE49-F238E27FC236}">
                <a16:creationId xmlns:a16="http://schemas.microsoft.com/office/drawing/2014/main" id="{A483C205-48D7-A103-854D-8D60BA9718A1}"/>
              </a:ext>
            </a:extLst>
          </p:cNvPr>
          <p:cNvSpPr txBox="1"/>
          <p:nvPr/>
        </p:nvSpPr>
        <p:spPr>
          <a:xfrm>
            <a:off x="8115075" y="3070159"/>
            <a:ext cx="2507166" cy="3015425"/>
          </a:xfrm>
          <a:prstGeom prst="rect">
            <a:avLst/>
          </a:prstGeom>
          <a:noFill/>
        </p:spPr>
        <p:txBody>
          <a:bodyPr wrap="square">
            <a:spAutoFit/>
          </a:bodyPr>
          <a:lstStyle/>
          <a:p>
            <a:pPr defTabSz="685777"/>
            <a:r>
              <a:rPr lang="de-AT" sz="1000" b="1" i="1">
                <a:solidFill>
                  <a:srgbClr val="000000"/>
                </a:solidFill>
                <a:latin typeface="Arial"/>
              </a:rPr>
              <a:t>Der Inflation Reduction Act könnte in den nächsten zehn Jahren kumulative Investitionen in neue amerikanische Energieversorgungs-Infrastruktur in Höhe von fast 3,5 Billionen Dollar auslösen. </a:t>
            </a:r>
          </a:p>
          <a:p>
            <a:pPr defTabSz="685777"/>
            <a:endParaRPr lang="de-AT" sz="1000" b="1" i="1">
              <a:solidFill>
                <a:srgbClr val="000000"/>
              </a:solidFill>
              <a:latin typeface="Arial"/>
            </a:endParaRPr>
          </a:p>
          <a:p>
            <a:pPr defTabSz="685777"/>
            <a:r>
              <a:rPr lang="de-AT" sz="1000" i="1">
                <a:solidFill>
                  <a:srgbClr val="000000"/>
                </a:solidFill>
                <a:latin typeface="Arial"/>
              </a:rPr>
              <a:t>Darin enthalten sind jährliche Investitionen von mehr als 20 Mrd. Dollar in CO2-Transport und -Speicherung sowie in die fossile Stromerzeugung mit Kohlenstoffbindung (bis 2030).</a:t>
            </a:r>
          </a:p>
          <a:p>
            <a:pPr defTabSz="685777"/>
            <a:endParaRPr lang="de-AT" sz="1000" i="1">
              <a:solidFill>
                <a:srgbClr val="000000"/>
              </a:solidFill>
              <a:latin typeface="Arial"/>
            </a:endParaRPr>
          </a:p>
          <a:p>
            <a:pPr defTabSz="685777"/>
            <a:r>
              <a:rPr lang="de-AT" sz="1000" i="1">
                <a:solidFill>
                  <a:srgbClr val="000000"/>
                </a:solidFill>
                <a:latin typeface="Arial"/>
              </a:rPr>
              <a:t>Am stärksten wirkt sich das Gesetz auf die Investitionen in Windkraft und Photovoltaik aus, die sich bis 2030 auf 321 Mrd. USD nahezu verdoppeln, gegenüber 177 Mrd. USD bei der derzeitigen Politik.</a:t>
            </a:r>
            <a:endParaRPr lang="en-GB" sz="1000" i="1">
              <a:solidFill>
                <a:srgbClr val="000000"/>
              </a:solidFill>
              <a:latin typeface="Arial"/>
            </a:endParaRPr>
          </a:p>
        </p:txBody>
      </p:sp>
      <p:sp>
        <p:nvSpPr>
          <p:cNvPr id="31" name="TextBox 4">
            <a:extLst>
              <a:ext uri="{FF2B5EF4-FFF2-40B4-BE49-F238E27FC236}">
                <a16:creationId xmlns:a16="http://schemas.microsoft.com/office/drawing/2014/main" id="{F5878C2D-F3F8-0F87-0109-E3A717C86794}"/>
              </a:ext>
            </a:extLst>
          </p:cNvPr>
          <p:cNvSpPr txBox="1"/>
          <p:nvPr/>
        </p:nvSpPr>
        <p:spPr>
          <a:xfrm>
            <a:off x="8110160" y="2845130"/>
            <a:ext cx="352890" cy="496289"/>
          </a:xfrm>
          <a:prstGeom prst="rect">
            <a:avLst/>
          </a:prstGeom>
          <a:noFill/>
        </p:spPr>
        <p:txBody>
          <a:bodyPr wrap="none" rtlCol="0">
            <a:spAutoFit/>
          </a:bodyPr>
          <a:lstStyle/>
          <a:p>
            <a:pPr defTabSz="685777"/>
            <a:r>
              <a:rPr lang="en-GB" sz="2625" b="1">
                <a:solidFill>
                  <a:srgbClr val="000000"/>
                </a:solidFill>
                <a:latin typeface="Arial"/>
              </a:rPr>
              <a:t>“</a:t>
            </a:r>
          </a:p>
        </p:txBody>
      </p:sp>
      <p:sp>
        <p:nvSpPr>
          <p:cNvPr id="32" name="TextBox 8">
            <a:extLst>
              <a:ext uri="{FF2B5EF4-FFF2-40B4-BE49-F238E27FC236}">
                <a16:creationId xmlns:a16="http://schemas.microsoft.com/office/drawing/2014/main" id="{48EBD2A7-D165-8539-13D4-A5FD8D358719}"/>
              </a:ext>
            </a:extLst>
          </p:cNvPr>
          <p:cNvSpPr txBox="1"/>
          <p:nvPr/>
        </p:nvSpPr>
        <p:spPr>
          <a:xfrm>
            <a:off x="8110160" y="6077748"/>
            <a:ext cx="2024571" cy="230772"/>
          </a:xfrm>
          <a:prstGeom prst="rect">
            <a:avLst/>
          </a:prstGeom>
          <a:noFill/>
        </p:spPr>
        <p:txBody>
          <a:bodyPr wrap="square">
            <a:spAutoFit/>
          </a:bodyPr>
          <a:lstStyle/>
          <a:p>
            <a:pPr defTabSz="685777"/>
            <a:r>
              <a:rPr lang="en-GB" sz="900" b="1">
                <a:solidFill>
                  <a:srgbClr val="000000"/>
                </a:solidFill>
                <a:latin typeface="Arial"/>
              </a:rPr>
              <a:t>REPEAT Project, 2022</a:t>
            </a:r>
          </a:p>
        </p:txBody>
      </p:sp>
      <p:sp>
        <p:nvSpPr>
          <p:cNvPr id="33" name="TextBox 9">
            <a:extLst>
              <a:ext uri="{FF2B5EF4-FFF2-40B4-BE49-F238E27FC236}">
                <a16:creationId xmlns:a16="http://schemas.microsoft.com/office/drawing/2014/main" id="{692ABE2C-C2B3-C23E-51C5-4E2AAF4A83E2}"/>
              </a:ext>
            </a:extLst>
          </p:cNvPr>
          <p:cNvSpPr txBox="1"/>
          <p:nvPr/>
        </p:nvSpPr>
        <p:spPr>
          <a:xfrm>
            <a:off x="7847116" y="2204264"/>
            <a:ext cx="2072463" cy="300004"/>
          </a:xfrm>
          <a:prstGeom prst="rect">
            <a:avLst/>
          </a:prstGeom>
          <a:noFill/>
        </p:spPr>
        <p:txBody>
          <a:bodyPr wrap="none" rtlCol="0">
            <a:spAutoFit/>
          </a:bodyPr>
          <a:lstStyle/>
          <a:p>
            <a:pPr defTabSz="685777"/>
            <a:r>
              <a:rPr lang="en-GB" sz="1350" b="1">
                <a:solidFill>
                  <a:srgbClr val="000000"/>
                </a:solidFill>
                <a:latin typeface="Arial"/>
              </a:rPr>
              <a:t>Inflation Reduction Act</a:t>
            </a:r>
          </a:p>
        </p:txBody>
      </p:sp>
      <p:sp>
        <p:nvSpPr>
          <p:cNvPr id="34" name="TextBox 43">
            <a:extLst>
              <a:ext uri="{FF2B5EF4-FFF2-40B4-BE49-F238E27FC236}">
                <a16:creationId xmlns:a16="http://schemas.microsoft.com/office/drawing/2014/main" id="{29F917F8-57BC-0256-36BC-42956588116F}"/>
              </a:ext>
            </a:extLst>
          </p:cNvPr>
          <p:cNvSpPr txBox="1"/>
          <p:nvPr/>
        </p:nvSpPr>
        <p:spPr>
          <a:xfrm>
            <a:off x="4527980" y="4146829"/>
            <a:ext cx="1683036" cy="346159"/>
          </a:xfrm>
          <a:prstGeom prst="rect">
            <a:avLst/>
          </a:prstGeom>
          <a:noFill/>
        </p:spPr>
        <p:txBody>
          <a:bodyPr wrap="none" rtlCol="0">
            <a:spAutoFit/>
          </a:bodyPr>
          <a:lstStyle/>
          <a:p>
            <a:pPr algn="ctr" defTabSz="685777"/>
            <a:r>
              <a:rPr lang="de-AT" sz="825" i="1">
                <a:solidFill>
                  <a:srgbClr val="000000"/>
                </a:solidFill>
                <a:latin typeface="Arial"/>
              </a:rPr>
              <a:t>Wissenschaftliche Schätzungen</a:t>
            </a:r>
          </a:p>
          <a:p>
            <a:pPr algn="ctr" defTabSz="685777"/>
            <a:r>
              <a:rPr lang="de-AT" sz="825" i="1">
                <a:solidFill>
                  <a:srgbClr val="000000"/>
                </a:solidFill>
                <a:latin typeface="Arial"/>
              </a:rPr>
              <a:t>1,5 Grad zu erreichen</a:t>
            </a:r>
            <a:endParaRPr lang="en-GB" sz="825" i="1">
              <a:solidFill>
                <a:srgbClr val="000000"/>
              </a:solidFill>
              <a:latin typeface="Arial"/>
            </a:endParaRPr>
          </a:p>
        </p:txBody>
      </p:sp>
      <p:sp>
        <p:nvSpPr>
          <p:cNvPr id="35" name="Text Placeholder 4">
            <a:extLst>
              <a:ext uri="{FF2B5EF4-FFF2-40B4-BE49-F238E27FC236}">
                <a16:creationId xmlns:a16="http://schemas.microsoft.com/office/drawing/2014/main" id="{566421DB-99D9-8DBD-0D56-139A622C577D}"/>
              </a:ext>
            </a:extLst>
          </p:cNvPr>
          <p:cNvSpPr txBox="1">
            <a:spLocks/>
          </p:cNvSpPr>
          <p:nvPr/>
        </p:nvSpPr>
        <p:spPr>
          <a:xfrm>
            <a:off x="675243" y="1354264"/>
            <a:ext cx="8044968" cy="791551"/>
          </a:xfrm>
          <a:prstGeom prst="rect">
            <a:avLst/>
          </a:prstGeom>
        </p:spPr>
        <p:txBody>
          <a:bodyPr lIns="0" tIns="0" rIns="0" bIns="0"/>
          <a:lstStyle>
            <a:lvl1pPr marL="0" indent="0" algn="l" defTabSz="914415" rtl="0" eaLnBrk="1" latinLnBrk="0" hangingPunct="1">
              <a:spcBef>
                <a:spcPts val="0"/>
              </a:spcBef>
              <a:buFont typeface="Arial" panose="020B0604020202020204" pitchFamily="34" charset="0"/>
              <a:buNone/>
              <a:defRPr lang="en-US" sz="2101"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1500" kern="1200">
                <a:solidFill>
                  <a:srgbClr val="767676"/>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AT" sz="1400"/>
              <a:t>Inflation Reduction Act – Das größte Umweltgesetz der US-Geschichte</a:t>
            </a:r>
          </a:p>
          <a:p>
            <a:r>
              <a:rPr lang="de-AT" sz="1200" b="0">
                <a:solidFill>
                  <a:schemeClr val="accent5">
                    <a:lumMod val="75000"/>
                  </a:schemeClr>
                </a:solidFill>
              </a:rPr>
              <a:t>IRA senkt potenzielle Emissionslücke um zwei Drittel</a:t>
            </a:r>
          </a:p>
          <a:p>
            <a:endParaRPr lang="de-AT" sz="1800"/>
          </a:p>
        </p:txBody>
      </p:sp>
      <p:sp>
        <p:nvSpPr>
          <p:cNvPr id="36" name="TextBox 18">
            <a:extLst>
              <a:ext uri="{FF2B5EF4-FFF2-40B4-BE49-F238E27FC236}">
                <a16:creationId xmlns:a16="http://schemas.microsoft.com/office/drawing/2014/main" id="{DC8FB3C0-718A-4393-574A-4E68F8530561}"/>
              </a:ext>
            </a:extLst>
          </p:cNvPr>
          <p:cNvSpPr txBox="1"/>
          <p:nvPr/>
        </p:nvSpPr>
        <p:spPr>
          <a:xfrm>
            <a:off x="563037" y="6190760"/>
            <a:ext cx="2388173" cy="415390"/>
          </a:xfrm>
          <a:prstGeom prst="rect">
            <a:avLst/>
          </a:prstGeom>
          <a:noFill/>
        </p:spPr>
        <p:txBody>
          <a:bodyPr wrap="none" rtlCol="0">
            <a:spAutoFit/>
          </a:bodyPr>
          <a:lstStyle/>
          <a:p>
            <a:pPr defTabSz="685777"/>
            <a:r>
              <a:rPr lang="en-GB" sz="675">
                <a:solidFill>
                  <a:srgbClr val="000000"/>
                </a:solidFill>
                <a:latin typeface="Arial Narrow" panose="020B0606020202030204" pitchFamily="34" charset="0"/>
              </a:rPr>
              <a:t>Quelle: REPEAT Project, 2022, New York Times, Franklin Templeton.</a:t>
            </a:r>
          </a:p>
          <a:p>
            <a:pPr defTabSz="685777"/>
            <a:r>
              <a:rPr lang="en-GB" sz="675">
                <a:solidFill>
                  <a:srgbClr val="000000"/>
                </a:solidFill>
                <a:latin typeface="Arial Narrow" panose="020B0606020202030204" pitchFamily="34" charset="0"/>
              </a:rPr>
              <a:t>*) </a:t>
            </a:r>
            <a:r>
              <a:rPr lang="en-GB" sz="675" i="1">
                <a:solidFill>
                  <a:srgbClr val="000000"/>
                </a:solidFill>
                <a:latin typeface="Arial Narrow" panose="020B0606020202030204" pitchFamily="34" charset="0"/>
              </a:rPr>
              <a:t>inclusive BIL</a:t>
            </a:r>
          </a:p>
          <a:p>
            <a:pPr defTabSz="685777"/>
            <a:endParaRPr lang="en-GB" sz="750">
              <a:solidFill>
                <a:srgbClr val="000000"/>
              </a:solidFill>
              <a:latin typeface="Arial"/>
            </a:endParaRPr>
          </a:p>
        </p:txBody>
      </p:sp>
    </p:spTree>
    <p:custDataLst>
      <p:tags r:id="rId1"/>
    </p:custDataLst>
    <p:extLst>
      <p:ext uri="{BB962C8B-B14F-4D97-AF65-F5344CB8AC3E}">
        <p14:creationId xmlns:p14="http://schemas.microsoft.com/office/powerpoint/2010/main" val="1099313975"/>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39E4FF1-398C-177E-1965-CF49D61445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8" name="Rechteck 7">
            <a:extLst>
              <a:ext uri="{FF2B5EF4-FFF2-40B4-BE49-F238E27FC236}">
                <a16:creationId xmlns:a16="http://schemas.microsoft.com/office/drawing/2014/main" id="{91F7DA19-F129-025C-DA83-AE5D6892452C}"/>
              </a:ext>
            </a:extLst>
          </p:cNvPr>
          <p:cNvSpPr/>
          <p:nvPr/>
        </p:nvSpPr>
        <p:spPr>
          <a:xfrm>
            <a:off x="830456" y="1487667"/>
            <a:ext cx="10101293" cy="4830006"/>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12" name="Slide Number Placeholder 1">
            <a:extLst>
              <a:ext uri="{FF2B5EF4-FFF2-40B4-BE49-F238E27FC236}">
                <a16:creationId xmlns:a16="http://schemas.microsoft.com/office/drawing/2014/main" id="{ABA36BA6-9DE0-E9E0-2790-F0690928FA40}"/>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13</a:t>
            </a:fld>
            <a:endParaRPr lang="en-US" sz="900">
              <a:solidFill>
                <a:srgbClr val="000000"/>
              </a:solidFill>
              <a:latin typeface="Arial"/>
            </a:endParaRPr>
          </a:p>
        </p:txBody>
      </p:sp>
      <p:pic>
        <p:nvPicPr>
          <p:cNvPr id="5" name="Picture 14">
            <a:extLst>
              <a:ext uri="{FF2B5EF4-FFF2-40B4-BE49-F238E27FC236}">
                <a16:creationId xmlns:a16="http://schemas.microsoft.com/office/drawing/2014/main" id="{699F2F5F-9553-0589-1AFE-638E0ECB6FC8}"/>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6" name="exstream_shape42">
            <a:extLst>
              <a:ext uri="{FF2B5EF4-FFF2-40B4-BE49-F238E27FC236}">
                <a16:creationId xmlns:a16="http://schemas.microsoft.com/office/drawing/2014/main" id="{CEB1C6C5-7723-2A43-3A76-9ADD7CFB207C}"/>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14" name="Rectangle 36">
            <a:extLst>
              <a:ext uri="{FF2B5EF4-FFF2-40B4-BE49-F238E27FC236}">
                <a16:creationId xmlns:a16="http://schemas.microsoft.com/office/drawing/2014/main" id="{65A4C123-4EA7-C4E6-8873-7620B97D40C8}"/>
              </a:ext>
            </a:extLst>
          </p:cNvPr>
          <p:cNvSpPr/>
          <p:nvPr/>
        </p:nvSpPr>
        <p:spPr>
          <a:xfrm>
            <a:off x="5163158" y="4174520"/>
            <a:ext cx="407023" cy="284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GB" sz="1350">
              <a:solidFill>
                <a:srgbClr val="FFFFFF"/>
              </a:solidFill>
              <a:latin typeface="Arial"/>
            </a:endParaRPr>
          </a:p>
        </p:txBody>
      </p:sp>
      <p:pic>
        <p:nvPicPr>
          <p:cNvPr id="7" name="Grafik 6">
            <a:extLst>
              <a:ext uri="{FF2B5EF4-FFF2-40B4-BE49-F238E27FC236}">
                <a16:creationId xmlns:a16="http://schemas.microsoft.com/office/drawing/2014/main" id="{2AB4A869-7362-0483-E616-08568104C0C5}"/>
              </a:ext>
            </a:extLst>
          </p:cNvPr>
          <p:cNvPicPr>
            <a:picLocks noChangeAspect="1"/>
          </p:cNvPicPr>
          <p:nvPr/>
        </p:nvPicPr>
        <p:blipFill>
          <a:blip r:embed="rId6"/>
          <a:stretch>
            <a:fillRect/>
          </a:stretch>
        </p:blipFill>
        <p:spPr>
          <a:xfrm>
            <a:off x="5950366" y="1490507"/>
            <a:ext cx="4981383" cy="4827790"/>
          </a:xfrm>
          <a:prstGeom prst="rect">
            <a:avLst/>
          </a:prstGeom>
        </p:spPr>
      </p:pic>
      <p:sp>
        <p:nvSpPr>
          <p:cNvPr id="9" name="Text Placeholder 1">
            <a:extLst>
              <a:ext uri="{FF2B5EF4-FFF2-40B4-BE49-F238E27FC236}">
                <a16:creationId xmlns:a16="http://schemas.microsoft.com/office/drawing/2014/main" id="{66937E82-9EA6-337C-DD45-5E83FBC2C051}"/>
              </a:ext>
            </a:extLst>
          </p:cNvPr>
          <p:cNvSpPr txBox="1">
            <a:spLocks/>
          </p:cNvSpPr>
          <p:nvPr/>
        </p:nvSpPr>
        <p:spPr>
          <a:xfrm>
            <a:off x="986968" y="6087213"/>
            <a:ext cx="8501705" cy="153848"/>
          </a:xfrm>
          <a:prstGeom prst="rect">
            <a:avLst/>
          </a:prstGeom>
        </p:spPr>
        <p:txBody>
          <a:bodyPr wrap="square" lIns="0" tIns="0" rIns="0" bIns="0" anchor="b" anchorCtr="0">
            <a:spAutoFit/>
          </a:bodyPr>
          <a:lstStyle>
            <a:lvl1pPr marL="0" indent="0" algn="l" defTabSz="1218895"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1218895" rtl="0" eaLnBrk="1" latinLnBrk="0" hangingPunct="1">
              <a:lnSpc>
                <a:spcPts val="1100"/>
              </a:lnSpc>
              <a:spcBef>
                <a:spcPts val="0"/>
              </a:spcBef>
              <a:spcAft>
                <a:spcPts val="151"/>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1218895" rtl="0" eaLnBrk="1" latinLnBrk="0" hangingPunct="1">
              <a:lnSpc>
                <a:spcPts val="1100"/>
              </a:lnSpc>
              <a:spcBef>
                <a:spcPts val="0"/>
              </a:spcBef>
              <a:spcAft>
                <a:spcPts val="151"/>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1218895"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1218895"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a:t>Quelle: EIA, Visualcap 2023</a:t>
            </a:r>
          </a:p>
        </p:txBody>
      </p:sp>
      <p:sp>
        <p:nvSpPr>
          <p:cNvPr id="10" name="Text Placeholder 3">
            <a:extLst>
              <a:ext uri="{FF2B5EF4-FFF2-40B4-BE49-F238E27FC236}">
                <a16:creationId xmlns:a16="http://schemas.microsoft.com/office/drawing/2014/main" id="{B8CE0CA1-2777-DC7D-73F6-9DF19A2946A2}"/>
              </a:ext>
            </a:extLst>
          </p:cNvPr>
          <p:cNvSpPr txBox="1">
            <a:spLocks/>
          </p:cNvSpPr>
          <p:nvPr/>
        </p:nvSpPr>
        <p:spPr>
          <a:xfrm>
            <a:off x="1192709" y="2943606"/>
            <a:ext cx="3970449" cy="1924432"/>
          </a:xfrm>
          <a:prstGeom prst="rect">
            <a:avLst/>
          </a:prstGeom>
        </p:spPr>
        <p:txBody>
          <a:bodyPr lIns="0" tIns="0" rIns="0" bIns="0">
            <a:normAutofit fontScale="92500"/>
          </a:bodyPr>
          <a:lstStyle>
            <a:lvl1pPr marL="0" indent="0" algn="l" defTabSz="913875" rtl="0" eaLnBrk="1" latinLnBrk="0" hangingPunct="1">
              <a:spcBef>
                <a:spcPts val="0"/>
              </a:spcBef>
              <a:buFont typeface="Arial" panose="020B0604020202020204" pitchFamily="34" charset="0"/>
              <a:buNone/>
              <a:defRPr lang="en-US" sz="1799" b="1" kern="1200" dirty="0" smtClean="0">
                <a:solidFill>
                  <a:schemeClr val="accent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16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de-AT" sz="3200" i="1"/>
              <a:t>Nutzung erneuerbarer Energien in einzelnen US-Bundesstaaten</a:t>
            </a:r>
            <a:endParaRPr lang="de-de" sz="3200" i="1"/>
          </a:p>
          <a:p>
            <a:pPr algn="ctr"/>
            <a:endParaRPr lang="en-DE" sz="3200" i="1"/>
          </a:p>
          <a:p>
            <a:pPr algn="ctr"/>
            <a:endParaRPr lang="de-de" sz="3200" i="1"/>
          </a:p>
        </p:txBody>
      </p:sp>
    </p:spTree>
    <p:custDataLst>
      <p:tags r:id="rId1"/>
    </p:custDataLst>
    <p:extLst>
      <p:ext uri="{BB962C8B-B14F-4D97-AF65-F5344CB8AC3E}">
        <p14:creationId xmlns:p14="http://schemas.microsoft.com/office/powerpoint/2010/main" val="70791601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39E4FF1-398C-177E-1965-CF49D61445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8" name="Rechteck 7">
            <a:extLst>
              <a:ext uri="{FF2B5EF4-FFF2-40B4-BE49-F238E27FC236}">
                <a16:creationId xmlns:a16="http://schemas.microsoft.com/office/drawing/2014/main" id="{91F7DA19-F129-025C-DA83-AE5D6892452C}"/>
              </a:ext>
            </a:extLst>
          </p:cNvPr>
          <p:cNvSpPr/>
          <p:nvPr/>
        </p:nvSpPr>
        <p:spPr>
          <a:xfrm>
            <a:off x="830456" y="1392781"/>
            <a:ext cx="9038163" cy="4830006"/>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12" name="Slide Number Placeholder 1">
            <a:extLst>
              <a:ext uri="{FF2B5EF4-FFF2-40B4-BE49-F238E27FC236}">
                <a16:creationId xmlns:a16="http://schemas.microsoft.com/office/drawing/2014/main" id="{ABA36BA6-9DE0-E9E0-2790-F0690928FA40}"/>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14</a:t>
            </a:fld>
            <a:endParaRPr lang="en-US" sz="900">
              <a:solidFill>
                <a:srgbClr val="000000"/>
              </a:solidFill>
              <a:latin typeface="Arial"/>
            </a:endParaRPr>
          </a:p>
        </p:txBody>
      </p:sp>
      <p:pic>
        <p:nvPicPr>
          <p:cNvPr id="5" name="Picture 14">
            <a:extLst>
              <a:ext uri="{FF2B5EF4-FFF2-40B4-BE49-F238E27FC236}">
                <a16:creationId xmlns:a16="http://schemas.microsoft.com/office/drawing/2014/main" id="{699F2F5F-9553-0589-1AFE-638E0ECB6FC8}"/>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6" name="exstream_shape42">
            <a:extLst>
              <a:ext uri="{FF2B5EF4-FFF2-40B4-BE49-F238E27FC236}">
                <a16:creationId xmlns:a16="http://schemas.microsoft.com/office/drawing/2014/main" id="{CEB1C6C5-7723-2A43-3A76-9ADD7CFB207C}"/>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14" name="Rectangle 36">
            <a:extLst>
              <a:ext uri="{FF2B5EF4-FFF2-40B4-BE49-F238E27FC236}">
                <a16:creationId xmlns:a16="http://schemas.microsoft.com/office/drawing/2014/main" id="{65A4C123-4EA7-C4E6-8873-7620B97D40C8}"/>
              </a:ext>
            </a:extLst>
          </p:cNvPr>
          <p:cNvSpPr/>
          <p:nvPr/>
        </p:nvSpPr>
        <p:spPr>
          <a:xfrm>
            <a:off x="5163158" y="4174520"/>
            <a:ext cx="407023" cy="284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GB" sz="1350">
              <a:solidFill>
                <a:srgbClr val="FFFFFF"/>
              </a:solidFill>
              <a:latin typeface="Arial"/>
            </a:endParaRPr>
          </a:p>
        </p:txBody>
      </p:sp>
      <p:sp>
        <p:nvSpPr>
          <p:cNvPr id="9" name="Text Placeholder 1">
            <a:extLst>
              <a:ext uri="{FF2B5EF4-FFF2-40B4-BE49-F238E27FC236}">
                <a16:creationId xmlns:a16="http://schemas.microsoft.com/office/drawing/2014/main" id="{66937E82-9EA6-337C-DD45-5E83FBC2C051}"/>
              </a:ext>
            </a:extLst>
          </p:cNvPr>
          <p:cNvSpPr txBox="1">
            <a:spLocks/>
          </p:cNvSpPr>
          <p:nvPr/>
        </p:nvSpPr>
        <p:spPr>
          <a:xfrm>
            <a:off x="450271" y="6259042"/>
            <a:ext cx="8501705" cy="276999"/>
          </a:xfrm>
          <a:prstGeom prst="rect">
            <a:avLst/>
          </a:prstGeom>
        </p:spPr>
        <p:txBody>
          <a:bodyPr wrap="square" lIns="0" tIns="0" rIns="0" bIns="0" anchor="b" anchorCtr="0">
            <a:spAutoFit/>
          </a:bodyPr>
          <a:lstStyle>
            <a:lvl1pPr marL="0" indent="0" algn="l" defTabSz="1218895"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1218895" rtl="0" eaLnBrk="1" latinLnBrk="0" hangingPunct="1">
              <a:lnSpc>
                <a:spcPts val="1100"/>
              </a:lnSpc>
              <a:spcBef>
                <a:spcPts val="0"/>
              </a:spcBef>
              <a:spcAft>
                <a:spcPts val="151"/>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1218895" rtl="0" eaLnBrk="1" latinLnBrk="0" hangingPunct="1">
              <a:lnSpc>
                <a:spcPts val="1100"/>
              </a:lnSpc>
              <a:spcBef>
                <a:spcPts val="0"/>
              </a:spcBef>
              <a:spcAft>
                <a:spcPts val="151"/>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1218895"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1218895"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a:t>Quelle: </a:t>
            </a:r>
            <a:r>
              <a:rPr lang="de-DE">
                <a:hlinkClick r:id="rId6">
                  <a:extLst>
                    <a:ext uri="{A12FA001-AC4F-418D-AE19-62706E023703}">
                      <ahyp:hlinkClr xmlns:ahyp="http://schemas.microsoft.com/office/drawing/2018/hyperlinkcolor" val="tx"/>
                    </a:ext>
                  </a:extLst>
                </a:hlinkClick>
              </a:rPr>
              <a:t>https://www.n-tv.de/wirtschaft/Kalifornien-laesst-ab-2035-keine-Verbrenner-mehr-zu-article23548596.html</a:t>
            </a:r>
            <a:endParaRPr lang="de-DE"/>
          </a:p>
          <a:p>
            <a:r>
              <a:rPr lang="de-DE" b="1"/>
              <a:t>Nur zur Veranschaulichung und als Diskussionsgrundlage.</a:t>
            </a:r>
            <a:endParaRPr lang="de-de" b="1"/>
          </a:p>
        </p:txBody>
      </p:sp>
      <p:pic>
        <p:nvPicPr>
          <p:cNvPr id="19" name="Grafik 18">
            <a:extLst>
              <a:ext uri="{FF2B5EF4-FFF2-40B4-BE49-F238E27FC236}">
                <a16:creationId xmlns:a16="http://schemas.microsoft.com/office/drawing/2014/main" id="{B2F99538-D197-A599-E46D-AE2A7F19B9E5}"/>
              </a:ext>
            </a:extLst>
          </p:cNvPr>
          <p:cNvPicPr>
            <a:picLocks noChangeAspect="1"/>
          </p:cNvPicPr>
          <p:nvPr/>
        </p:nvPicPr>
        <p:blipFill>
          <a:blip r:embed="rId7"/>
          <a:stretch>
            <a:fillRect/>
          </a:stretch>
        </p:blipFill>
        <p:spPr>
          <a:xfrm>
            <a:off x="2724539" y="1418575"/>
            <a:ext cx="5375665" cy="4683285"/>
          </a:xfrm>
          <a:prstGeom prst="rect">
            <a:avLst/>
          </a:prstGeom>
        </p:spPr>
      </p:pic>
      <p:pic>
        <p:nvPicPr>
          <p:cNvPr id="21" name="Grafik 20">
            <a:extLst>
              <a:ext uri="{FF2B5EF4-FFF2-40B4-BE49-F238E27FC236}">
                <a16:creationId xmlns:a16="http://schemas.microsoft.com/office/drawing/2014/main" id="{4FB3589F-1EB4-1B00-CA03-2F82F897C258}"/>
              </a:ext>
            </a:extLst>
          </p:cNvPr>
          <p:cNvPicPr>
            <a:picLocks noChangeAspect="1"/>
          </p:cNvPicPr>
          <p:nvPr/>
        </p:nvPicPr>
        <p:blipFill>
          <a:blip r:embed="rId8"/>
          <a:stretch>
            <a:fillRect/>
          </a:stretch>
        </p:blipFill>
        <p:spPr>
          <a:xfrm>
            <a:off x="1886222" y="1528414"/>
            <a:ext cx="838317" cy="495369"/>
          </a:xfrm>
          <a:prstGeom prst="rect">
            <a:avLst/>
          </a:prstGeom>
        </p:spPr>
      </p:pic>
    </p:spTree>
    <p:custDataLst>
      <p:tags r:id="rId1"/>
    </p:custDataLst>
    <p:extLst>
      <p:ext uri="{BB962C8B-B14F-4D97-AF65-F5344CB8AC3E}">
        <p14:creationId xmlns:p14="http://schemas.microsoft.com/office/powerpoint/2010/main" val="1507385894"/>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39E4FF1-398C-177E-1965-CF49D61445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8" name="Rechteck 7">
            <a:extLst>
              <a:ext uri="{FF2B5EF4-FFF2-40B4-BE49-F238E27FC236}">
                <a16:creationId xmlns:a16="http://schemas.microsoft.com/office/drawing/2014/main" id="{91F7DA19-F129-025C-DA83-AE5D6892452C}"/>
              </a:ext>
            </a:extLst>
          </p:cNvPr>
          <p:cNvSpPr/>
          <p:nvPr/>
        </p:nvSpPr>
        <p:spPr>
          <a:xfrm>
            <a:off x="830456" y="1392781"/>
            <a:ext cx="9038163" cy="4830006"/>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12" name="Slide Number Placeholder 1">
            <a:extLst>
              <a:ext uri="{FF2B5EF4-FFF2-40B4-BE49-F238E27FC236}">
                <a16:creationId xmlns:a16="http://schemas.microsoft.com/office/drawing/2014/main" id="{ABA36BA6-9DE0-E9E0-2790-F0690928FA40}"/>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15</a:t>
            </a:fld>
            <a:endParaRPr lang="en-US" sz="900">
              <a:solidFill>
                <a:srgbClr val="000000"/>
              </a:solidFill>
              <a:latin typeface="Arial"/>
            </a:endParaRPr>
          </a:p>
        </p:txBody>
      </p:sp>
      <p:pic>
        <p:nvPicPr>
          <p:cNvPr id="5" name="Picture 14">
            <a:extLst>
              <a:ext uri="{FF2B5EF4-FFF2-40B4-BE49-F238E27FC236}">
                <a16:creationId xmlns:a16="http://schemas.microsoft.com/office/drawing/2014/main" id="{699F2F5F-9553-0589-1AFE-638E0ECB6FC8}"/>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6" name="exstream_shape42">
            <a:extLst>
              <a:ext uri="{FF2B5EF4-FFF2-40B4-BE49-F238E27FC236}">
                <a16:creationId xmlns:a16="http://schemas.microsoft.com/office/drawing/2014/main" id="{CEB1C6C5-7723-2A43-3A76-9ADD7CFB207C}"/>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14" name="Rectangle 36">
            <a:extLst>
              <a:ext uri="{FF2B5EF4-FFF2-40B4-BE49-F238E27FC236}">
                <a16:creationId xmlns:a16="http://schemas.microsoft.com/office/drawing/2014/main" id="{65A4C123-4EA7-C4E6-8873-7620B97D40C8}"/>
              </a:ext>
            </a:extLst>
          </p:cNvPr>
          <p:cNvSpPr/>
          <p:nvPr/>
        </p:nvSpPr>
        <p:spPr>
          <a:xfrm>
            <a:off x="5163158" y="4174520"/>
            <a:ext cx="407023" cy="284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GB" sz="1350">
              <a:solidFill>
                <a:srgbClr val="FFFFFF"/>
              </a:solidFill>
              <a:latin typeface="Arial"/>
            </a:endParaRPr>
          </a:p>
        </p:txBody>
      </p:sp>
      <p:sp>
        <p:nvSpPr>
          <p:cNvPr id="9" name="Text Placeholder 1">
            <a:extLst>
              <a:ext uri="{FF2B5EF4-FFF2-40B4-BE49-F238E27FC236}">
                <a16:creationId xmlns:a16="http://schemas.microsoft.com/office/drawing/2014/main" id="{66937E82-9EA6-337C-DD45-5E83FBC2C051}"/>
              </a:ext>
            </a:extLst>
          </p:cNvPr>
          <p:cNvSpPr txBox="1">
            <a:spLocks/>
          </p:cNvSpPr>
          <p:nvPr/>
        </p:nvSpPr>
        <p:spPr>
          <a:xfrm>
            <a:off x="450271" y="6259042"/>
            <a:ext cx="8501705" cy="276999"/>
          </a:xfrm>
          <a:prstGeom prst="rect">
            <a:avLst/>
          </a:prstGeom>
        </p:spPr>
        <p:txBody>
          <a:bodyPr wrap="square" lIns="0" tIns="0" rIns="0" bIns="0" anchor="b" anchorCtr="0">
            <a:spAutoFit/>
          </a:bodyPr>
          <a:lstStyle>
            <a:lvl1pPr marL="0" indent="0" algn="l" defTabSz="1218895"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1218895" rtl="0" eaLnBrk="1" latinLnBrk="0" hangingPunct="1">
              <a:lnSpc>
                <a:spcPts val="1100"/>
              </a:lnSpc>
              <a:spcBef>
                <a:spcPts val="0"/>
              </a:spcBef>
              <a:spcAft>
                <a:spcPts val="151"/>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1218895" rtl="0" eaLnBrk="1" latinLnBrk="0" hangingPunct="1">
              <a:lnSpc>
                <a:spcPts val="1100"/>
              </a:lnSpc>
              <a:spcBef>
                <a:spcPts val="0"/>
              </a:spcBef>
              <a:spcAft>
                <a:spcPts val="151"/>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1218895"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1218895"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a:t>Quelle: </a:t>
            </a:r>
            <a:r>
              <a:rPr lang="de-DE">
                <a:hlinkClick r:id="rId6"/>
              </a:rPr>
              <a:t>Gebäudeversicherung: Hausbesitzer in den USA bangen vor der Hurrikan-Saison (handelsblatt.com)</a:t>
            </a:r>
            <a:endParaRPr lang="de-DE"/>
          </a:p>
          <a:p>
            <a:r>
              <a:rPr lang="de-DE" b="1"/>
              <a:t>Nur zur Veranschaulichung und als Diskussionsgrundlage.</a:t>
            </a:r>
            <a:endParaRPr lang="de-de" b="1"/>
          </a:p>
        </p:txBody>
      </p:sp>
      <p:pic>
        <p:nvPicPr>
          <p:cNvPr id="10" name="Grafik 9">
            <a:extLst>
              <a:ext uri="{FF2B5EF4-FFF2-40B4-BE49-F238E27FC236}">
                <a16:creationId xmlns:a16="http://schemas.microsoft.com/office/drawing/2014/main" id="{ABD537D0-0842-BD11-3F21-BC3EBE40EFB8}"/>
              </a:ext>
            </a:extLst>
          </p:cNvPr>
          <p:cNvPicPr>
            <a:picLocks noChangeAspect="1"/>
          </p:cNvPicPr>
          <p:nvPr/>
        </p:nvPicPr>
        <p:blipFill>
          <a:blip r:embed="rId7"/>
          <a:stretch>
            <a:fillRect/>
          </a:stretch>
        </p:blipFill>
        <p:spPr>
          <a:xfrm>
            <a:off x="825488" y="1979963"/>
            <a:ext cx="4427999" cy="2578117"/>
          </a:xfrm>
          <a:prstGeom prst="rect">
            <a:avLst/>
          </a:prstGeom>
        </p:spPr>
      </p:pic>
      <p:pic>
        <p:nvPicPr>
          <p:cNvPr id="16" name="Grafik 15">
            <a:extLst>
              <a:ext uri="{FF2B5EF4-FFF2-40B4-BE49-F238E27FC236}">
                <a16:creationId xmlns:a16="http://schemas.microsoft.com/office/drawing/2014/main" id="{E7FFE42A-299C-9F8D-A311-068DDCD63343}"/>
              </a:ext>
            </a:extLst>
          </p:cNvPr>
          <p:cNvPicPr>
            <a:picLocks noChangeAspect="1"/>
          </p:cNvPicPr>
          <p:nvPr/>
        </p:nvPicPr>
        <p:blipFill>
          <a:blip r:embed="rId8"/>
          <a:stretch>
            <a:fillRect/>
          </a:stretch>
        </p:blipFill>
        <p:spPr>
          <a:xfrm>
            <a:off x="5253487" y="2286775"/>
            <a:ext cx="4583957" cy="3042018"/>
          </a:xfrm>
          <a:prstGeom prst="rect">
            <a:avLst/>
          </a:prstGeom>
        </p:spPr>
      </p:pic>
    </p:spTree>
    <p:custDataLst>
      <p:tags r:id="rId1"/>
    </p:custDataLst>
    <p:extLst>
      <p:ext uri="{BB962C8B-B14F-4D97-AF65-F5344CB8AC3E}">
        <p14:creationId xmlns:p14="http://schemas.microsoft.com/office/powerpoint/2010/main" val="1840996850"/>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9F6BF8C-BEC7-3292-D377-8F9E1F8C40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12" name="Rechteck 11">
            <a:extLst>
              <a:ext uri="{FF2B5EF4-FFF2-40B4-BE49-F238E27FC236}">
                <a16:creationId xmlns:a16="http://schemas.microsoft.com/office/drawing/2014/main" id="{60DC7AA7-2464-3B32-2A0F-EA1A4C22E8FD}"/>
              </a:ext>
            </a:extLst>
          </p:cNvPr>
          <p:cNvSpPr/>
          <p:nvPr/>
        </p:nvSpPr>
        <p:spPr>
          <a:xfrm>
            <a:off x="563037" y="2140869"/>
            <a:ext cx="11221136" cy="3361617"/>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pic>
        <p:nvPicPr>
          <p:cNvPr id="15" name="Picture 6">
            <a:extLst>
              <a:ext uri="{FF2B5EF4-FFF2-40B4-BE49-F238E27FC236}">
                <a16:creationId xmlns:a16="http://schemas.microsoft.com/office/drawing/2014/main" id="{2BB79C55-6A47-2B04-73FE-003A1F3369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003"/>
          <a:stretch/>
        </p:blipFill>
        <p:spPr>
          <a:xfrm>
            <a:off x="563038" y="2783145"/>
            <a:ext cx="5387732" cy="2422050"/>
          </a:xfrm>
          <a:prstGeom prst="rect">
            <a:avLst/>
          </a:prstGeom>
        </p:spPr>
      </p:pic>
      <p:pic>
        <p:nvPicPr>
          <p:cNvPr id="16" name="Picture 8">
            <a:extLst>
              <a:ext uri="{FF2B5EF4-FFF2-40B4-BE49-F238E27FC236}">
                <a16:creationId xmlns:a16="http://schemas.microsoft.com/office/drawing/2014/main" id="{B7F675FB-9E9D-3576-0DF5-5CBF4705BB08}"/>
              </a:ext>
            </a:extLst>
          </p:cNvPr>
          <p:cNvPicPr>
            <a:picLocks noChangeAspect="1"/>
          </p:cNvPicPr>
          <p:nvPr/>
        </p:nvPicPr>
        <p:blipFill>
          <a:blip r:embed="rId6"/>
          <a:stretch>
            <a:fillRect/>
          </a:stretch>
        </p:blipFill>
        <p:spPr>
          <a:xfrm>
            <a:off x="578023" y="2144780"/>
            <a:ext cx="3077544" cy="618642"/>
          </a:xfrm>
          <a:prstGeom prst="rect">
            <a:avLst/>
          </a:prstGeom>
        </p:spPr>
      </p:pic>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14" name="Slide Number Placeholder 1">
            <a:extLst>
              <a:ext uri="{FF2B5EF4-FFF2-40B4-BE49-F238E27FC236}">
                <a16:creationId xmlns:a16="http://schemas.microsoft.com/office/drawing/2014/main" id="{3B792085-7CAC-AC79-BED4-5C570A66C0DD}"/>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16</a:t>
            </a:fld>
            <a:endParaRPr lang="en-US" sz="900">
              <a:solidFill>
                <a:srgbClr val="000000"/>
              </a:solidFill>
              <a:latin typeface="Arial"/>
            </a:endParaRPr>
          </a:p>
        </p:txBody>
      </p:sp>
      <p:pic>
        <p:nvPicPr>
          <p:cNvPr id="13" name="Picture 6">
            <a:extLst>
              <a:ext uri="{FF2B5EF4-FFF2-40B4-BE49-F238E27FC236}">
                <a16:creationId xmlns:a16="http://schemas.microsoft.com/office/drawing/2014/main" id="{E0409DD5-6C9A-2C85-0047-4F0FCA4931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5757" y="2140869"/>
            <a:ext cx="5818416" cy="3361617"/>
          </a:xfrm>
          <a:prstGeom prst="rect">
            <a:avLst/>
          </a:prstGeom>
        </p:spPr>
      </p:pic>
      <p:pic>
        <p:nvPicPr>
          <p:cNvPr id="6" name="Picture 14">
            <a:extLst>
              <a:ext uri="{FF2B5EF4-FFF2-40B4-BE49-F238E27FC236}">
                <a16:creationId xmlns:a16="http://schemas.microsoft.com/office/drawing/2014/main" id="{0B425CA9-17DB-9460-BD66-579EA5CAD7A2}"/>
              </a:ext>
            </a:extLst>
          </p:cNvPr>
          <p:cNvPicPr>
            <a:picLocks noChangeAspect="1"/>
          </p:cNvPicPr>
          <p:nvPr/>
        </p:nvPicPr>
        <p:blipFill rotWithShape="1">
          <a:blip r:embed="rId8"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7" name="exstream_shape42">
            <a:extLst>
              <a:ext uri="{FF2B5EF4-FFF2-40B4-BE49-F238E27FC236}">
                <a16:creationId xmlns:a16="http://schemas.microsoft.com/office/drawing/2014/main" id="{2B6C3A8D-8D8F-56F0-A832-8016AF36604C}"/>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8" name="Text Placeholder 15">
            <a:extLst>
              <a:ext uri="{FF2B5EF4-FFF2-40B4-BE49-F238E27FC236}">
                <a16:creationId xmlns:a16="http://schemas.microsoft.com/office/drawing/2014/main" id="{EE236A86-7F52-512C-5CA4-648E25DD3A8D}"/>
              </a:ext>
            </a:extLst>
          </p:cNvPr>
          <p:cNvSpPr txBox="1">
            <a:spLocks/>
          </p:cNvSpPr>
          <p:nvPr/>
        </p:nvSpPr>
        <p:spPr>
          <a:xfrm>
            <a:off x="458668" y="6351654"/>
            <a:ext cx="11244191" cy="153848"/>
          </a:xfrm>
          <a:prstGeom prst="rect">
            <a:avLst/>
          </a:prstGeom>
        </p:spPr>
        <p:txBody>
          <a:bodyPr wrap="square" lIns="0" tIns="0" rIns="0" bIns="0" anchor="b" anchorCtr="0">
            <a:spAutoFit/>
          </a:bodyPr>
          <a:lstStyle>
            <a:defPPr>
              <a:defRPr lang="en-US"/>
            </a:defPPr>
            <a:lvl1pPr indent="0" defTabSz="1218895">
              <a:lnSpc>
                <a:spcPct val="100000"/>
              </a:lnSpc>
              <a:spcBef>
                <a:spcPts val="0"/>
              </a:spcBef>
              <a:spcAft>
                <a:spcPts val="0"/>
              </a:spcAft>
              <a:buFont typeface="Arial" panose="020B0604020202020204" pitchFamily="34" charset="0"/>
              <a:buNone/>
              <a:defRPr sz="1000" i="0">
                <a:latin typeface="Arial Narrow" panose="020B0606020202030204" pitchFamily="34" charset="0"/>
                <a:cs typeface="Arial" panose="020B0604020202020204" pitchFamily="34" charset="0"/>
              </a:defRPr>
            </a:lvl1pPr>
            <a:lvl2pPr marL="0" indent="0" defTabSz="1218895">
              <a:lnSpc>
                <a:spcPct val="1000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defTabSz="1218895">
              <a:lnSpc>
                <a:spcPct val="1000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pPr>
              <a:defRPr/>
            </a:pPr>
            <a:r>
              <a:rPr lang="de-DE">
                <a:solidFill>
                  <a:srgbClr val="000000"/>
                </a:solidFill>
              </a:rPr>
              <a:t>Quelle: EU-Gesetzespaket "Fit for 55" - Wie die EU ihre Klimaziele erreichen und dafür die Wirtschaft umbauen will | deutschlandfunk.de</a:t>
            </a:r>
          </a:p>
        </p:txBody>
      </p:sp>
    </p:spTree>
    <p:custDataLst>
      <p:tags r:id="rId1"/>
    </p:custDataLst>
    <p:extLst>
      <p:ext uri="{BB962C8B-B14F-4D97-AF65-F5344CB8AC3E}">
        <p14:creationId xmlns:p14="http://schemas.microsoft.com/office/powerpoint/2010/main" val="3572893379"/>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2BC7221-EDBE-EF8B-0468-423FC5A582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6" name="Rechteck 5">
            <a:extLst>
              <a:ext uri="{FF2B5EF4-FFF2-40B4-BE49-F238E27FC236}">
                <a16:creationId xmlns:a16="http://schemas.microsoft.com/office/drawing/2014/main" id="{3AC81B13-1F5C-9406-6ECA-461E86D6988F}"/>
              </a:ext>
            </a:extLst>
          </p:cNvPr>
          <p:cNvSpPr/>
          <p:nvPr/>
        </p:nvSpPr>
        <p:spPr>
          <a:xfrm>
            <a:off x="563037" y="2140867"/>
            <a:ext cx="11259592" cy="4097355"/>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pic>
        <p:nvPicPr>
          <p:cNvPr id="15" name="Picture 6">
            <a:extLst>
              <a:ext uri="{FF2B5EF4-FFF2-40B4-BE49-F238E27FC236}">
                <a16:creationId xmlns:a16="http://schemas.microsoft.com/office/drawing/2014/main" id="{A5F99F2A-2C91-C077-6214-3716B47341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2200" y="2842368"/>
            <a:ext cx="5546361" cy="1803906"/>
          </a:xfrm>
          <a:prstGeom prst="rect">
            <a:avLst/>
          </a:prstGeom>
        </p:spPr>
      </p:pic>
      <p:pic>
        <p:nvPicPr>
          <p:cNvPr id="14" name="Picture 6">
            <a:extLst>
              <a:ext uri="{FF2B5EF4-FFF2-40B4-BE49-F238E27FC236}">
                <a16:creationId xmlns:a16="http://schemas.microsoft.com/office/drawing/2014/main" id="{04AA6987-DD82-6D61-8819-47D7FE9DE6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1215" y="2139825"/>
            <a:ext cx="5874614" cy="4101128"/>
          </a:xfrm>
          <a:prstGeom prst="rect">
            <a:avLst/>
          </a:prstGeom>
        </p:spPr>
      </p:pic>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err="1">
                  <a:solidFill>
                    <a:srgbClr val="FFFFFF"/>
                  </a:solidFill>
                  <a:latin typeface="Arial"/>
                </a:rPr>
                <a:t>Aktuelles</a:t>
              </a:r>
              <a:r>
                <a:rPr lang="en-US" sz="4199" b="1">
                  <a:solidFill>
                    <a:srgbClr val="FFFFFF"/>
                  </a:solidFill>
                  <a:latin typeface="Arial"/>
                </a:rPr>
                <a:t> </a:t>
              </a:r>
              <a:r>
                <a:rPr lang="en-US" sz="4199" b="1" err="1">
                  <a:solidFill>
                    <a:srgbClr val="FFFFFF"/>
                  </a:solidFill>
                  <a:latin typeface="Arial"/>
                </a:rPr>
                <a:t>aus</a:t>
              </a:r>
              <a:r>
                <a:rPr lang="en-US" sz="4199" b="1">
                  <a:solidFill>
                    <a:srgbClr val="FFFFFF"/>
                  </a:solidFill>
                  <a:latin typeface="Arial"/>
                </a:rPr>
                <a:t> der Welt</a:t>
              </a:r>
            </a:p>
          </p:txBody>
        </p:sp>
      </p:grpSp>
      <p:sp>
        <p:nvSpPr>
          <p:cNvPr id="8" name="Slide Number Placeholder 1">
            <a:extLst>
              <a:ext uri="{FF2B5EF4-FFF2-40B4-BE49-F238E27FC236}">
                <a16:creationId xmlns:a16="http://schemas.microsoft.com/office/drawing/2014/main" id="{810D3EB2-C8C8-CE38-B58A-413C16C907DD}"/>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17</a:t>
            </a:fld>
            <a:endParaRPr lang="en-US" sz="900">
              <a:solidFill>
                <a:srgbClr val="000000"/>
              </a:solidFill>
              <a:latin typeface="Arial"/>
            </a:endParaRPr>
          </a:p>
        </p:txBody>
      </p:sp>
      <p:pic>
        <p:nvPicPr>
          <p:cNvPr id="5" name="Picture 14">
            <a:extLst>
              <a:ext uri="{FF2B5EF4-FFF2-40B4-BE49-F238E27FC236}">
                <a16:creationId xmlns:a16="http://schemas.microsoft.com/office/drawing/2014/main" id="{99E1D1A4-7EE3-ACD3-176C-FC0E81CD31CD}"/>
              </a:ext>
            </a:extLst>
          </p:cNvPr>
          <p:cNvPicPr>
            <a:picLocks noChangeAspect="1"/>
          </p:cNvPicPr>
          <p:nvPr/>
        </p:nvPicPr>
        <p:blipFill rotWithShape="1">
          <a:blip r:embed="rId7"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9" name="exstream_shape42">
            <a:extLst>
              <a:ext uri="{FF2B5EF4-FFF2-40B4-BE49-F238E27FC236}">
                <a16:creationId xmlns:a16="http://schemas.microsoft.com/office/drawing/2014/main" id="{954132D9-8F46-087A-A7AD-2617B490DDD7}"/>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10" name="Text Placeholder 15">
            <a:extLst>
              <a:ext uri="{FF2B5EF4-FFF2-40B4-BE49-F238E27FC236}">
                <a16:creationId xmlns:a16="http://schemas.microsoft.com/office/drawing/2014/main" id="{2076760D-3486-23BA-01B2-019B29D052A2}"/>
              </a:ext>
            </a:extLst>
          </p:cNvPr>
          <p:cNvSpPr txBox="1">
            <a:spLocks/>
          </p:cNvSpPr>
          <p:nvPr/>
        </p:nvSpPr>
        <p:spPr>
          <a:xfrm>
            <a:off x="458668" y="6351654"/>
            <a:ext cx="11244191" cy="153848"/>
          </a:xfrm>
          <a:prstGeom prst="rect">
            <a:avLst/>
          </a:prstGeom>
        </p:spPr>
        <p:txBody>
          <a:bodyPr wrap="square" lIns="0" tIns="0" rIns="0" bIns="0" anchor="b" anchorCtr="0">
            <a:spAutoFit/>
          </a:bodyPr>
          <a:lstStyle>
            <a:defPPr>
              <a:defRPr lang="en-US"/>
            </a:defPPr>
            <a:lvl1pPr indent="0" defTabSz="1218895">
              <a:lnSpc>
                <a:spcPct val="100000"/>
              </a:lnSpc>
              <a:spcBef>
                <a:spcPts val="0"/>
              </a:spcBef>
              <a:spcAft>
                <a:spcPts val="0"/>
              </a:spcAft>
              <a:buFont typeface="Arial" panose="020B0604020202020204" pitchFamily="34" charset="0"/>
              <a:buNone/>
              <a:defRPr sz="1000" i="0">
                <a:latin typeface="Arial Narrow" panose="020B0606020202030204" pitchFamily="34" charset="0"/>
                <a:cs typeface="Arial" panose="020B0604020202020204" pitchFamily="34" charset="0"/>
              </a:defRPr>
            </a:lvl1pPr>
            <a:lvl2pPr marL="0" indent="0" defTabSz="1218895">
              <a:lnSpc>
                <a:spcPct val="1000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defTabSz="1218895">
              <a:lnSpc>
                <a:spcPct val="1000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pPr>
              <a:defRPr/>
            </a:pPr>
            <a:r>
              <a:rPr lang="de-DE">
                <a:solidFill>
                  <a:srgbClr val="000000"/>
                </a:solidFill>
              </a:rPr>
              <a:t>Quelle: </a:t>
            </a:r>
            <a:r>
              <a:rPr lang="de-DE">
                <a:solidFill>
                  <a:srgbClr val="000000"/>
                </a:solidFill>
                <a:hlinkClick r:id="rId8">
                  <a:extLst>
                    <a:ext uri="{A12FA001-AC4F-418D-AE19-62706E023703}">
                      <ahyp:hlinkClr xmlns:ahyp="http://schemas.microsoft.com/office/drawing/2018/hyperlinkcolor" val="tx"/>
                    </a:ext>
                  </a:extLst>
                </a:hlinkClick>
              </a:rPr>
              <a:t>Langfristiger EU-Haushalt: Mehr Geld für Klimaschutz und Digitales | bpb.de</a:t>
            </a:r>
            <a:endParaRPr lang="de-DE">
              <a:solidFill>
                <a:srgbClr val="000000"/>
              </a:solidFill>
            </a:endParaRPr>
          </a:p>
        </p:txBody>
      </p:sp>
      <p:pic>
        <p:nvPicPr>
          <p:cNvPr id="12" name="Picture 8">
            <a:extLst>
              <a:ext uri="{FF2B5EF4-FFF2-40B4-BE49-F238E27FC236}">
                <a16:creationId xmlns:a16="http://schemas.microsoft.com/office/drawing/2014/main" id="{23FEC02C-791B-2D1C-AB60-ED5DB7A398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035" y="2148765"/>
            <a:ext cx="1559400" cy="721286"/>
          </a:xfrm>
          <a:prstGeom prst="rect">
            <a:avLst/>
          </a:prstGeom>
        </p:spPr>
      </p:pic>
    </p:spTree>
    <p:custDataLst>
      <p:tags r:id="rId1"/>
    </p:custDataLst>
    <p:extLst>
      <p:ext uri="{BB962C8B-B14F-4D97-AF65-F5344CB8AC3E}">
        <p14:creationId xmlns:p14="http://schemas.microsoft.com/office/powerpoint/2010/main" val="553248764"/>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E6A1A2C-503A-7D9A-704F-91E8392980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7" y="892"/>
            <a:ext cx="12185652" cy="6888639"/>
          </a:xfrm>
          <a:prstGeom prst="rect">
            <a:avLst/>
          </a:prstGeom>
        </p:spPr>
      </p:pic>
      <p:sp>
        <p:nvSpPr>
          <p:cNvPr id="10" name="Rechteck 9">
            <a:extLst>
              <a:ext uri="{FF2B5EF4-FFF2-40B4-BE49-F238E27FC236}">
                <a16:creationId xmlns:a16="http://schemas.microsoft.com/office/drawing/2014/main" id="{3F6C12EE-FFCC-277B-D5D6-63E5FF59DE54}"/>
              </a:ext>
            </a:extLst>
          </p:cNvPr>
          <p:cNvSpPr/>
          <p:nvPr/>
        </p:nvSpPr>
        <p:spPr>
          <a:xfrm>
            <a:off x="563037" y="2140869"/>
            <a:ext cx="11286807" cy="3167742"/>
          </a:xfrm>
          <a:prstGeom prst="rect">
            <a:avLst/>
          </a:prstGeom>
          <a:solidFill>
            <a:schemeClr val="bg1"/>
          </a:solidFill>
          <a:ln>
            <a:noFill/>
          </a:ln>
          <a:effectLst>
            <a:outerShdw blurRad="321640" dist="140153"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799">
              <a:solidFill>
                <a:srgbClr val="FFFFFF"/>
              </a:solidFill>
              <a:latin typeface="Arial"/>
            </a:endParaRPr>
          </a:p>
        </p:txBody>
      </p:sp>
      <p:grpSp>
        <p:nvGrpSpPr>
          <p:cNvPr id="5" name="Gruppieren 4">
            <a:extLst>
              <a:ext uri="{FF2B5EF4-FFF2-40B4-BE49-F238E27FC236}">
                <a16:creationId xmlns:a16="http://schemas.microsoft.com/office/drawing/2014/main" id="{FE6EC2B3-564E-1569-DFB1-E42B718A716E}"/>
              </a:ext>
            </a:extLst>
          </p:cNvPr>
          <p:cNvGrpSpPr/>
          <p:nvPr/>
        </p:nvGrpSpPr>
        <p:grpSpPr>
          <a:xfrm>
            <a:off x="3577307" y="1200655"/>
            <a:ext cx="4363714" cy="749202"/>
            <a:chOff x="133461" y="1476257"/>
            <a:chExt cx="2692664" cy="749593"/>
          </a:xfrm>
        </p:grpSpPr>
        <p:sp>
          <p:nvSpPr>
            <p:cNvPr id="6" name="Rechteck 5">
              <a:extLst>
                <a:ext uri="{FF2B5EF4-FFF2-40B4-BE49-F238E27FC236}">
                  <a16:creationId xmlns:a16="http://schemas.microsoft.com/office/drawing/2014/main" id="{EB0AE745-D938-0A7B-C4CD-C4CCAFC689AF}"/>
                </a:ext>
              </a:extLst>
            </p:cNvPr>
            <p:cNvSpPr/>
            <p:nvPr/>
          </p:nvSpPr>
          <p:spPr>
            <a:xfrm>
              <a:off x="133461" y="1536569"/>
              <a:ext cx="2692664" cy="6892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8" name="Text Placeholder 3">
              <a:extLst>
                <a:ext uri="{FF2B5EF4-FFF2-40B4-BE49-F238E27FC236}">
                  <a16:creationId xmlns:a16="http://schemas.microsoft.com/office/drawing/2014/main" id="{1821591C-52F2-ED1E-D608-2EDCDB2125E5}"/>
                </a:ext>
              </a:extLst>
            </p:cNvPr>
            <p:cNvSpPr txBox="1">
              <a:spLocks/>
            </p:cNvSpPr>
            <p:nvPr/>
          </p:nvSpPr>
          <p:spPr>
            <a:xfrm>
              <a:off x="192927" y="1476257"/>
              <a:ext cx="2549730" cy="6892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8" b="1" err="1">
                  <a:solidFill>
                    <a:srgbClr val="FFFFFF"/>
                  </a:solidFill>
                  <a:latin typeface="Century Gothic" panose="020B0502020202020204" pitchFamily="34" charset="0"/>
                </a:rPr>
                <a:t>kommt</a:t>
              </a:r>
              <a:r>
                <a:rPr lang="en-US" sz="4198" b="1">
                  <a:solidFill>
                    <a:srgbClr val="FFFFFF"/>
                  </a:solidFill>
                  <a:latin typeface="Century Gothic" panose="020B0502020202020204" pitchFamily="34" charset="0"/>
                </a:rPr>
                <a:t> </a:t>
              </a:r>
              <a:r>
                <a:rPr lang="en-US" sz="4198" b="1" err="1">
                  <a:solidFill>
                    <a:srgbClr val="FFFFFF"/>
                  </a:solidFill>
                  <a:latin typeface="Century Gothic" panose="020B0502020202020204" pitchFamily="34" charset="0"/>
                </a:rPr>
                <a:t>dazu</a:t>
              </a:r>
              <a:r>
                <a:rPr lang="en-US" sz="4198" b="1">
                  <a:solidFill>
                    <a:srgbClr val="FFFFFF"/>
                  </a:solidFill>
                  <a:latin typeface="Century Gothic" panose="020B0502020202020204" pitchFamily="34" charset="0"/>
                </a:rPr>
                <a:t> …</a:t>
              </a:r>
            </a:p>
          </p:txBody>
        </p:sp>
      </p:grpSp>
      <p:grpSp>
        <p:nvGrpSpPr>
          <p:cNvPr id="2" name="Gruppieren 1">
            <a:extLst>
              <a:ext uri="{FF2B5EF4-FFF2-40B4-BE49-F238E27FC236}">
                <a16:creationId xmlns:a16="http://schemas.microsoft.com/office/drawing/2014/main" id="{3C078D9A-4783-F18C-9A82-C0CA2BDBCDF9}"/>
              </a:ext>
            </a:extLst>
          </p:cNvPr>
          <p:cNvGrpSpPr/>
          <p:nvPr/>
        </p:nvGrpSpPr>
        <p:grpSpPr>
          <a:xfrm>
            <a:off x="563037" y="544351"/>
            <a:ext cx="6334860" cy="730144"/>
            <a:chOff x="405463" y="804542"/>
            <a:chExt cx="3562461" cy="730527"/>
          </a:xfrm>
        </p:grpSpPr>
        <p:sp>
          <p:nvSpPr>
            <p:cNvPr id="3" name="Rechteck 2">
              <a:extLst>
                <a:ext uri="{FF2B5EF4-FFF2-40B4-BE49-F238E27FC236}">
                  <a16:creationId xmlns:a16="http://schemas.microsoft.com/office/drawing/2014/main" id="{C22CEF06-F2B3-83DC-5C3B-B85C999761F6}"/>
                </a:ext>
              </a:extLst>
            </p:cNvPr>
            <p:cNvSpPr/>
            <p:nvPr/>
          </p:nvSpPr>
          <p:spPr>
            <a:xfrm>
              <a:off x="405463" y="847288"/>
              <a:ext cx="3553443" cy="687781"/>
            </a:xfrm>
            <a:prstGeom prst="rect">
              <a:avLst/>
            </a:prstGeom>
            <a:solidFill>
              <a:schemeClr val="accent1"/>
            </a:solidFill>
            <a:ln>
              <a:noFill/>
            </a:ln>
            <a:effectLst>
              <a:outerShdw blurRad="88900" dist="889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defRPr/>
              </a:pPr>
              <a:endParaRPr lang="de-DE" sz="900">
                <a:solidFill>
                  <a:srgbClr val="FFFFFF"/>
                </a:solidFill>
                <a:latin typeface="Arial"/>
              </a:endParaRPr>
            </a:p>
          </p:txBody>
        </p:sp>
        <p:sp>
          <p:nvSpPr>
            <p:cNvPr id="4" name="Text Placeholder 3">
              <a:extLst>
                <a:ext uri="{FF2B5EF4-FFF2-40B4-BE49-F238E27FC236}">
                  <a16:creationId xmlns:a16="http://schemas.microsoft.com/office/drawing/2014/main" id="{EA3EBEC4-B267-77A3-B360-9D29D01EC5BD}"/>
                </a:ext>
              </a:extLst>
            </p:cNvPr>
            <p:cNvSpPr txBox="1">
              <a:spLocks/>
            </p:cNvSpPr>
            <p:nvPr/>
          </p:nvSpPr>
          <p:spPr>
            <a:xfrm>
              <a:off x="468563" y="804542"/>
              <a:ext cx="3499361" cy="645904"/>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4199" b="1">
                  <a:solidFill>
                    <a:srgbClr val="FFFFFF"/>
                  </a:solidFill>
                  <a:latin typeface="Arial"/>
                </a:rPr>
                <a:t>Ein </a:t>
              </a:r>
              <a:r>
                <a:rPr lang="en-US" sz="4199" b="1" err="1">
                  <a:solidFill>
                    <a:srgbClr val="FFFFFF"/>
                  </a:solidFill>
                  <a:latin typeface="Arial"/>
                </a:rPr>
                <a:t>weiteres</a:t>
              </a:r>
              <a:r>
                <a:rPr lang="en-US" sz="4199" b="1">
                  <a:solidFill>
                    <a:srgbClr val="FFFFFF"/>
                  </a:solidFill>
                  <a:latin typeface="Arial"/>
                </a:rPr>
                <a:t> </a:t>
              </a:r>
              <a:r>
                <a:rPr lang="en-US" sz="4199" b="1" err="1">
                  <a:solidFill>
                    <a:srgbClr val="FFFFFF"/>
                  </a:solidFill>
                  <a:latin typeface="Arial"/>
                </a:rPr>
                <a:t>Puzzleteil</a:t>
              </a:r>
              <a:endParaRPr lang="en-US" sz="4199" b="1">
                <a:solidFill>
                  <a:srgbClr val="FFFFFF"/>
                </a:solidFill>
                <a:latin typeface="Arial"/>
              </a:endParaRPr>
            </a:p>
          </p:txBody>
        </p:sp>
      </p:grpSp>
      <p:pic>
        <p:nvPicPr>
          <p:cNvPr id="7" name="Picture 2">
            <a:extLst>
              <a:ext uri="{FF2B5EF4-FFF2-40B4-BE49-F238E27FC236}">
                <a16:creationId xmlns:a16="http://schemas.microsoft.com/office/drawing/2014/main" id="{301A3C37-E492-0248-D331-7A14E8F0D8DC}"/>
              </a:ext>
            </a:extLst>
          </p:cNvPr>
          <p:cNvPicPr>
            <a:picLocks noChangeAspect="1"/>
          </p:cNvPicPr>
          <p:nvPr/>
        </p:nvPicPr>
        <p:blipFill>
          <a:blip r:embed="rId5"/>
          <a:stretch>
            <a:fillRect/>
          </a:stretch>
        </p:blipFill>
        <p:spPr>
          <a:xfrm>
            <a:off x="563036" y="2151336"/>
            <a:ext cx="2262747" cy="662824"/>
          </a:xfrm>
          <a:prstGeom prst="rect">
            <a:avLst/>
          </a:prstGeom>
        </p:spPr>
      </p:pic>
      <p:pic>
        <p:nvPicPr>
          <p:cNvPr id="12" name="Picture 7">
            <a:extLst>
              <a:ext uri="{FF2B5EF4-FFF2-40B4-BE49-F238E27FC236}">
                <a16:creationId xmlns:a16="http://schemas.microsoft.com/office/drawing/2014/main" id="{2349D7DD-87A9-2FAB-287A-64C36F79F9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40333" y="2128555"/>
            <a:ext cx="6309510" cy="3189045"/>
          </a:xfrm>
          <a:prstGeom prst="rect">
            <a:avLst/>
          </a:prstGeom>
        </p:spPr>
      </p:pic>
      <p:pic>
        <p:nvPicPr>
          <p:cNvPr id="13" name="Picture 7">
            <a:extLst>
              <a:ext uri="{FF2B5EF4-FFF2-40B4-BE49-F238E27FC236}">
                <a16:creationId xmlns:a16="http://schemas.microsoft.com/office/drawing/2014/main" id="{D813E787-FFA0-4EAE-84E1-071F20DF87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5681" y="2982480"/>
            <a:ext cx="4850648" cy="1239690"/>
          </a:xfrm>
          <a:prstGeom prst="rect">
            <a:avLst/>
          </a:prstGeom>
        </p:spPr>
      </p:pic>
      <p:pic>
        <p:nvPicPr>
          <p:cNvPr id="9" name="Picture 14">
            <a:extLst>
              <a:ext uri="{FF2B5EF4-FFF2-40B4-BE49-F238E27FC236}">
                <a16:creationId xmlns:a16="http://schemas.microsoft.com/office/drawing/2014/main" id="{815FE3C3-F97E-48AD-D9E7-BCC3A8D9AC65}"/>
              </a:ext>
            </a:extLst>
          </p:cNvPr>
          <p:cNvPicPr>
            <a:picLocks noChangeAspect="1"/>
          </p:cNvPicPr>
          <p:nvPr/>
        </p:nvPicPr>
        <p:blipFill rotWithShape="1">
          <a:blip r:embed="rId8"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11" name="exstream_shape42">
            <a:extLst>
              <a:ext uri="{FF2B5EF4-FFF2-40B4-BE49-F238E27FC236}">
                <a16:creationId xmlns:a16="http://schemas.microsoft.com/office/drawing/2014/main" id="{3502DDA1-7116-024E-D521-2F7BF3C9AD49}"/>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defRPr/>
            </a:pPr>
            <a:r>
              <a:rPr lang="en-US" sz="1000" b="1">
                <a:solidFill>
                  <a:srgbClr val="000000"/>
                </a:solidFill>
                <a:latin typeface="Arial Narrow" panose="020B0606020202030204" pitchFamily="34" charset="0"/>
              </a:rPr>
              <a:t>Nur für </a:t>
            </a:r>
            <a:r>
              <a:rPr lang="en-US" sz="1000" b="1" err="1">
                <a:solidFill>
                  <a:srgbClr val="000000"/>
                </a:solidFill>
                <a:latin typeface="Arial Narrow" panose="020B0606020202030204" pitchFamily="34" charset="0"/>
              </a:rPr>
              <a:t>Vertriebspartner</a:t>
            </a:r>
            <a:r>
              <a:rPr lang="en-US" sz="1000" b="1">
                <a:solidFill>
                  <a:srgbClr val="000000"/>
                </a:solidFill>
                <a:latin typeface="Arial Narrow" panose="020B0606020202030204" pitchFamily="34" charset="0"/>
              </a:rPr>
              <a:t>. </a:t>
            </a:r>
            <a:r>
              <a:rPr lang="en-US" sz="1000" b="1" err="1">
                <a:solidFill>
                  <a:srgbClr val="000000"/>
                </a:solidFill>
                <a:latin typeface="Arial Narrow" panose="020B0606020202030204" pitchFamily="34" charset="0"/>
              </a:rPr>
              <a:t>Nicht</a:t>
            </a:r>
            <a:r>
              <a:rPr lang="en-US" sz="1000" b="1">
                <a:solidFill>
                  <a:srgbClr val="000000"/>
                </a:solidFill>
                <a:latin typeface="Arial Narrow" panose="020B0606020202030204" pitchFamily="34" charset="0"/>
              </a:rPr>
              <a:t> für </a:t>
            </a:r>
            <a:r>
              <a:rPr lang="en-US" sz="1000" b="1" err="1">
                <a:solidFill>
                  <a:srgbClr val="000000"/>
                </a:solidFill>
                <a:latin typeface="Arial Narrow" panose="020B0606020202030204" pitchFamily="34" charset="0"/>
              </a:rPr>
              <a:t>Investoren</a:t>
            </a:r>
            <a:r>
              <a:rPr lang="en-US" sz="1000" b="1">
                <a:solidFill>
                  <a:srgbClr val="000000"/>
                </a:solidFill>
                <a:latin typeface="Arial Narrow" panose="020B0606020202030204" pitchFamily="34" charset="0"/>
              </a:rPr>
              <a:t>.</a:t>
            </a:r>
          </a:p>
        </p:txBody>
      </p:sp>
      <p:sp>
        <p:nvSpPr>
          <p:cNvPr id="15" name="Slide Number Placeholder 1">
            <a:extLst>
              <a:ext uri="{FF2B5EF4-FFF2-40B4-BE49-F238E27FC236}">
                <a16:creationId xmlns:a16="http://schemas.microsoft.com/office/drawing/2014/main" id="{62906AF7-9ADA-619D-317B-153519631EC6}"/>
              </a:ext>
            </a:extLst>
          </p:cNvPr>
          <p:cNvSpPr txBox="1">
            <a:spLocks/>
          </p:cNvSpPr>
          <p:nvPr/>
        </p:nvSpPr>
        <p:spPr>
          <a:xfrm>
            <a:off x="11333284" y="6534933"/>
            <a:ext cx="489346" cy="164506"/>
          </a:xfrm>
          <a:prstGeom prst="rect">
            <a:avLst/>
          </a:prstGeom>
        </p:spPr>
        <p:txBody>
          <a:bodyPr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EE4CCE-E124-4EEF-808B-DF88997C2318}" type="slidenum">
              <a:rPr lang="en-US" sz="900">
                <a:solidFill>
                  <a:srgbClr val="000000"/>
                </a:solidFill>
                <a:latin typeface="Arial"/>
              </a:rPr>
              <a:pPr algn="r">
                <a:defRPr/>
              </a:pPr>
              <a:t>18</a:t>
            </a:fld>
            <a:endParaRPr lang="en-US" sz="900">
              <a:solidFill>
                <a:srgbClr val="000000"/>
              </a:solidFill>
              <a:latin typeface="Arial"/>
            </a:endParaRPr>
          </a:p>
        </p:txBody>
      </p:sp>
      <p:sp>
        <p:nvSpPr>
          <p:cNvPr id="16" name="Text Placeholder 15">
            <a:extLst>
              <a:ext uri="{FF2B5EF4-FFF2-40B4-BE49-F238E27FC236}">
                <a16:creationId xmlns:a16="http://schemas.microsoft.com/office/drawing/2014/main" id="{1EB710F9-0F34-CED3-046A-536B05707CEA}"/>
              </a:ext>
            </a:extLst>
          </p:cNvPr>
          <p:cNvSpPr txBox="1">
            <a:spLocks/>
          </p:cNvSpPr>
          <p:nvPr/>
        </p:nvSpPr>
        <p:spPr>
          <a:xfrm>
            <a:off x="458668" y="6351654"/>
            <a:ext cx="11244191" cy="153848"/>
          </a:xfrm>
          <a:prstGeom prst="rect">
            <a:avLst/>
          </a:prstGeom>
        </p:spPr>
        <p:txBody>
          <a:bodyPr wrap="square" lIns="0" tIns="0" rIns="0" bIns="0" anchor="b" anchorCtr="0">
            <a:spAutoFit/>
          </a:bodyPr>
          <a:lstStyle>
            <a:lvl1pPr indent="0" defTabSz="1218895">
              <a:lnSpc>
                <a:spcPct val="100000"/>
              </a:lnSpc>
              <a:spcBef>
                <a:spcPts val="0"/>
              </a:spcBef>
              <a:spcAft>
                <a:spcPts val="0"/>
              </a:spcAft>
              <a:buFont typeface="Arial" panose="020B0604020202020204" pitchFamily="34" charset="0"/>
              <a:buNone/>
              <a:defRPr lang="en-US" sz="1000" i="0" dirty="0">
                <a:latin typeface="Arial Narrow" panose="020B0606020202030204" pitchFamily="34" charset="0"/>
                <a:cs typeface="Arial" panose="020B0604020202020204" pitchFamily="34" charset="0"/>
              </a:defRPr>
            </a:lvl1pPr>
            <a:lvl2pPr marL="0" indent="0" defTabSz="1218895">
              <a:lnSpc>
                <a:spcPct val="1000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defTabSz="1218895">
              <a:lnSpc>
                <a:spcPct val="1000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pPr>
              <a:defRPr/>
            </a:pPr>
            <a:r>
              <a:rPr lang="de-DE">
                <a:solidFill>
                  <a:srgbClr val="000000"/>
                </a:solidFill>
              </a:rPr>
              <a:t>Quelle: </a:t>
            </a:r>
            <a:r>
              <a:rPr lang="de-DE">
                <a:solidFill>
                  <a:srgbClr val="000000"/>
                </a:solidFill>
                <a:hlinkClick r:id="rId9">
                  <a:extLst>
                    <a:ext uri="{A12FA001-AC4F-418D-AE19-62706E023703}">
                      <ahyp:hlinkClr xmlns:ahyp="http://schemas.microsoft.com/office/drawing/2018/hyperlinkcolor" val="tx"/>
                    </a:ext>
                  </a:extLst>
                </a:hlinkClick>
              </a:rPr>
              <a:t>EU-Gesetzespaket "Fit </a:t>
            </a:r>
            <a:r>
              <a:rPr lang="de-DE" err="1">
                <a:solidFill>
                  <a:srgbClr val="000000"/>
                </a:solidFill>
                <a:hlinkClick r:id="rId9">
                  <a:extLst>
                    <a:ext uri="{A12FA001-AC4F-418D-AE19-62706E023703}">
                      <ahyp:hlinkClr xmlns:ahyp="http://schemas.microsoft.com/office/drawing/2018/hyperlinkcolor" val="tx"/>
                    </a:ext>
                  </a:extLst>
                </a:hlinkClick>
              </a:rPr>
              <a:t>for</a:t>
            </a:r>
            <a:r>
              <a:rPr lang="de-DE">
                <a:solidFill>
                  <a:srgbClr val="000000"/>
                </a:solidFill>
                <a:hlinkClick r:id="rId9">
                  <a:extLst>
                    <a:ext uri="{A12FA001-AC4F-418D-AE19-62706E023703}">
                      <ahyp:hlinkClr xmlns:ahyp="http://schemas.microsoft.com/office/drawing/2018/hyperlinkcolor" val="tx"/>
                    </a:ext>
                  </a:extLst>
                </a:hlinkClick>
              </a:rPr>
              <a:t> 55" - Wie die EU ihre Klimaziele erreichen und dafür die Wirtschaft umbauen will | deutschlandfunk.de</a:t>
            </a:r>
            <a:endParaRPr lang="de-DE">
              <a:solidFill>
                <a:srgbClr val="000000"/>
              </a:solidFill>
            </a:endParaRPr>
          </a:p>
        </p:txBody>
      </p:sp>
    </p:spTree>
    <p:custDataLst>
      <p:tags r:id="rId1"/>
    </p:custDataLst>
    <p:extLst>
      <p:ext uri="{BB962C8B-B14F-4D97-AF65-F5344CB8AC3E}">
        <p14:creationId xmlns:p14="http://schemas.microsoft.com/office/powerpoint/2010/main" val="78883938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1+#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5E6A9F9-293D-FF01-42FE-A23EB2A3F8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893"/>
            <a:ext cx="12185651" cy="6953171"/>
          </a:xfrm>
          <a:prstGeom prst="rect">
            <a:avLst/>
          </a:prstGeom>
        </p:spPr>
      </p:pic>
      <p:sp>
        <p:nvSpPr>
          <p:cNvPr id="9" name="Text Placeholder 3">
            <a:extLst>
              <a:ext uri="{FF2B5EF4-FFF2-40B4-BE49-F238E27FC236}">
                <a16:creationId xmlns:a16="http://schemas.microsoft.com/office/drawing/2014/main" id="{44D58F3C-5750-E584-AC43-D397BB4E2EA4}"/>
              </a:ext>
            </a:extLst>
          </p:cNvPr>
          <p:cNvSpPr txBox="1">
            <a:spLocks/>
          </p:cNvSpPr>
          <p:nvPr/>
        </p:nvSpPr>
        <p:spPr>
          <a:xfrm>
            <a:off x="578287" y="4990504"/>
            <a:ext cx="6222654" cy="645565"/>
          </a:xfrm>
          <a:prstGeom prst="rect">
            <a:avLst/>
          </a:prstGeom>
          <a:noFill/>
        </p:spPr>
        <p:txBody>
          <a:bodyPr l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4199" b="1">
                <a:solidFill>
                  <a:srgbClr val="FFFFFF"/>
                </a:solidFill>
                <a:latin typeface="Arial"/>
              </a:rPr>
              <a:t>„Schmutzig wird teuer“</a:t>
            </a:r>
            <a:endParaRPr lang="en-US" sz="4199" b="1">
              <a:solidFill>
                <a:srgbClr val="FFFFFF"/>
              </a:solidFill>
              <a:latin typeface="Arial"/>
            </a:endParaRPr>
          </a:p>
        </p:txBody>
      </p:sp>
      <p:pic>
        <p:nvPicPr>
          <p:cNvPr id="2" name="Picture 14">
            <a:extLst>
              <a:ext uri="{FF2B5EF4-FFF2-40B4-BE49-F238E27FC236}">
                <a16:creationId xmlns:a16="http://schemas.microsoft.com/office/drawing/2014/main" id="{42BBD588-97AF-72A0-ED3B-8B5460A2568C}"/>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
        <p:nvSpPr>
          <p:cNvPr id="4" name="exstream_shape42">
            <a:extLst>
              <a:ext uri="{FF2B5EF4-FFF2-40B4-BE49-F238E27FC236}">
                <a16:creationId xmlns:a16="http://schemas.microsoft.com/office/drawing/2014/main" id="{6F5DB8A2-85BD-44D8-C131-60DA6E22E153}"/>
              </a:ext>
            </a:extLst>
          </p:cNvPr>
          <p:cNvSpPr>
            <a:spLocks noChangeArrowheads="1"/>
          </p:cNvSpPr>
          <p:nvPr/>
        </p:nvSpPr>
        <p:spPr bwMode="auto">
          <a:xfrm>
            <a:off x="450271" y="6537150"/>
            <a:ext cx="10967086" cy="16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08" fontAlgn="base">
              <a:spcBef>
                <a:spcPct val="0"/>
              </a:spcBef>
              <a:spcAft>
                <a:spcPct val="0"/>
              </a:spcAft>
            </a:pPr>
            <a:r>
              <a:rPr lang="en-US" sz="1000" b="1">
                <a:solidFill>
                  <a:srgbClr val="FFFFFF"/>
                </a:solidFill>
                <a:latin typeface="Arial Narrow" panose="020B0606020202030204" pitchFamily="34" charset="0"/>
              </a:rPr>
              <a:t>Nur für </a:t>
            </a:r>
            <a:r>
              <a:rPr lang="en-US" sz="1000" b="1" err="1">
                <a:solidFill>
                  <a:srgbClr val="FFFFFF"/>
                </a:solidFill>
                <a:latin typeface="Arial Narrow" panose="020B0606020202030204" pitchFamily="34" charset="0"/>
              </a:rPr>
              <a:t>Vertriebspartner</a:t>
            </a:r>
            <a:r>
              <a:rPr lang="en-US" sz="1000" b="1">
                <a:solidFill>
                  <a:srgbClr val="FFFFFF"/>
                </a:solidFill>
                <a:latin typeface="Arial Narrow" panose="020B0606020202030204" pitchFamily="34" charset="0"/>
              </a:rPr>
              <a:t>. </a:t>
            </a:r>
            <a:r>
              <a:rPr lang="en-US" sz="1000" b="1" err="1">
                <a:solidFill>
                  <a:srgbClr val="FFFFFF"/>
                </a:solidFill>
                <a:latin typeface="Arial Narrow" panose="020B0606020202030204" pitchFamily="34" charset="0"/>
              </a:rPr>
              <a:t>Nicht</a:t>
            </a:r>
            <a:r>
              <a:rPr lang="en-US" sz="1000" b="1">
                <a:solidFill>
                  <a:srgbClr val="FFFFFF"/>
                </a:solidFill>
                <a:latin typeface="Arial Narrow" panose="020B0606020202030204" pitchFamily="34" charset="0"/>
              </a:rPr>
              <a:t> für </a:t>
            </a:r>
            <a:r>
              <a:rPr lang="en-US" sz="1000" b="1" err="1">
                <a:solidFill>
                  <a:srgbClr val="FFFFFF"/>
                </a:solidFill>
                <a:latin typeface="Arial Narrow" panose="020B0606020202030204" pitchFamily="34" charset="0"/>
              </a:rPr>
              <a:t>Investoren</a:t>
            </a:r>
            <a:r>
              <a:rPr lang="en-US" sz="1000" b="1">
                <a:solidFill>
                  <a:srgbClr val="FFFFFF"/>
                </a:solidFill>
                <a:latin typeface="Arial Narrow" panose="020B0606020202030204" pitchFamily="34" charset="0"/>
              </a:rPr>
              <a:t>.</a:t>
            </a:r>
          </a:p>
        </p:txBody>
      </p:sp>
      <p:pic>
        <p:nvPicPr>
          <p:cNvPr id="5" name="Grafik 4">
            <a:extLst>
              <a:ext uri="{FF2B5EF4-FFF2-40B4-BE49-F238E27FC236}">
                <a16:creationId xmlns:a16="http://schemas.microsoft.com/office/drawing/2014/main" id="{694EC91D-6F84-0A99-6A8D-01201F809A64}"/>
              </a:ext>
            </a:extLst>
          </p:cNvPr>
          <p:cNvPicPr>
            <a:picLocks noChangeAspect="1"/>
          </p:cNvPicPr>
          <p:nvPr/>
        </p:nvPicPr>
        <p:blipFill>
          <a:blip r:embed="rId5"/>
          <a:stretch>
            <a:fillRect/>
          </a:stretch>
        </p:blipFill>
        <p:spPr>
          <a:xfrm>
            <a:off x="4540337" y="1385730"/>
            <a:ext cx="6794772" cy="1781373"/>
          </a:xfrm>
          <a:prstGeom prst="rect">
            <a:avLst/>
          </a:prstGeom>
        </p:spPr>
      </p:pic>
      <p:sp>
        <p:nvSpPr>
          <p:cNvPr id="10" name="Text Placeholder 15">
            <a:extLst>
              <a:ext uri="{FF2B5EF4-FFF2-40B4-BE49-F238E27FC236}">
                <a16:creationId xmlns:a16="http://schemas.microsoft.com/office/drawing/2014/main" id="{A8F1907C-84EC-DBD6-BE76-CBD70BA29712}"/>
              </a:ext>
            </a:extLst>
          </p:cNvPr>
          <p:cNvSpPr txBox="1">
            <a:spLocks/>
          </p:cNvSpPr>
          <p:nvPr/>
        </p:nvSpPr>
        <p:spPr>
          <a:xfrm>
            <a:off x="458668" y="6351654"/>
            <a:ext cx="11244191" cy="153848"/>
          </a:xfrm>
          <a:prstGeom prst="rect">
            <a:avLst/>
          </a:prstGeom>
        </p:spPr>
        <p:txBody>
          <a:bodyPr wrap="square" lIns="0" tIns="0" rIns="0" bIns="0" anchor="b" anchorCtr="0">
            <a:spAutoFit/>
          </a:bodyPr>
          <a:lstStyle>
            <a:lvl1pPr indent="0" defTabSz="1218895">
              <a:lnSpc>
                <a:spcPct val="100000"/>
              </a:lnSpc>
              <a:spcBef>
                <a:spcPts val="0"/>
              </a:spcBef>
              <a:spcAft>
                <a:spcPts val="0"/>
              </a:spcAft>
              <a:buFont typeface="Arial" panose="020B0604020202020204" pitchFamily="34" charset="0"/>
              <a:buNone/>
              <a:defRPr lang="en-US" sz="1000" i="0" dirty="0">
                <a:latin typeface="Arial Narrow" panose="020B0606020202030204" pitchFamily="34" charset="0"/>
                <a:cs typeface="Arial" panose="020B0604020202020204" pitchFamily="34" charset="0"/>
              </a:defRPr>
            </a:lvl1pPr>
            <a:lvl2pPr marL="0" indent="0" defTabSz="1218895">
              <a:lnSpc>
                <a:spcPct val="1000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defTabSz="1218895">
              <a:lnSpc>
                <a:spcPct val="1000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pPr>
              <a:defRPr/>
            </a:pPr>
            <a:r>
              <a:rPr lang="de-DE">
                <a:solidFill>
                  <a:schemeClr val="bg1"/>
                </a:solidFill>
              </a:rPr>
              <a:t>Quelle: https://www.bundesregierung.de/breg-de/aktuelles/co2-preis-kohle-abfallbrennstoffe-2061622</a:t>
            </a:r>
          </a:p>
        </p:txBody>
      </p:sp>
      <p:pic>
        <p:nvPicPr>
          <p:cNvPr id="13" name="Grafik 12">
            <a:extLst>
              <a:ext uri="{FF2B5EF4-FFF2-40B4-BE49-F238E27FC236}">
                <a16:creationId xmlns:a16="http://schemas.microsoft.com/office/drawing/2014/main" id="{B5070E00-0C25-81A2-C689-2E44D27D62C9}"/>
              </a:ext>
            </a:extLst>
          </p:cNvPr>
          <p:cNvPicPr>
            <a:picLocks noChangeAspect="1"/>
          </p:cNvPicPr>
          <p:nvPr/>
        </p:nvPicPr>
        <p:blipFill>
          <a:blip r:embed="rId6"/>
          <a:stretch>
            <a:fillRect/>
          </a:stretch>
        </p:blipFill>
        <p:spPr>
          <a:xfrm>
            <a:off x="4540337" y="260646"/>
            <a:ext cx="1176458" cy="1125084"/>
          </a:xfrm>
          <a:prstGeom prst="rect">
            <a:avLst/>
          </a:prstGeom>
        </p:spPr>
      </p:pic>
      <p:pic>
        <p:nvPicPr>
          <p:cNvPr id="14" name="Grafik 13">
            <a:extLst>
              <a:ext uri="{FF2B5EF4-FFF2-40B4-BE49-F238E27FC236}">
                <a16:creationId xmlns:a16="http://schemas.microsoft.com/office/drawing/2014/main" id="{F232C542-0CE9-55F6-9B73-CC414090E838}"/>
              </a:ext>
            </a:extLst>
          </p:cNvPr>
          <p:cNvPicPr>
            <a:picLocks noChangeAspect="1"/>
          </p:cNvPicPr>
          <p:nvPr/>
        </p:nvPicPr>
        <p:blipFill>
          <a:blip r:embed="rId6"/>
          <a:stretch>
            <a:fillRect/>
          </a:stretch>
        </p:blipFill>
        <p:spPr>
          <a:xfrm>
            <a:off x="10158651" y="3167103"/>
            <a:ext cx="1176458" cy="1125084"/>
          </a:xfrm>
          <a:prstGeom prst="rect">
            <a:avLst/>
          </a:prstGeom>
        </p:spPr>
      </p:pic>
    </p:spTree>
    <p:extLst>
      <p:ext uri="{BB962C8B-B14F-4D97-AF65-F5344CB8AC3E}">
        <p14:creationId xmlns:p14="http://schemas.microsoft.com/office/powerpoint/2010/main" val="445028974"/>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78A50B9-B9C8-7621-A9F4-8352996A65BB}"/>
              </a:ext>
            </a:extLst>
          </p:cNvPr>
          <p:cNvSpPr>
            <a:spLocks noGrp="1"/>
          </p:cNvSpPr>
          <p:nvPr>
            <p:ph type="sldNum" sz="quarter" idx="4"/>
          </p:nvPr>
        </p:nvSpPr>
        <p:spPr/>
        <p:txBody>
          <a:bodyPr/>
          <a:lstStyle/>
          <a:p>
            <a:fld id="{8DEE4CCE-E124-4EEF-808B-DF88997C2318}" type="slidenum">
              <a:rPr lang="en-US" smtClean="0"/>
              <a:pPr/>
              <a:t>2</a:t>
            </a:fld>
            <a:endParaRPr lang="en-US"/>
          </a:p>
        </p:txBody>
      </p:sp>
      <p:sp>
        <p:nvSpPr>
          <p:cNvPr id="5" name="Textplatzhalter 4">
            <a:extLst>
              <a:ext uri="{FF2B5EF4-FFF2-40B4-BE49-F238E27FC236}">
                <a16:creationId xmlns:a16="http://schemas.microsoft.com/office/drawing/2014/main" id="{DAD2ED48-F4BF-A61B-870A-87136C056FAB}"/>
              </a:ext>
            </a:extLst>
          </p:cNvPr>
          <p:cNvSpPr>
            <a:spLocks noGrp="1"/>
          </p:cNvSpPr>
          <p:nvPr>
            <p:ph type="body" sz="quarter" idx="32"/>
          </p:nvPr>
        </p:nvSpPr>
        <p:spPr/>
        <p:txBody>
          <a:bodyPr/>
          <a:lstStyle/>
          <a:p>
            <a:r>
              <a:rPr lang="de-DE" sz="2400"/>
              <a:t>Verbandsarbeit Martin Stenger</a:t>
            </a:r>
          </a:p>
        </p:txBody>
      </p:sp>
      <p:pic>
        <p:nvPicPr>
          <p:cNvPr id="6" name="Picture 5">
            <a:extLst>
              <a:ext uri="{FF2B5EF4-FFF2-40B4-BE49-F238E27FC236}">
                <a16:creationId xmlns:a16="http://schemas.microsoft.com/office/drawing/2014/main" id="{3C9D567F-1CDD-F7E7-3353-614B36C9C72B}"/>
              </a:ext>
            </a:extLst>
          </p:cNvPr>
          <p:cNvPicPr>
            <a:picLocks noChangeAspect="1"/>
          </p:cNvPicPr>
          <p:nvPr/>
        </p:nvPicPr>
        <p:blipFill>
          <a:blip r:embed="rId2"/>
          <a:stretch>
            <a:fillRect/>
          </a:stretch>
        </p:blipFill>
        <p:spPr>
          <a:xfrm>
            <a:off x="2790350" y="1637187"/>
            <a:ext cx="2095500" cy="912471"/>
          </a:xfrm>
          <a:prstGeom prst="rect">
            <a:avLst/>
          </a:prstGeom>
        </p:spPr>
      </p:pic>
      <p:pic>
        <p:nvPicPr>
          <p:cNvPr id="7" name="Picture 4">
            <a:extLst>
              <a:ext uri="{FF2B5EF4-FFF2-40B4-BE49-F238E27FC236}">
                <a16:creationId xmlns:a16="http://schemas.microsoft.com/office/drawing/2014/main" id="{3DB0FDE3-FC01-C1B1-9AF9-F965A89C9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402" y="1927984"/>
            <a:ext cx="1133475"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ome - Bundesverband Finanzdienstleistung">
            <a:extLst>
              <a:ext uri="{FF2B5EF4-FFF2-40B4-BE49-F238E27FC236}">
                <a16:creationId xmlns:a16="http://schemas.microsoft.com/office/drawing/2014/main" id="{E3D4F634-3904-A4A7-0FBE-10A04FDF8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870" y="1899210"/>
            <a:ext cx="2469695" cy="472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ternehmen">
            <a:extLst>
              <a:ext uri="{FF2B5EF4-FFF2-40B4-BE49-F238E27FC236}">
                <a16:creationId xmlns:a16="http://schemas.microsoft.com/office/drawing/2014/main" id="{4340A8CD-921A-B2BF-66B3-8FF4AD497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94" y="1968882"/>
            <a:ext cx="2095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F424E575-B0FA-0D17-756D-98AD30EDC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4658" y="1860243"/>
            <a:ext cx="1430152" cy="545059"/>
          </a:xfrm>
          <a:prstGeom prst="rect">
            <a:avLst/>
          </a:prstGeom>
          <a:noFill/>
          <a:extLst>
            <a:ext uri="{909E8E84-426E-40DD-AFC4-6F175D3DCCD1}">
              <a14:hiddenFill xmlns:a14="http://schemas.microsoft.com/office/drawing/2010/main">
                <a:solidFill>
                  <a:srgbClr val="FFFFFF"/>
                </a:solidFill>
              </a14:hiddenFill>
            </a:ext>
          </a:extLst>
        </p:spPr>
      </p:pic>
      <p:sp>
        <p:nvSpPr>
          <p:cNvPr id="11" name="Pfeil: nach unten 10">
            <a:extLst>
              <a:ext uri="{FF2B5EF4-FFF2-40B4-BE49-F238E27FC236}">
                <a16:creationId xmlns:a16="http://schemas.microsoft.com/office/drawing/2014/main" id="{EA37EAB2-7B00-CD48-26E1-524C5628DDF2}"/>
              </a:ext>
            </a:extLst>
          </p:cNvPr>
          <p:cNvSpPr/>
          <p:nvPr/>
        </p:nvSpPr>
        <p:spPr>
          <a:xfrm>
            <a:off x="1377310" y="2444121"/>
            <a:ext cx="586596" cy="1311215"/>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11">
            <a:extLst>
              <a:ext uri="{FF2B5EF4-FFF2-40B4-BE49-F238E27FC236}">
                <a16:creationId xmlns:a16="http://schemas.microsoft.com/office/drawing/2014/main" id="{5D16480B-712C-723A-FF9F-49987AB4B5E6}"/>
              </a:ext>
            </a:extLst>
          </p:cNvPr>
          <p:cNvSpPr/>
          <p:nvPr/>
        </p:nvSpPr>
        <p:spPr>
          <a:xfrm>
            <a:off x="3584170" y="2444120"/>
            <a:ext cx="586596" cy="1311215"/>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F03DBF7B-2B1A-B87A-A07C-4E9FF16ADAB2}"/>
              </a:ext>
            </a:extLst>
          </p:cNvPr>
          <p:cNvSpPr/>
          <p:nvPr/>
        </p:nvSpPr>
        <p:spPr>
          <a:xfrm>
            <a:off x="5938288" y="2444120"/>
            <a:ext cx="586596" cy="1311215"/>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FBE43F58-ABFF-0174-41CC-02CC4DFB210F}"/>
              </a:ext>
            </a:extLst>
          </p:cNvPr>
          <p:cNvSpPr/>
          <p:nvPr/>
        </p:nvSpPr>
        <p:spPr>
          <a:xfrm>
            <a:off x="8126436" y="2444121"/>
            <a:ext cx="586596" cy="1311215"/>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14">
            <a:extLst>
              <a:ext uri="{FF2B5EF4-FFF2-40B4-BE49-F238E27FC236}">
                <a16:creationId xmlns:a16="http://schemas.microsoft.com/office/drawing/2014/main" id="{15CBDB6C-2D5E-D521-17C7-DDEC06F037C1}"/>
              </a:ext>
            </a:extLst>
          </p:cNvPr>
          <p:cNvSpPr/>
          <p:nvPr/>
        </p:nvSpPr>
        <p:spPr>
          <a:xfrm>
            <a:off x="10461841" y="2444120"/>
            <a:ext cx="586596" cy="1311215"/>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0FBE464-1CD0-7A1F-E14F-642222CF8809}"/>
              </a:ext>
            </a:extLst>
          </p:cNvPr>
          <p:cNvSpPr/>
          <p:nvPr/>
        </p:nvSpPr>
        <p:spPr>
          <a:xfrm>
            <a:off x="786400" y="4106173"/>
            <a:ext cx="1768415" cy="43132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Mitglied</a:t>
            </a:r>
          </a:p>
        </p:txBody>
      </p:sp>
      <p:sp>
        <p:nvSpPr>
          <p:cNvPr id="17" name="Rechteck 16">
            <a:extLst>
              <a:ext uri="{FF2B5EF4-FFF2-40B4-BE49-F238E27FC236}">
                <a16:creationId xmlns:a16="http://schemas.microsoft.com/office/drawing/2014/main" id="{BF1D4BAF-75A6-244D-2506-B8E900F7798A}"/>
              </a:ext>
            </a:extLst>
          </p:cNvPr>
          <p:cNvSpPr/>
          <p:nvPr/>
        </p:nvSpPr>
        <p:spPr>
          <a:xfrm>
            <a:off x="2993261" y="4106170"/>
            <a:ext cx="1768415" cy="43132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Mitglied</a:t>
            </a:r>
          </a:p>
        </p:txBody>
      </p:sp>
      <p:sp>
        <p:nvSpPr>
          <p:cNvPr id="18" name="Rechteck 17">
            <a:extLst>
              <a:ext uri="{FF2B5EF4-FFF2-40B4-BE49-F238E27FC236}">
                <a16:creationId xmlns:a16="http://schemas.microsoft.com/office/drawing/2014/main" id="{3F559F60-1CDC-B644-56AF-093A716724A2}"/>
              </a:ext>
            </a:extLst>
          </p:cNvPr>
          <p:cNvSpPr/>
          <p:nvPr/>
        </p:nvSpPr>
        <p:spPr>
          <a:xfrm>
            <a:off x="5328665" y="4106170"/>
            <a:ext cx="1768415" cy="43132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Mitglied</a:t>
            </a:r>
          </a:p>
        </p:txBody>
      </p:sp>
      <p:sp>
        <p:nvSpPr>
          <p:cNvPr id="19" name="Rechteck 18">
            <a:extLst>
              <a:ext uri="{FF2B5EF4-FFF2-40B4-BE49-F238E27FC236}">
                <a16:creationId xmlns:a16="http://schemas.microsoft.com/office/drawing/2014/main" id="{A157E844-694D-0189-5676-1CA5ED5E0678}"/>
              </a:ext>
            </a:extLst>
          </p:cNvPr>
          <p:cNvSpPr/>
          <p:nvPr/>
        </p:nvSpPr>
        <p:spPr>
          <a:xfrm>
            <a:off x="7535527" y="4106169"/>
            <a:ext cx="1768415" cy="43132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Mitglied</a:t>
            </a:r>
          </a:p>
        </p:txBody>
      </p:sp>
      <p:sp>
        <p:nvSpPr>
          <p:cNvPr id="20" name="Rechteck 19">
            <a:extLst>
              <a:ext uri="{FF2B5EF4-FFF2-40B4-BE49-F238E27FC236}">
                <a16:creationId xmlns:a16="http://schemas.microsoft.com/office/drawing/2014/main" id="{2F5D0A07-631B-8C31-E951-CE248D98F3F7}"/>
              </a:ext>
            </a:extLst>
          </p:cNvPr>
          <p:cNvSpPr/>
          <p:nvPr/>
        </p:nvSpPr>
        <p:spPr>
          <a:xfrm>
            <a:off x="9870931" y="4106371"/>
            <a:ext cx="1768415" cy="74167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t>Stellv. Vorsitzender im Ausschuss Altersvorsorge</a:t>
            </a:r>
          </a:p>
        </p:txBody>
      </p:sp>
      <p:sp>
        <p:nvSpPr>
          <p:cNvPr id="23" name="Rechteck 22">
            <a:extLst>
              <a:ext uri="{FF2B5EF4-FFF2-40B4-BE49-F238E27FC236}">
                <a16:creationId xmlns:a16="http://schemas.microsoft.com/office/drawing/2014/main" id="{733BCF3E-E310-2D96-483F-08B909E73F4E}"/>
              </a:ext>
            </a:extLst>
          </p:cNvPr>
          <p:cNvSpPr/>
          <p:nvPr/>
        </p:nvSpPr>
        <p:spPr>
          <a:xfrm>
            <a:off x="9870930" y="5073002"/>
            <a:ext cx="1768415" cy="74167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t>Mitglied im Ausschuss Nachhaltigkeit</a:t>
            </a:r>
          </a:p>
        </p:txBody>
      </p:sp>
      <p:sp>
        <p:nvSpPr>
          <p:cNvPr id="24" name="Rechteck 23">
            <a:extLst>
              <a:ext uri="{FF2B5EF4-FFF2-40B4-BE49-F238E27FC236}">
                <a16:creationId xmlns:a16="http://schemas.microsoft.com/office/drawing/2014/main" id="{31E7A0FB-1FAC-7F87-7C98-F13390BD86D6}"/>
              </a:ext>
            </a:extLst>
          </p:cNvPr>
          <p:cNvSpPr/>
          <p:nvPr/>
        </p:nvSpPr>
        <p:spPr>
          <a:xfrm>
            <a:off x="786399" y="4672670"/>
            <a:ext cx="1768415" cy="606696"/>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Leiter Beirat Kapitalanlage</a:t>
            </a:r>
          </a:p>
        </p:txBody>
      </p:sp>
    </p:spTree>
    <p:extLst>
      <p:ext uri="{BB962C8B-B14F-4D97-AF65-F5344CB8AC3E}">
        <p14:creationId xmlns:p14="http://schemas.microsoft.com/office/powerpoint/2010/main" val="164095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9">
            <a:extLst>
              <a:ext uri="{FF2B5EF4-FFF2-40B4-BE49-F238E27FC236}">
                <a16:creationId xmlns:a16="http://schemas.microsoft.com/office/drawing/2014/main" id="{EBFF956D-A4CC-4EE9-87B7-9AC91B5151B8}"/>
              </a:ext>
            </a:extLst>
          </p:cNvPr>
          <p:cNvSpPr>
            <a:spLocks noGrp="1"/>
          </p:cNvSpPr>
          <p:nvPr>
            <p:ph type="sldNum" sz="quarter" idx="4"/>
          </p:nvPr>
        </p:nvSpPr>
        <p:spPr>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pPr defTabSz="914126">
              <a:defRPr/>
            </a:pPr>
            <a:fld id="{8DEE4CCE-E124-4EEF-808B-DF88997C2318}" type="slidenum">
              <a:rPr lang="en-US">
                <a:solidFill>
                  <a:srgbClr val="000000"/>
                </a:solidFill>
              </a:rPr>
              <a:pPr defTabSz="914126">
                <a:defRPr/>
              </a:pPr>
              <a:t>20</a:t>
            </a:fld>
            <a:endParaRPr lang="en-US">
              <a:solidFill>
                <a:srgbClr val="000000"/>
              </a:solidFill>
            </a:endParaRPr>
          </a:p>
        </p:txBody>
      </p:sp>
      <p:sp>
        <p:nvSpPr>
          <p:cNvPr id="2" name="Text Placeholder 1">
            <a:extLst>
              <a:ext uri="{FF2B5EF4-FFF2-40B4-BE49-F238E27FC236}">
                <a16:creationId xmlns:a16="http://schemas.microsoft.com/office/drawing/2014/main" id="{6DAEE995-3FDD-4C3C-8A6C-38827F46E4FF}"/>
              </a:ext>
            </a:extLst>
          </p:cNvPr>
          <p:cNvSpPr>
            <a:spLocks noGrp="1"/>
          </p:cNvSpPr>
          <p:nvPr>
            <p:ph type="body" sz="quarter" idx="26"/>
          </p:nvPr>
        </p:nvSpPr>
        <p:spPr>
          <a:xfrm>
            <a:off x="458668" y="6351654"/>
            <a:ext cx="11244191" cy="153848"/>
          </a:xfrm>
        </p:spPr>
        <p:txBody>
          <a:bodyPr/>
          <a:lstStyle/>
          <a:p>
            <a:r>
              <a:rPr lang="de-de" b="0" i="0" u="none" baseline="0">
                <a:latin typeface="Arial Narrow"/>
                <a:cs typeface="Arial"/>
              </a:rPr>
              <a:t>Quelle: Climate Action Tracker.</a:t>
            </a:r>
            <a:endParaRPr lang="de-de"/>
          </a:p>
        </p:txBody>
      </p:sp>
      <p:sp>
        <p:nvSpPr>
          <p:cNvPr id="4" name="Text Placeholder 3">
            <a:extLst>
              <a:ext uri="{FF2B5EF4-FFF2-40B4-BE49-F238E27FC236}">
                <a16:creationId xmlns:a16="http://schemas.microsoft.com/office/drawing/2014/main" id="{DA2F0A3E-72BA-4A2D-88A4-51A85F688162}"/>
              </a:ext>
            </a:extLst>
          </p:cNvPr>
          <p:cNvSpPr>
            <a:spLocks noGrp="1"/>
          </p:cNvSpPr>
          <p:nvPr>
            <p:ph type="body" sz="quarter" idx="32"/>
          </p:nvPr>
        </p:nvSpPr>
        <p:spPr/>
        <p:txBody>
          <a:bodyPr/>
          <a:lstStyle/>
          <a:p>
            <a:pPr algn="l" rtl="0"/>
            <a:r>
              <a:rPr lang="de-de" sz="2399"/>
              <a:t>Wir brauchen einen drastischen </a:t>
            </a:r>
            <a:r>
              <a:rPr lang="de-de" sz="2399" err="1"/>
              <a:t>Dekarbonisierungsplan</a:t>
            </a:r>
            <a:r>
              <a:rPr lang="de-de" sz="2399"/>
              <a:t> zur Einhaltung der Pariser Klimaziele</a:t>
            </a:r>
          </a:p>
        </p:txBody>
      </p:sp>
      <p:sp>
        <p:nvSpPr>
          <p:cNvPr id="6" name="Text Placeholder 1">
            <a:extLst>
              <a:ext uri="{FF2B5EF4-FFF2-40B4-BE49-F238E27FC236}">
                <a16:creationId xmlns:a16="http://schemas.microsoft.com/office/drawing/2014/main" id="{B2B35508-6C60-45BD-B9A0-ADECC1C2B1BD}"/>
              </a:ext>
            </a:extLst>
          </p:cNvPr>
          <p:cNvSpPr txBox="1">
            <a:spLocks/>
          </p:cNvSpPr>
          <p:nvPr/>
        </p:nvSpPr>
        <p:spPr>
          <a:xfrm>
            <a:off x="744203" y="1275227"/>
            <a:ext cx="8593122" cy="246157"/>
          </a:xfrm>
          <a:prstGeom prst="rect">
            <a:avLst/>
          </a:prstGeom>
        </p:spPr>
        <p:txBody>
          <a:bodyPr wrap="square" lIns="0" tIns="0" rIns="0" bIns="0" anchor="t">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de-de" sz="110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Clr>
                <a:srgbClr val="002856"/>
              </a:buClr>
              <a:buSzPct val="120000"/>
              <a:buFont typeface="Arial" panose="020B0604020202020204" pitchFamily="34" charset="0"/>
              <a:buNone/>
              <a:tabLst/>
              <a:defRPr sz="1100" kern="1200" baseline="0">
                <a:solidFill>
                  <a:schemeClr val="tx1"/>
                </a:solidFill>
                <a:latin typeface="+mn-lt"/>
                <a:ea typeface="+mn-ea"/>
                <a:cs typeface="+mn-cs"/>
              </a:defRPr>
            </a:lvl2pPr>
            <a:lvl3pPr marL="102260" indent="-102260" algn="l" defTabSz="914400" rtl="0" eaLnBrk="1" latinLnBrk="0" hangingPunct="1">
              <a:lnSpc>
                <a:spcPct val="100000"/>
              </a:lnSpc>
              <a:spcBef>
                <a:spcPts val="0"/>
              </a:spcBef>
              <a:spcAft>
                <a:spcPts val="600"/>
              </a:spcAft>
              <a:buClr>
                <a:schemeClr val="accent4"/>
              </a:buClr>
              <a:buSzPct val="110000"/>
              <a:buFont typeface="Arial" panose="020B0604020202020204" pitchFamily="34" charset="0"/>
              <a:buChar char="•"/>
              <a:defRPr sz="1100" kern="1200" baseline="0">
                <a:solidFill>
                  <a:schemeClr val="tx1"/>
                </a:solidFill>
                <a:latin typeface="+mn-lt"/>
                <a:ea typeface="+mn-ea"/>
                <a:cs typeface="+mn-cs"/>
              </a:defRPr>
            </a:lvl3pPr>
            <a:lvl4pPr marL="250745" indent="-148486" algn="l" defTabSz="914400" rtl="0" eaLnBrk="1" latinLnBrk="0" hangingPunct="1">
              <a:lnSpc>
                <a:spcPct val="100000"/>
              </a:lnSpc>
              <a:spcBef>
                <a:spcPts val="0"/>
              </a:spcBef>
              <a:spcAft>
                <a:spcPts val="400"/>
              </a:spcAft>
              <a:buClr>
                <a:schemeClr val="accent4"/>
              </a:buClr>
              <a:buSzPct val="110000"/>
              <a:buFont typeface="Arial" panose="020B0604020202020204" pitchFamily="34" charset="0"/>
              <a:buChar char="–"/>
              <a:defRPr sz="1100" kern="1200">
                <a:solidFill>
                  <a:schemeClr val="tx1"/>
                </a:solidFill>
                <a:latin typeface="+mn-lt"/>
                <a:ea typeface="+mn-ea"/>
                <a:cs typeface="+mn-cs"/>
              </a:defRPr>
            </a:lvl4pPr>
            <a:lvl5pPr marL="353004" indent="-102260" algn="l" defTabSz="914400" rtl="0" eaLnBrk="1" latinLnBrk="0" hangingPunct="1">
              <a:lnSpc>
                <a:spcPct val="100000"/>
              </a:lnSpc>
              <a:spcBef>
                <a:spcPts val="0"/>
              </a:spcBef>
              <a:spcAft>
                <a:spcPts val="400"/>
              </a:spcAft>
              <a:buClr>
                <a:schemeClr val="accent4"/>
              </a:buClr>
              <a:buSzPct val="110000"/>
              <a:buFont typeface="Arial" panose="020B0604020202020204" pitchFamily="34" charset="0"/>
              <a:buChar char="•"/>
              <a:defRPr lang="de-de" sz="1100" kern="1200" dirty="0">
                <a:solidFill>
                  <a:schemeClr val="tx1"/>
                </a:solidFill>
                <a:latin typeface="+mn-lt"/>
                <a:ea typeface="+mn-ea"/>
                <a:cs typeface="+mn-cs"/>
              </a:defRPr>
            </a:lvl5pPr>
            <a:lvl6pPr marL="607952" indent="-120470" algn="l" defTabSz="914400" rtl="0" eaLnBrk="1" latinLnBrk="0" hangingPunct="1">
              <a:lnSpc>
                <a:spcPts val="1324"/>
              </a:lnSpc>
              <a:spcBef>
                <a:spcPts val="353"/>
              </a:spcBef>
              <a:spcAft>
                <a:spcPts val="0"/>
              </a:spcAft>
              <a:buClr>
                <a:schemeClr val="accent1"/>
              </a:buClr>
              <a:buSzPct val="120000"/>
              <a:buFont typeface="Arial" panose="020B0604020202020204" pitchFamily="34" charset="0"/>
              <a:buChar char="•"/>
              <a:defRPr sz="971"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06625">
              <a:spcBef>
                <a:spcPts val="240"/>
              </a:spcBef>
              <a:spcAft>
                <a:spcPts val="0"/>
              </a:spcAft>
              <a:defRPr/>
            </a:pPr>
            <a:r>
              <a:rPr lang="de-de" sz="1600">
                <a:solidFill>
                  <a:srgbClr val="3769FF"/>
                </a:solidFill>
                <a:latin typeface="Arial"/>
                <a:cs typeface="Arial"/>
              </a:rPr>
              <a:t>Emissionslücken zur Einhaltung des 1,5-Grad-Ziels des Pariser Abkommens</a:t>
            </a:r>
          </a:p>
        </p:txBody>
      </p:sp>
      <p:grpSp>
        <p:nvGrpSpPr>
          <p:cNvPr id="7" name="Group 6">
            <a:extLst>
              <a:ext uri="{FF2B5EF4-FFF2-40B4-BE49-F238E27FC236}">
                <a16:creationId xmlns:a16="http://schemas.microsoft.com/office/drawing/2014/main" id="{461007D8-C919-4885-B5AA-45FF551BCBBC}"/>
              </a:ext>
            </a:extLst>
          </p:cNvPr>
          <p:cNvGrpSpPr/>
          <p:nvPr/>
        </p:nvGrpSpPr>
        <p:grpSpPr>
          <a:xfrm>
            <a:off x="746783" y="1539843"/>
            <a:ext cx="10746787" cy="5160446"/>
            <a:chOff x="204904" y="2371258"/>
            <a:chExt cx="8681490" cy="4617570"/>
          </a:xfrm>
        </p:grpSpPr>
        <p:grpSp>
          <p:nvGrpSpPr>
            <p:cNvPr id="8" name="Group 7">
              <a:extLst>
                <a:ext uri="{FF2B5EF4-FFF2-40B4-BE49-F238E27FC236}">
                  <a16:creationId xmlns:a16="http://schemas.microsoft.com/office/drawing/2014/main" id="{74E8AED9-BE43-4D9E-A575-9DEE8D59CE7D}"/>
                </a:ext>
              </a:extLst>
            </p:cNvPr>
            <p:cNvGrpSpPr/>
            <p:nvPr/>
          </p:nvGrpSpPr>
          <p:grpSpPr>
            <a:xfrm>
              <a:off x="3976264" y="2865157"/>
              <a:ext cx="3251199" cy="817019"/>
              <a:chOff x="3810001" y="2011440"/>
              <a:chExt cx="3251199" cy="817019"/>
            </a:xfrm>
          </p:grpSpPr>
          <p:sp>
            <p:nvSpPr>
              <p:cNvPr id="31" name="Freeform 7">
                <a:extLst>
                  <a:ext uri="{FF2B5EF4-FFF2-40B4-BE49-F238E27FC236}">
                    <a16:creationId xmlns:a16="http://schemas.microsoft.com/office/drawing/2014/main" id="{9E80C276-6A1F-4611-B604-A169A61C5B25}"/>
                  </a:ext>
                </a:extLst>
              </p:cNvPr>
              <p:cNvSpPr/>
              <p:nvPr/>
            </p:nvSpPr>
            <p:spPr>
              <a:xfrm>
                <a:off x="4080157" y="2011440"/>
                <a:ext cx="2981043" cy="692150"/>
              </a:xfrm>
              <a:custGeom>
                <a:avLst/>
                <a:gdLst>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5325 w 2974975"/>
                  <a:gd name="connsiteY4" fmla="*/ 603250 h 692150"/>
                  <a:gd name="connsiteX5" fmla="*/ 206375 w 2974975"/>
                  <a:gd name="connsiteY5" fmla="*/ 628650 h 692150"/>
                  <a:gd name="connsiteX6" fmla="*/ 0 w 2974975"/>
                  <a:gd name="connsiteY6" fmla="*/ 692150 h 692150"/>
                  <a:gd name="connsiteX7" fmla="*/ 215900 w 2974975"/>
                  <a:gd name="connsiteY7" fmla="*/ 625475 h 692150"/>
                  <a:gd name="connsiteX8" fmla="*/ 704850 w 2974975"/>
                  <a:gd name="connsiteY8" fmla="*/ 596900 h 692150"/>
                  <a:gd name="connsiteX9" fmla="*/ 1041400 w 2974975"/>
                  <a:gd name="connsiteY9" fmla="*/ 498475 h 692150"/>
                  <a:gd name="connsiteX10" fmla="*/ 1374775 w 2974975"/>
                  <a:gd name="connsiteY10" fmla="*/ 444500 h 692150"/>
                  <a:gd name="connsiteX11" fmla="*/ 2974975 w 2974975"/>
                  <a:gd name="connsiteY11" fmla="*/ 0 h 692150"/>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5325 w 2974975"/>
                  <a:gd name="connsiteY4" fmla="*/ 603250 h 692150"/>
                  <a:gd name="connsiteX5" fmla="*/ 206375 w 2974975"/>
                  <a:gd name="connsiteY5" fmla="*/ 628650 h 692150"/>
                  <a:gd name="connsiteX6" fmla="*/ 0 w 2974975"/>
                  <a:gd name="connsiteY6" fmla="*/ 692150 h 692150"/>
                  <a:gd name="connsiteX7" fmla="*/ 215900 w 2974975"/>
                  <a:gd name="connsiteY7" fmla="*/ 625475 h 692150"/>
                  <a:gd name="connsiteX8" fmla="*/ 704850 w 2974975"/>
                  <a:gd name="connsiteY8" fmla="*/ 596900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5325 w 2974975"/>
                  <a:gd name="connsiteY4" fmla="*/ 603250 h 692150"/>
                  <a:gd name="connsiteX5" fmla="*/ 206375 w 2974975"/>
                  <a:gd name="connsiteY5" fmla="*/ 628650 h 692150"/>
                  <a:gd name="connsiteX6" fmla="*/ 0 w 2974975"/>
                  <a:gd name="connsiteY6" fmla="*/ 692150 h 692150"/>
                  <a:gd name="connsiteX7" fmla="*/ 215900 w 2974975"/>
                  <a:gd name="connsiteY7" fmla="*/ 625475 h 692150"/>
                  <a:gd name="connsiteX8" fmla="*/ 708025 w 2974975"/>
                  <a:gd name="connsiteY8" fmla="*/ 574675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8500 w 2974975"/>
                  <a:gd name="connsiteY4" fmla="*/ 606425 h 692150"/>
                  <a:gd name="connsiteX5" fmla="*/ 206375 w 2974975"/>
                  <a:gd name="connsiteY5" fmla="*/ 628650 h 692150"/>
                  <a:gd name="connsiteX6" fmla="*/ 0 w 2974975"/>
                  <a:gd name="connsiteY6" fmla="*/ 692150 h 692150"/>
                  <a:gd name="connsiteX7" fmla="*/ 215900 w 2974975"/>
                  <a:gd name="connsiteY7" fmla="*/ 625475 h 692150"/>
                  <a:gd name="connsiteX8" fmla="*/ 708025 w 2974975"/>
                  <a:gd name="connsiteY8" fmla="*/ 574675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8500 w 2974975"/>
                  <a:gd name="connsiteY4" fmla="*/ 606425 h 692150"/>
                  <a:gd name="connsiteX5" fmla="*/ 206375 w 2974975"/>
                  <a:gd name="connsiteY5" fmla="*/ 628650 h 692150"/>
                  <a:gd name="connsiteX6" fmla="*/ 0 w 2974975"/>
                  <a:gd name="connsiteY6" fmla="*/ 692150 h 692150"/>
                  <a:gd name="connsiteX7" fmla="*/ 215900 w 2974975"/>
                  <a:gd name="connsiteY7" fmla="*/ 625475 h 692150"/>
                  <a:gd name="connsiteX8" fmla="*/ 704850 w 2974975"/>
                  <a:gd name="connsiteY8" fmla="*/ 590550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8500 w 2974975"/>
                  <a:gd name="connsiteY4" fmla="*/ 606425 h 692150"/>
                  <a:gd name="connsiteX5" fmla="*/ 206375 w 2974975"/>
                  <a:gd name="connsiteY5" fmla="*/ 628650 h 692150"/>
                  <a:gd name="connsiteX6" fmla="*/ 0 w 2974975"/>
                  <a:gd name="connsiteY6" fmla="*/ 692150 h 692150"/>
                  <a:gd name="connsiteX7" fmla="*/ 215900 w 2974975"/>
                  <a:gd name="connsiteY7" fmla="*/ 615950 h 692150"/>
                  <a:gd name="connsiteX8" fmla="*/ 704850 w 2974975"/>
                  <a:gd name="connsiteY8" fmla="*/ 590550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74975"/>
                  <a:gd name="connsiteY0" fmla="*/ 0 h 692150"/>
                  <a:gd name="connsiteX1" fmla="*/ 2974975 w 2974975"/>
                  <a:gd name="connsiteY1" fmla="*/ 273050 h 692150"/>
                  <a:gd name="connsiteX2" fmla="*/ 1365250 w 2974975"/>
                  <a:gd name="connsiteY2" fmla="*/ 508000 h 692150"/>
                  <a:gd name="connsiteX3" fmla="*/ 1031875 w 2974975"/>
                  <a:gd name="connsiteY3" fmla="*/ 517525 h 692150"/>
                  <a:gd name="connsiteX4" fmla="*/ 698500 w 2974975"/>
                  <a:gd name="connsiteY4" fmla="*/ 606425 h 692150"/>
                  <a:gd name="connsiteX5" fmla="*/ 206375 w 2974975"/>
                  <a:gd name="connsiteY5" fmla="*/ 628650 h 692150"/>
                  <a:gd name="connsiteX6" fmla="*/ 0 w 2974975"/>
                  <a:gd name="connsiteY6" fmla="*/ 692150 h 692150"/>
                  <a:gd name="connsiteX7" fmla="*/ 215900 w 2974975"/>
                  <a:gd name="connsiteY7" fmla="*/ 615950 h 692150"/>
                  <a:gd name="connsiteX8" fmla="*/ 704850 w 2974975"/>
                  <a:gd name="connsiteY8" fmla="*/ 590550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87675"/>
                  <a:gd name="connsiteY0" fmla="*/ 0 h 692150"/>
                  <a:gd name="connsiteX1" fmla="*/ 2987675 w 2987675"/>
                  <a:gd name="connsiteY1" fmla="*/ 193675 h 692150"/>
                  <a:gd name="connsiteX2" fmla="*/ 1365250 w 2987675"/>
                  <a:gd name="connsiteY2" fmla="*/ 508000 h 692150"/>
                  <a:gd name="connsiteX3" fmla="*/ 1031875 w 2987675"/>
                  <a:gd name="connsiteY3" fmla="*/ 517525 h 692150"/>
                  <a:gd name="connsiteX4" fmla="*/ 698500 w 2987675"/>
                  <a:gd name="connsiteY4" fmla="*/ 606425 h 692150"/>
                  <a:gd name="connsiteX5" fmla="*/ 206375 w 2987675"/>
                  <a:gd name="connsiteY5" fmla="*/ 628650 h 692150"/>
                  <a:gd name="connsiteX6" fmla="*/ 0 w 2987675"/>
                  <a:gd name="connsiteY6" fmla="*/ 692150 h 692150"/>
                  <a:gd name="connsiteX7" fmla="*/ 215900 w 2987675"/>
                  <a:gd name="connsiteY7" fmla="*/ 615950 h 692150"/>
                  <a:gd name="connsiteX8" fmla="*/ 704850 w 2987675"/>
                  <a:gd name="connsiteY8" fmla="*/ 590550 h 692150"/>
                  <a:gd name="connsiteX9" fmla="*/ 1047750 w 2987675"/>
                  <a:gd name="connsiteY9" fmla="*/ 488950 h 692150"/>
                  <a:gd name="connsiteX10" fmla="*/ 1374775 w 2987675"/>
                  <a:gd name="connsiteY10" fmla="*/ 444500 h 692150"/>
                  <a:gd name="connsiteX11" fmla="*/ 2974975 w 2987675"/>
                  <a:gd name="connsiteY11" fmla="*/ 0 h 692150"/>
                  <a:gd name="connsiteX0" fmla="*/ 2974975 w 2974975"/>
                  <a:gd name="connsiteY0" fmla="*/ 0 h 692150"/>
                  <a:gd name="connsiteX1" fmla="*/ 2971800 w 2974975"/>
                  <a:gd name="connsiteY1" fmla="*/ 266700 h 692150"/>
                  <a:gd name="connsiteX2" fmla="*/ 1365250 w 2974975"/>
                  <a:gd name="connsiteY2" fmla="*/ 508000 h 692150"/>
                  <a:gd name="connsiteX3" fmla="*/ 1031875 w 2974975"/>
                  <a:gd name="connsiteY3" fmla="*/ 517525 h 692150"/>
                  <a:gd name="connsiteX4" fmla="*/ 698500 w 2974975"/>
                  <a:gd name="connsiteY4" fmla="*/ 606425 h 692150"/>
                  <a:gd name="connsiteX5" fmla="*/ 206375 w 2974975"/>
                  <a:gd name="connsiteY5" fmla="*/ 628650 h 692150"/>
                  <a:gd name="connsiteX6" fmla="*/ 0 w 2974975"/>
                  <a:gd name="connsiteY6" fmla="*/ 692150 h 692150"/>
                  <a:gd name="connsiteX7" fmla="*/ 215900 w 2974975"/>
                  <a:gd name="connsiteY7" fmla="*/ 615950 h 692150"/>
                  <a:gd name="connsiteX8" fmla="*/ 704850 w 2974975"/>
                  <a:gd name="connsiteY8" fmla="*/ 590550 h 692150"/>
                  <a:gd name="connsiteX9" fmla="*/ 1047750 w 2974975"/>
                  <a:gd name="connsiteY9" fmla="*/ 488950 h 692150"/>
                  <a:gd name="connsiteX10" fmla="*/ 1374775 w 2974975"/>
                  <a:gd name="connsiteY10" fmla="*/ 444500 h 692150"/>
                  <a:gd name="connsiteX11" fmla="*/ 2974975 w 2974975"/>
                  <a:gd name="connsiteY11" fmla="*/ 0 h 692150"/>
                  <a:gd name="connsiteX0" fmla="*/ 2974975 w 2974975"/>
                  <a:gd name="connsiteY0" fmla="*/ 0 h 692150"/>
                  <a:gd name="connsiteX1" fmla="*/ 2971800 w 2974975"/>
                  <a:gd name="connsiteY1" fmla="*/ 266700 h 692150"/>
                  <a:gd name="connsiteX2" fmla="*/ 1895475 w 2974975"/>
                  <a:gd name="connsiteY2" fmla="*/ 425450 h 692150"/>
                  <a:gd name="connsiteX3" fmla="*/ 1365250 w 2974975"/>
                  <a:gd name="connsiteY3" fmla="*/ 508000 h 692150"/>
                  <a:gd name="connsiteX4" fmla="*/ 1031875 w 2974975"/>
                  <a:gd name="connsiteY4" fmla="*/ 517525 h 692150"/>
                  <a:gd name="connsiteX5" fmla="*/ 698500 w 2974975"/>
                  <a:gd name="connsiteY5" fmla="*/ 606425 h 692150"/>
                  <a:gd name="connsiteX6" fmla="*/ 206375 w 2974975"/>
                  <a:gd name="connsiteY6" fmla="*/ 628650 h 692150"/>
                  <a:gd name="connsiteX7" fmla="*/ 0 w 2974975"/>
                  <a:gd name="connsiteY7" fmla="*/ 692150 h 692150"/>
                  <a:gd name="connsiteX8" fmla="*/ 215900 w 2974975"/>
                  <a:gd name="connsiteY8" fmla="*/ 615950 h 692150"/>
                  <a:gd name="connsiteX9" fmla="*/ 704850 w 2974975"/>
                  <a:gd name="connsiteY9" fmla="*/ 590550 h 692150"/>
                  <a:gd name="connsiteX10" fmla="*/ 1047750 w 2974975"/>
                  <a:gd name="connsiteY10" fmla="*/ 488950 h 692150"/>
                  <a:gd name="connsiteX11" fmla="*/ 1374775 w 2974975"/>
                  <a:gd name="connsiteY11" fmla="*/ 444500 h 692150"/>
                  <a:gd name="connsiteX12" fmla="*/ 2974975 w 2974975"/>
                  <a:gd name="connsiteY12" fmla="*/ 0 h 692150"/>
                  <a:gd name="connsiteX0" fmla="*/ 2974975 w 2974975"/>
                  <a:gd name="connsiteY0" fmla="*/ 0 h 692150"/>
                  <a:gd name="connsiteX1" fmla="*/ 2971800 w 2974975"/>
                  <a:gd name="connsiteY1" fmla="*/ 266700 h 692150"/>
                  <a:gd name="connsiteX2" fmla="*/ 1870075 w 2974975"/>
                  <a:gd name="connsiteY2" fmla="*/ 441325 h 692150"/>
                  <a:gd name="connsiteX3" fmla="*/ 1365250 w 2974975"/>
                  <a:gd name="connsiteY3" fmla="*/ 508000 h 692150"/>
                  <a:gd name="connsiteX4" fmla="*/ 1031875 w 2974975"/>
                  <a:gd name="connsiteY4" fmla="*/ 517525 h 692150"/>
                  <a:gd name="connsiteX5" fmla="*/ 698500 w 2974975"/>
                  <a:gd name="connsiteY5" fmla="*/ 606425 h 692150"/>
                  <a:gd name="connsiteX6" fmla="*/ 206375 w 2974975"/>
                  <a:gd name="connsiteY6" fmla="*/ 628650 h 692150"/>
                  <a:gd name="connsiteX7" fmla="*/ 0 w 2974975"/>
                  <a:gd name="connsiteY7" fmla="*/ 692150 h 692150"/>
                  <a:gd name="connsiteX8" fmla="*/ 215900 w 2974975"/>
                  <a:gd name="connsiteY8" fmla="*/ 615950 h 692150"/>
                  <a:gd name="connsiteX9" fmla="*/ 704850 w 2974975"/>
                  <a:gd name="connsiteY9" fmla="*/ 590550 h 692150"/>
                  <a:gd name="connsiteX10" fmla="*/ 1047750 w 2974975"/>
                  <a:gd name="connsiteY10" fmla="*/ 488950 h 692150"/>
                  <a:gd name="connsiteX11" fmla="*/ 1374775 w 2974975"/>
                  <a:gd name="connsiteY11" fmla="*/ 444500 h 692150"/>
                  <a:gd name="connsiteX12" fmla="*/ 2974975 w 2974975"/>
                  <a:gd name="connsiteY12" fmla="*/ 0 h 692150"/>
                  <a:gd name="connsiteX0" fmla="*/ 2974975 w 2974975"/>
                  <a:gd name="connsiteY0" fmla="*/ 0 h 692150"/>
                  <a:gd name="connsiteX1" fmla="*/ 2971800 w 2974975"/>
                  <a:gd name="connsiteY1" fmla="*/ 266700 h 692150"/>
                  <a:gd name="connsiteX2" fmla="*/ 1984375 w 2974975"/>
                  <a:gd name="connsiteY2" fmla="*/ 425450 h 692150"/>
                  <a:gd name="connsiteX3" fmla="*/ 1365250 w 2974975"/>
                  <a:gd name="connsiteY3" fmla="*/ 508000 h 692150"/>
                  <a:gd name="connsiteX4" fmla="*/ 1031875 w 2974975"/>
                  <a:gd name="connsiteY4" fmla="*/ 517525 h 692150"/>
                  <a:gd name="connsiteX5" fmla="*/ 698500 w 2974975"/>
                  <a:gd name="connsiteY5" fmla="*/ 606425 h 692150"/>
                  <a:gd name="connsiteX6" fmla="*/ 206375 w 2974975"/>
                  <a:gd name="connsiteY6" fmla="*/ 628650 h 692150"/>
                  <a:gd name="connsiteX7" fmla="*/ 0 w 2974975"/>
                  <a:gd name="connsiteY7" fmla="*/ 692150 h 692150"/>
                  <a:gd name="connsiteX8" fmla="*/ 215900 w 2974975"/>
                  <a:gd name="connsiteY8" fmla="*/ 615950 h 692150"/>
                  <a:gd name="connsiteX9" fmla="*/ 704850 w 2974975"/>
                  <a:gd name="connsiteY9" fmla="*/ 590550 h 692150"/>
                  <a:gd name="connsiteX10" fmla="*/ 1047750 w 2974975"/>
                  <a:gd name="connsiteY10" fmla="*/ 488950 h 692150"/>
                  <a:gd name="connsiteX11" fmla="*/ 1374775 w 2974975"/>
                  <a:gd name="connsiteY11" fmla="*/ 444500 h 692150"/>
                  <a:gd name="connsiteX12" fmla="*/ 2974975 w 2974975"/>
                  <a:gd name="connsiteY12" fmla="*/ 0 h 692150"/>
                  <a:gd name="connsiteX0" fmla="*/ 2974975 w 2974975"/>
                  <a:gd name="connsiteY0" fmla="*/ 0 h 692150"/>
                  <a:gd name="connsiteX1" fmla="*/ 2971800 w 2974975"/>
                  <a:gd name="connsiteY1" fmla="*/ 266700 h 692150"/>
                  <a:gd name="connsiteX2" fmla="*/ 1984375 w 2974975"/>
                  <a:gd name="connsiteY2" fmla="*/ 425450 h 692150"/>
                  <a:gd name="connsiteX3" fmla="*/ 1549400 w 2974975"/>
                  <a:gd name="connsiteY3" fmla="*/ 488950 h 692150"/>
                  <a:gd name="connsiteX4" fmla="*/ 1365250 w 2974975"/>
                  <a:gd name="connsiteY4" fmla="*/ 508000 h 692150"/>
                  <a:gd name="connsiteX5" fmla="*/ 1031875 w 2974975"/>
                  <a:gd name="connsiteY5" fmla="*/ 517525 h 692150"/>
                  <a:gd name="connsiteX6" fmla="*/ 698500 w 2974975"/>
                  <a:gd name="connsiteY6" fmla="*/ 606425 h 692150"/>
                  <a:gd name="connsiteX7" fmla="*/ 206375 w 2974975"/>
                  <a:gd name="connsiteY7" fmla="*/ 628650 h 692150"/>
                  <a:gd name="connsiteX8" fmla="*/ 0 w 2974975"/>
                  <a:gd name="connsiteY8" fmla="*/ 692150 h 692150"/>
                  <a:gd name="connsiteX9" fmla="*/ 215900 w 2974975"/>
                  <a:gd name="connsiteY9" fmla="*/ 615950 h 692150"/>
                  <a:gd name="connsiteX10" fmla="*/ 704850 w 2974975"/>
                  <a:gd name="connsiteY10" fmla="*/ 590550 h 692150"/>
                  <a:gd name="connsiteX11" fmla="*/ 1047750 w 2974975"/>
                  <a:gd name="connsiteY11" fmla="*/ 488950 h 692150"/>
                  <a:gd name="connsiteX12" fmla="*/ 1374775 w 2974975"/>
                  <a:gd name="connsiteY12" fmla="*/ 444500 h 692150"/>
                  <a:gd name="connsiteX13" fmla="*/ 2974975 w 2974975"/>
                  <a:gd name="connsiteY13" fmla="*/ 0 h 692150"/>
                  <a:gd name="connsiteX0" fmla="*/ 2974975 w 2974975"/>
                  <a:gd name="connsiteY0" fmla="*/ 0 h 692150"/>
                  <a:gd name="connsiteX1" fmla="*/ 2971800 w 2974975"/>
                  <a:gd name="connsiteY1" fmla="*/ 266700 h 692150"/>
                  <a:gd name="connsiteX2" fmla="*/ 1984375 w 2974975"/>
                  <a:gd name="connsiteY2" fmla="*/ 425450 h 692150"/>
                  <a:gd name="connsiteX3" fmla="*/ 1533525 w 2974975"/>
                  <a:gd name="connsiteY3" fmla="*/ 498475 h 692150"/>
                  <a:gd name="connsiteX4" fmla="*/ 1365250 w 2974975"/>
                  <a:gd name="connsiteY4" fmla="*/ 508000 h 692150"/>
                  <a:gd name="connsiteX5" fmla="*/ 1031875 w 2974975"/>
                  <a:gd name="connsiteY5" fmla="*/ 517525 h 692150"/>
                  <a:gd name="connsiteX6" fmla="*/ 698500 w 2974975"/>
                  <a:gd name="connsiteY6" fmla="*/ 606425 h 692150"/>
                  <a:gd name="connsiteX7" fmla="*/ 206375 w 2974975"/>
                  <a:gd name="connsiteY7" fmla="*/ 628650 h 692150"/>
                  <a:gd name="connsiteX8" fmla="*/ 0 w 2974975"/>
                  <a:gd name="connsiteY8" fmla="*/ 692150 h 692150"/>
                  <a:gd name="connsiteX9" fmla="*/ 215900 w 2974975"/>
                  <a:gd name="connsiteY9" fmla="*/ 615950 h 692150"/>
                  <a:gd name="connsiteX10" fmla="*/ 704850 w 2974975"/>
                  <a:gd name="connsiteY10" fmla="*/ 590550 h 692150"/>
                  <a:gd name="connsiteX11" fmla="*/ 1047750 w 2974975"/>
                  <a:gd name="connsiteY11" fmla="*/ 488950 h 692150"/>
                  <a:gd name="connsiteX12" fmla="*/ 1374775 w 2974975"/>
                  <a:gd name="connsiteY12" fmla="*/ 444500 h 692150"/>
                  <a:gd name="connsiteX13" fmla="*/ 2974975 w 2974975"/>
                  <a:gd name="connsiteY13" fmla="*/ 0 h 692150"/>
                  <a:gd name="connsiteX0" fmla="*/ 2974975 w 2975280"/>
                  <a:gd name="connsiteY0" fmla="*/ 0 h 692150"/>
                  <a:gd name="connsiteX1" fmla="*/ 2974975 w 2975280"/>
                  <a:gd name="connsiteY1" fmla="*/ 269875 h 692150"/>
                  <a:gd name="connsiteX2" fmla="*/ 1984375 w 2975280"/>
                  <a:gd name="connsiteY2" fmla="*/ 425450 h 692150"/>
                  <a:gd name="connsiteX3" fmla="*/ 1533525 w 2975280"/>
                  <a:gd name="connsiteY3" fmla="*/ 498475 h 692150"/>
                  <a:gd name="connsiteX4" fmla="*/ 1365250 w 2975280"/>
                  <a:gd name="connsiteY4" fmla="*/ 508000 h 692150"/>
                  <a:gd name="connsiteX5" fmla="*/ 1031875 w 2975280"/>
                  <a:gd name="connsiteY5" fmla="*/ 517525 h 692150"/>
                  <a:gd name="connsiteX6" fmla="*/ 698500 w 2975280"/>
                  <a:gd name="connsiteY6" fmla="*/ 606425 h 692150"/>
                  <a:gd name="connsiteX7" fmla="*/ 206375 w 2975280"/>
                  <a:gd name="connsiteY7" fmla="*/ 628650 h 692150"/>
                  <a:gd name="connsiteX8" fmla="*/ 0 w 2975280"/>
                  <a:gd name="connsiteY8" fmla="*/ 692150 h 692150"/>
                  <a:gd name="connsiteX9" fmla="*/ 215900 w 2975280"/>
                  <a:gd name="connsiteY9" fmla="*/ 615950 h 692150"/>
                  <a:gd name="connsiteX10" fmla="*/ 704850 w 2975280"/>
                  <a:gd name="connsiteY10" fmla="*/ 590550 h 692150"/>
                  <a:gd name="connsiteX11" fmla="*/ 1047750 w 2975280"/>
                  <a:gd name="connsiteY11" fmla="*/ 488950 h 692150"/>
                  <a:gd name="connsiteX12" fmla="*/ 1374775 w 2975280"/>
                  <a:gd name="connsiteY12" fmla="*/ 444500 h 692150"/>
                  <a:gd name="connsiteX13" fmla="*/ 2974975 w 2975280"/>
                  <a:gd name="connsiteY13" fmla="*/ 0 h 692150"/>
                  <a:gd name="connsiteX0" fmla="*/ 2974975 w 2975280"/>
                  <a:gd name="connsiteY0" fmla="*/ 0 h 692150"/>
                  <a:gd name="connsiteX1" fmla="*/ 2974975 w 2975280"/>
                  <a:gd name="connsiteY1" fmla="*/ 269875 h 692150"/>
                  <a:gd name="connsiteX2" fmla="*/ 1984375 w 2975280"/>
                  <a:gd name="connsiteY2" fmla="*/ 425450 h 692150"/>
                  <a:gd name="connsiteX3" fmla="*/ 1533525 w 2975280"/>
                  <a:gd name="connsiteY3" fmla="*/ 498475 h 692150"/>
                  <a:gd name="connsiteX4" fmla="*/ 1365250 w 2975280"/>
                  <a:gd name="connsiteY4" fmla="*/ 508000 h 692150"/>
                  <a:gd name="connsiteX5" fmla="*/ 1031875 w 2975280"/>
                  <a:gd name="connsiteY5" fmla="*/ 517525 h 692150"/>
                  <a:gd name="connsiteX6" fmla="*/ 698500 w 2975280"/>
                  <a:gd name="connsiteY6" fmla="*/ 606425 h 692150"/>
                  <a:gd name="connsiteX7" fmla="*/ 206375 w 2975280"/>
                  <a:gd name="connsiteY7" fmla="*/ 628650 h 692150"/>
                  <a:gd name="connsiteX8" fmla="*/ 0 w 2975280"/>
                  <a:gd name="connsiteY8" fmla="*/ 692150 h 692150"/>
                  <a:gd name="connsiteX9" fmla="*/ 215900 w 2975280"/>
                  <a:gd name="connsiteY9" fmla="*/ 615950 h 692150"/>
                  <a:gd name="connsiteX10" fmla="*/ 704850 w 2975280"/>
                  <a:gd name="connsiteY10" fmla="*/ 590550 h 692150"/>
                  <a:gd name="connsiteX11" fmla="*/ 1047750 w 2975280"/>
                  <a:gd name="connsiteY11" fmla="*/ 488950 h 692150"/>
                  <a:gd name="connsiteX12" fmla="*/ 1374775 w 2975280"/>
                  <a:gd name="connsiteY12" fmla="*/ 444500 h 692150"/>
                  <a:gd name="connsiteX13" fmla="*/ 2212974 w 2975280"/>
                  <a:gd name="connsiteY13" fmla="*/ 203200 h 692150"/>
                  <a:gd name="connsiteX14" fmla="*/ 2974975 w 2975280"/>
                  <a:gd name="connsiteY14" fmla="*/ 0 h 692150"/>
                  <a:gd name="connsiteX0" fmla="*/ 2974975 w 2975280"/>
                  <a:gd name="connsiteY0" fmla="*/ 0 h 692150"/>
                  <a:gd name="connsiteX1" fmla="*/ 2974975 w 2975280"/>
                  <a:gd name="connsiteY1" fmla="*/ 269875 h 692150"/>
                  <a:gd name="connsiteX2" fmla="*/ 1984375 w 2975280"/>
                  <a:gd name="connsiteY2" fmla="*/ 425450 h 692150"/>
                  <a:gd name="connsiteX3" fmla="*/ 1533525 w 2975280"/>
                  <a:gd name="connsiteY3" fmla="*/ 498475 h 692150"/>
                  <a:gd name="connsiteX4" fmla="*/ 1365250 w 2975280"/>
                  <a:gd name="connsiteY4" fmla="*/ 508000 h 692150"/>
                  <a:gd name="connsiteX5" fmla="*/ 1031875 w 2975280"/>
                  <a:gd name="connsiteY5" fmla="*/ 517525 h 692150"/>
                  <a:gd name="connsiteX6" fmla="*/ 698500 w 2975280"/>
                  <a:gd name="connsiteY6" fmla="*/ 606425 h 692150"/>
                  <a:gd name="connsiteX7" fmla="*/ 206375 w 2975280"/>
                  <a:gd name="connsiteY7" fmla="*/ 628650 h 692150"/>
                  <a:gd name="connsiteX8" fmla="*/ 0 w 2975280"/>
                  <a:gd name="connsiteY8" fmla="*/ 692150 h 692150"/>
                  <a:gd name="connsiteX9" fmla="*/ 215900 w 2975280"/>
                  <a:gd name="connsiteY9" fmla="*/ 615950 h 692150"/>
                  <a:gd name="connsiteX10" fmla="*/ 704850 w 2975280"/>
                  <a:gd name="connsiteY10" fmla="*/ 590550 h 692150"/>
                  <a:gd name="connsiteX11" fmla="*/ 1047750 w 2975280"/>
                  <a:gd name="connsiteY11" fmla="*/ 488950 h 692150"/>
                  <a:gd name="connsiteX12" fmla="*/ 1371600 w 2975280"/>
                  <a:gd name="connsiteY12" fmla="*/ 438150 h 692150"/>
                  <a:gd name="connsiteX13" fmla="*/ 2212974 w 2975280"/>
                  <a:gd name="connsiteY13" fmla="*/ 203200 h 692150"/>
                  <a:gd name="connsiteX14" fmla="*/ 2974975 w 2975280"/>
                  <a:gd name="connsiteY14" fmla="*/ 0 h 69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5280" h="692150">
                    <a:moveTo>
                      <a:pt x="2974975" y="0"/>
                    </a:moveTo>
                    <a:cubicBezTo>
                      <a:pt x="2973917" y="88900"/>
                      <a:pt x="2976033" y="180975"/>
                      <a:pt x="2974975" y="269875"/>
                    </a:cubicBezTo>
                    <a:lnTo>
                      <a:pt x="1984375" y="425450"/>
                    </a:lnTo>
                    <a:lnTo>
                      <a:pt x="1533525" y="498475"/>
                    </a:lnTo>
                    <a:lnTo>
                      <a:pt x="1365250" y="508000"/>
                    </a:lnTo>
                    <a:lnTo>
                      <a:pt x="1031875" y="517525"/>
                    </a:lnTo>
                    <a:lnTo>
                      <a:pt x="698500" y="606425"/>
                    </a:lnTo>
                    <a:lnTo>
                      <a:pt x="206375" y="628650"/>
                    </a:lnTo>
                    <a:lnTo>
                      <a:pt x="0" y="692150"/>
                    </a:lnTo>
                    <a:cubicBezTo>
                      <a:pt x="71967" y="666750"/>
                      <a:pt x="140758" y="631825"/>
                      <a:pt x="215900" y="615950"/>
                    </a:cubicBezTo>
                    <a:lnTo>
                      <a:pt x="704850" y="590550"/>
                    </a:lnTo>
                    <a:lnTo>
                      <a:pt x="1047750" y="488950"/>
                    </a:lnTo>
                    <a:lnTo>
                      <a:pt x="1371600" y="438150"/>
                    </a:lnTo>
                    <a:lnTo>
                      <a:pt x="2212974" y="203200"/>
                    </a:lnTo>
                    <a:lnTo>
                      <a:pt x="2974975" y="0"/>
                    </a:lnTo>
                    <a:close/>
                  </a:path>
                </a:pathLst>
              </a:cu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sp>
            <p:nvSpPr>
              <p:cNvPr id="32" name="Freeform 8">
                <a:extLst>
                  <a:ext uri="{FF2B5EF4-FFF2-40B4-BE49-F238E27FC236}">
                    <a16:creationId xmlns:a16="http://schemas.microsoft.com/office/drawing/2014/main" id="{EE3518B9-EB93-49C1-85ED-9F75B9221464}"/>
                  </a:ext>
                </a:extLst>
              </p:cNvPr>
              <p:cNvSpPr/>
              <p:nvPr/>
            </p:nvSpPr>
            <p:spPr>
              <a:xfrm>
                <a:off x="3810001" y="2263309"/>
                <a:ext cx="3251199" cy="565150"/>
              </a:xfrm>
              <a:custGeom>
                <a:avLst/>
                <a:gdLst>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74725 w 3251200"/>
                  <a:gd name="connsiteY22" fmla="*/ 371475 h 565150"/>
                  <a:gd name="connsiteX23" fmla="*/ 1184275 w 3251200"/>
                  <a:gd name="connsiteY23" fmla="*/ 320675 h 565150"/>
                  <a:gd name="connsiteX24" fmla="*/ 1292225 w 3251200"/>
                  <a:gd name="connsiteY24" fmla="*/ 304800 h 565150"/>
                  <a:gd name="connsiteX25" fmla="*/ 1606550 w 3251200"/>
                  <a:gd name="connsiteY25" fmla="*/ 257175 h 565150"/>
                  <a:gd name="connsiteX26" fmla="*/ 1784350 w 3251200"/>
                  <a:gd name="connsiteY26" fmla="*/ 225425 h 565150"/>
                  <a:gd name="connsiteX27" fmla="*/ 2032000 w 3251200"/>
                  <a:gd name="connsiteY27" fmla="*/ 177800 h 565150"/>
                  <a:gd name="connsiteX28" fmla="*/ 2425700 w 3251200"/>
                  <a:gd name="connsiteY28" fmla="*/ 95250 h 565150"/>
                  <a:gd name="connsiteX29" fmla="*/ 2943225 w 3251200"/>
                  <a:gd name="connsiteY29" fmla="*/ 25400 h 565150"/>
                  <a:gd name="connsiteX30" fmla="*/ 3248025 w 3251200"/>
                  <a:gd name="connsiteY30" fmla="*/ 0 h 565150"/>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74725 w 3251200"/>
                  <a:gd name="connsiteY22" fmla="*/ 371475 h 565150"/>
                  <a:gd name="connsiteX23" fmla="*/ 1184275 w 3251200"/>
                  <a:gd name="connsiteY23" fmla="*/ 320675 h 565150"/>
                  <a:gd name="connsiteX24" fmla="*/ 1292225 w 3251200"/>
                  <a:gd name="connsiteY24" fmla="*/ 304800 h 565150"/>
                  <a:gd name="connsiteX25" fmla="*/ 1606550 w 3251200"/>
                  <a:gd name="connsiteY25" fmla="*/ 257175 h 565150"/>
                  <a:gd name="connsiteX26" fmla="*/ 1784350 w 3251200"/>
                  <a:gd name="connsiteY26" fmla="*/ 225425 h 565150"/>
                  <a:gd name="connsiteX27" fmla="*/ 2032000 w 3251200"/>
                  <a:gd name="connsiteY27" fmla="*/ 177800 h 565150"/>
                  <a:gd name="connsiteX28" fmla="*/ 2425700 w 3251200"/>
                  <a:gd name="connsiteY28" fmla="*/ 9525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74725 w 3251200"/>
                  <a:gd name="connsiteY22" fmla="*/ 371475 h 565150"/>
                  <a:gd name="connsiteX23" fmla="*/ 1184275 w 3251200"/>
                  <a:gd name="connsiteY23" fmla="*/ 320675 h 565150"/>
                  <a:gd name="connsiteX24" fmla="*/ 1292225 w 3251200"/>
                  <a:gd name="connsiteY24" fmla="*/ 304800 h 565150"/>
                  <a:gd name="connsiteX25" fmla="*/ 1606550 w 3251200"/>
                  <a:gd name="connsiteY25" fmla="*/ 257175 h 565150"/>
                  <a:gd name="connsiteX26" fmla="*/ 1784350 w 3251200"/>
                  <a:gd name="connsiteY26" fmla="*/ 225425 h 565150"/>
                  <a:gd name="connsiteX27" fmla="*/ 2032000 w 3251200"/>
                  <a:gd name="connsiteY27" fmla="*/ 17780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74725 w 3251200"/>
                  <a:gd name="connsiteY22" fmla="*/ 371475 h 565150"/>
                  <a:gd name="connsiteX23" fmla="*/ 1184275 w 3251200"/>
                  <a:gd name="connsiteY23" fmla="*/ 320675 h 565150"/>
                  <a:gd name="connsiteX24" fmla="*/ 1292225 w 3251200"/>
                  <a:gd name="connsiteY24" fmla="*/ 304800 h 565150"/>
                  <a:gd name="connsiteX25" fmla="*/ 1606550 w 3251200"/>
                  <a:gd name="connsiteY25" fmla="*/ 257175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74725 w 3251200"/>
                  <a:gd name="connsiteY22" fmla="*/ 371475 h 565150"/>
                  <a:gd name="connsiteX23" fmla="*/ 1184275 w 3251200"/>
                  <a:gd name="connsiteY23" fmla="*/ 320675 h 565150"/>
                  <a:gd name="connsiteX24" fmla="*/ 1292225 w 3251200"/>
                  <a:gd name="connsiteY24" fmla="*/ 304800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74725 w 3251200"/>
                  <a:gd name="connsiteY22" fmla="*/ 371475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870200 w 3251200"/>
                  <a:gd name="connsiteY2" fmla="*/ 285750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1625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39950 w 3251200"/>
                  <a:gd name="connsiteY5" fmla="*/ 339725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6830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195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298575 w 3251200"/>
                  <a:gd name="connsiteY9" fmla="*/ 34290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052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6875 h 565150"/>
                  <a:gd name="connsiteX12" fmla="*/ 800100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6875 h 565150"/>
                  <a:gd name="connsiteX12" fmla="*/ 790575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6875 h 565150"/>
                  <a:gd name="connsiteX12" fmla="*/ 790575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38150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6875 h 565150"/>
                  <a:gd name="connsiteX12" fmla="*/ 790575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41325 h 565150"/>
                  <a:gd name="connsiteX16" fmla="*/ 161925 w 3251200"/>
                  <a:gd name="connsiteY16" fmla="*/ 476250 h 565150"/>
                  <a:gd name="connsiteX17" fmla="*/ 0 w 3251200"/>
                  <a:gd name="connsiteY17" fmla="*/ 565150 h 565150"/>
                  <a:gd name="connsiteX18" fmla="*/ 161925 w 3251200"/>
                  <a:gd name="connsiteY18" fmla="*/ 463550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6875 h 565150"/>
                  <a:gd name="connsiteX12" fmla="*/ 790575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41325 h 565150"/>
                  <a:gd name="connsiteX16" fmla="*/ 161925 w 3251200"/>
                  <a:gd name="connsiteY16" fmla="*/ 476250 h 565150"/>
                  <a:gd name="connsiteX17" fmla="*/ 0 w 3251200"/>
                  <a:gd name="connsiteY17" fmla="*/ 565150 h 565150"/>
                  <a:gd name="connsiteX18" fmla="*/ 152400 w 3251200"/>
                  <a:gd name="connsiteY18" fmla="*/ 466725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48025 w 3251200"/>
                  <a:gd name="connsiteY0" fmla="*/ 0 h 565150"/>
                  <a:gd name="connsiteX1" fmla="*/ 3251200 w 3251200"/>
                  <a:gd name="connsiteY1" fmla="*/ 269875 h 565150"/>
                  <a:gd name="connsiteX2" fmla="*/ 2917825 w 3251200"/>
                  <a:gd name="connsiteY2" fmla="*/ 288925 h 565150"/>
                  <a:gd name="connsiteX3" fmla="*/ 2670175 w 3251200"/>
                  <a:gd name="connsiteY3" fmla="*/ 304800 h 565150"/>
                  <a:gd name="connsiteX4" fmla="*/ 2476500 w 3251200"/>
                  <a:gd name="connsiteY4" fmla="*/ 314325 h 565150"/>
                  <a:gd name="connsiteX5" fmla="*/ 2143125 w 3251200"/>
                  <a:gd name="connsiteY5" fmla="*/ 342900 h 565150"/>
                  <a:gd name="connsiteX6" fmla="*/ 1908175 w 3251200"/>
                  <a:gd name="connsiteY6" fmla="*/ 374650 h 565150"/>
                  <a:gd name="connsiteX7" fmla="*/ 1790700 w 3251200"/>
                  <a:gd name="connsiteY7" fmla="*/ 384175 h 565150"/>
                  <a:gd name="connsiteX8" fmla="*/ 1574800 w 3251200"/>
                  <a:gd name="connsiteY8" fmla="*/ 368300 h 565150"/>
                  <a:gd name="connsiteX9" fmla="*/ 1304925 w 3251200"/>
                  <a:gd name="connsiteY9" fmla="*/ 349250 h 565150"/>
                  <a:gd name="connsiteX10" fmla="*/ 1127125 w 3251200"/>
                  <a:gd name="connsiteY10" fmla="*/ 358775 h 565150"/>
                  <a:gd name="connsiteX11" fmla="*/ 971550 w 3251200"/>
                  <a:gd name="connsiteY11" fmla="*/ 396875 h 565150"/>
                  <a:gd name="connsiteX12" fmla="*/ 790575 w 3251200"/>
                  <a:gd name="connsiteY12" fmla="*/ 387350 h 565150"/>
                  <a:gd name="connsiteX13" fmla="*/ 638175 w 3251200"/>
                  <a:gd name="connsiteY13" fmla="*/ 409575 h 565150"/>
                  <a:gd name="connsiteX14" fmla="*/ 466725 w 3251200"/>
                  <a:gd name="connsiteY14" fmla="*/ 406400 h 565150"/>
                  <a:gd name="connsiteX15" fmla="*/ 314325 w 3251200"/>
                  <a:gd name="connsiteY15" fmla="*/ 441325 h 565150"/>
                  <a:gd name="connsiteX16" fmla="*/ 161925 w 3251200"/>
                  <a:gd name="connsiteY16" fmla="*/ 479425 h 565150"/>
                  <a:gd name="connsiteX17" fmla="*/ 0 w 3251200"/>
                  <a:gd name="connsiteY17" fmla="*/ 565150 h 565150"/>
                  <a:gd name="connsiteX18" fmla="*/ 152400 w 3251200"/>
                  <a:gd name="connsiteY18" fmla="*/ 466725 h 565150"/>
                  <a:gd name="connsiteX19" fmla="*/ 339725 w 3251200"/>
                  <a:gd name="connsiteY19" fmla="*/ 422275 h 565150"/>
                  <a:gd name="connsiteX20" fmla="*/ 488950 w 3251200"/>
                  <a:gd name="connsiteY20" fmla="*/ 381000 h 565150"/>
                  <a:gd name="connsiteX21" fmla="*/ 723900 w 3251200"/>
                  <a:gd name="connsiteY21" fmla="*/ 361950 h 565150"/>
                  <a:gd name="connsiteX22" fmla="*/ 981075 w 3251200"/>
                  <a:gd name="connsiteY22" fmla="*/ 361950 h 565150"/>
                  <a:gd name="connsiteX23" fmla="*/ 1184275 w 3251200"/>
                  <a:gd name="connsiteY23" fmla="*/ 320675 h 565150"/>
                  <a:gd name="connsiteX24" fmla="*/ 1292225 w 3251200"/>
                  <a:gd name="connsiteY24" fmla="*/ 301625 h 565150"/>
                  <a:gd name="connsiteX25" fmla="*/ 1609725 w 3251200"/>
                  <a:gd name="connsiteY25" fmla="*/ 247650 h 565150"/>
                  <a:gd name="connsiteX26" fmla="*/ 1784350 w 3251200"/>
                  <a:gd name="connsiteY26" fmla="*/ 225425 h 565150"/>
                  <a:gd name="connsiteX27" fmla="*/ 2035175 w 3251200"/>
                  <a:gd name="connsiteY27" fmla="*/ 171450 h 565150"/>
                  <a:gd name="connsiteX28" fmla="*/ 2428875 w 3251200"/>
                  <a:gd name="connsiteY28" fmla="*/ 88900 h 565150"/>
                  <a:gd name="connsiteX29" fmla="*/ 2943225 w 3251200"/>
                  <a:gd name="connsiteY29" fmla="*/ 15875 h 565150"/>
                  <a:gd name="connsiteX30" fmla="*/ 3248025 w 3251200"/>
                  <a:gd name="connsiteY30" fmla="*/ 0 h 565150"/>
                  <a:gd name="connsiteX0" fmla="*/ 3251200 w 3251505"/>
                  <a:gd name="connsiteY0" fmla="*/ 0 h 565150"/>
                  <a:gd name="connsiteX1" fmla="*/ 3251200 w 3251505"/>
                  <a:gd name="connsiteY1" fmla="*/ 269875 h 565150"/>
                  <a:gd name="connsiteX2" fmla="*/ 2917825 w 3251505"/>
                  <a:gd name="connsiteY2" fmla="*/ 288925 h 565150"/>
                  <a:gd name="connsiteX3" fmla="*/ 2670175 w 3251505"/>
                  <a:gd name="connsiteY3" fmla="*/ 304800 h 565150"/>
                  <a:gd name="connsiteX4" fmla="*/ 2476500 w 3251505"/>
                  <a:gd name="connsiteY4" fmla="*/ 314325 h 565150"/>
                  <a:gd name="connsiteX5" fmla="*/ 2143125 w 3251505"/>
                  <a:gd name="connsiteY5" fmla="*/ 342900 h 565150"/>
                  <a:gd name="connsiteX6" fmla="*/ 1908175 w 3251505"/>
                  <a:gd name="connsiteY6" fmla="*/ 374650 h 565150"/>
                  <a:gd name="connsiteX7" fmla="*/ 1790700 w 3251505"/>
                  <a:gd name="connsiteY7" fmla="*/ 384175 h 565150"/>
                  <a:gd name="connsiteX8" fmla="*/ 1574800 w 3251505"/>
                  <a:gd name="connsiteY8" fmla="*/ 368300 h 565150"/>
                  <a:gd name="connsiteX9" fmla="*/ 1304925 w 3251505"/>
                  <a:gd name="connsiteY9" fmla="*/ 349250 h 565150"/>
                  <a:gd name="connsiteX10" fmla="*/ 1127125 w 3251505"/>
                  <a:gd name="connsiteY10" fmla="*/ 358775 h 565150"/>
                  <a:gd name="connsiteX11" fmla="*/ 971550 w 3251505"/>
                  <a:gd name="connsiteY11" fmla="*/ 396875 h 565150"/>
                  <a:gd name="connsiteX12" fmla="*/ 790575 w 3251505"/>
                  <a:gd name="connsiteY12" fmla="*/ 387350 h 565150"/>
                  <a:gd name="connsiteX13" fmla="*/ 638175 w 3251505"/>
                  <a:gd name="connsiteY13" fmla="*/ 409575 h 565150"/>
                  <a:gd name="connsiteX14" fmla="*/ 466725 w 3251505"/>
                  <a:gd name="connsiteY14" fmla="*/ 406400 h 565150"/>
                  <a:gd name="connsiteX15" fmla="*/ 314325 w 3251505"/>
                  <a:gd name="connsiteY15" fmla="*/ 441325 h 565150"/>
                  <a:gd name="connsiteX16" fmla="*/ 161925 w 3251505"/>
                  <a:gd name="connsiteY16" fmla="*/ 479425 h 565150"/>
                  <a:gd name="connsiteX17" fmla="*/ 0 w 3251505"/>
                  <a:gd name="connsiteY17" fmla="*/ 565150 h 565150"/>
                  <a:gd name="connsiteX18" fmla="*/ 152400 w 3251505"/>
                  <a:gd name="connsiteY18" fmla="*/ 466725 h 565150"/>
                  <a:gd name="connsiteX19" fmla="*/ 339725 w 3251505"/>
                  <a:gd name="connsiteY19" fmla="*/ 422275 h 565150"/>
                  <a:gd name="connsiteX20" fmla="*/ 488950 w 3251505"/>
                  <a:gd name="connsiteY20" fmla="*/ 381000 h 565150"/>
                  <a:gd name="connsiteX21" fmla="*/ 723900 w 3251505"/>
                  <a:gd name="connsiteY21" fmla="*/ 361950 h 565150"/>
                  <a:gd name="connsiteX22" fmla="*/ 981075 w 3251505"/>
                  <a:gd name="connsiteY22" fmla="*/ 361950 h 565150"/>
                  <a:gd name="connsiteX23" fmla="*/ 1184275 w 3251505"/>
                  <a:gd name="connsiteY23" fmla="*/ 320675 h 565150"/>
                  <a:gd name="connsiteX24" fmla="*/ 1292225 w 3251505"/>
                  <a:gd name="connsiteY24" fmla="*/ 301625 h 565150"/>
                  <a:gd name="connsiteX25" fmla="*/ 1609725 w 3251505"/>
                  <a:gd name="connsiteY25" fmla="*/ 247650 h 565150"/>
                  <a:gd name="connsiteX26" fmla="*/ 1784350 w 3251505"/>
                  <a:gd name="connsiteY26" fmla="*/ 225425 h 565150"/>
                  <a:gd name="connsiteX27" fmla="*/ 2035175 w 3251505"/>
                  <a:gd name="connsiteY27" fmla="*/ 171450 h 565150"/>
                  <a:gd name="connsiteX28" fmla="*/ 2428875 w 3251505"/>
                  <a:gd name="connsiteY28" fmla="*/ 88900 h 565150"/>
                  <a:gd name="connsiteX29" fmla="*/ 2943225 w 3251505"/>
                  <a:gd name="connsiteY29" fmla="*/ 15875 h 565150"/>
                  <a:gd name="connsiteX30" fmla="*/ 3251200 w 3251505"/>
                  <a:gd name="connsiteY30" fmla="*/ 0 h 565150"/>
                  <a:gd name="connsiteX0" fmla="*/ 3251200 w 3251505"/>
                  <a:gd name="connsiteY0" fmla="*/ 0 h 565150"/>
                  <a:gd name="connsiteX1" fmla="*/ 3251200 w 3251505"/>
                  <a:gd name="connsiteY1" fmla="*/ 269875 h 565150"/>
                  <a:gd name="connsiteX2" fmla="*/ 2917825 w 3251505"/>
                  <a:gd name="connsiteY2" fmla="*/ 288925 h 565150"/>
                  <a:gd name="connsiteX3" fmla="*/ 2670175 w 3251505"/>
                  <a:gd name="connsiteY3" fmla="*/ 304800 h 565150"/>
                  <a:gd name="connsiteX4" fmla="*/ 2476500 w 3251505"/>
                  <a:gd name="connsiteY4" fmla="*/ 314325 h 565150"/>
                  <a:gd name="connsiteX5" fmla="*/ 2143125 w 3251505"/>
                  <a:gd name="connsiteY5" fmla="*/ 342900 h 565150"/>
                  <a:gd name="connsiteX6" fmla="*/ 1908175 w 3251505"/>
                  <a:gd name="connsiteY6" fmla="*/ 374650 h 565150"/>
                  <a:gd name="connsiteX7" fmla="*/ 1790700 w 3251505"/>
                  <a:gd name="connsiteY7" fmla="*/ 384175 h 565150"/>
                  <a:gd name="connsiteX8" fmla="*/ 1574800 w 3251505"/>
                  <a:gd name="connsiteY8" fmla="*/ 368300 h 565150"/>
                  <a:gd name="connsiteX9" fmla="*/ 1304925 w 3251505"/>
                  <a:gd name="connsiteY9" fmla="*/ 349250 h 565150"/>
                  <a:gd name="connsiteX10" fmla="*/ 1127125 w 3251505"/>
                  <a:gd name="connsiteY10" fmla="*/ 365125 h 565150"/>
                  <a:gd name="connsiteX11" fmla="*/ 971550 w 3251505"/>
                  <a:gd name="connsiteY11" fmla="*/ 396875 h 565150"/>
                  <a:gd name="connsiteX12" fmla="*/ 790575 w 3251505"/>
                  <a:gd name="connsiteY12" fmla="*/ 387350 h 565150"/>
                  <a:gd name="connsiteX13" fmla="*/ 638175 w 3251505"/>
                  <a:gd name="connsiteY13" fmla="*/ 409575 h 565150"/>
                  <a:gd name="connsiteX14" fmla="*/ 466725 w 3251505"/>
                  <a:gd name="connsiteY14" fmla="*/ 406400 h 565150"/>
                  <a:gd name="connsiteX15" fmla="*/ 314325 w 3251505"/>
                  <a:gd name="connsiteY15" fmla="*/ 441325 h 565150"/>
                  <a:gd name="connsiteX16" fmla="*/ 161925 w 3251505"/>
                  <a:gd name="connsiteY16" fmla="*/ 479425 h 565150"/>
                  <a:gd name="connsiteX17" fmla="*/ 0 w 3251505"/>
                  <a:gd name="connsiteY17" fmla="*/ 565150 h 565150"/>
                  <a:gd name="connsiteX18" fmla="*/ 152400 w 3251505"/>
                  <a:gd name="connsiteY18" fmla="*/ 466725 h 565150"/>
                  <a:gd name="connsiteX19" fmla="*/ 339725 w 3251505"/>
                  <a:gd name="connsiteY19" fmla="*/ 422275 h 565150"/>
                  <a:gd name="connsiteX20" fmla="*/ 488950 w 3251505"/>
                  <a:gd name="connsiteY20" fmla="*/ 381000 h 565150"/>
                  <a:gd name="connsiteX21" fmla="*/ 723900 w 3251505"/>
                  <a:gd name="connsiteY21" fmla="*/ 361950 h 565150"/>
                  <a:gd name="connsiteX22" fmla="*/ 981075 w 3251505"/>
                  <a:gd name="connsiteY22" fmla="*/ 361950 h 565150"/>
                  <a:gd name="connsiteX23" fmla="*/ 1184275 w 3251505"/>
                  <a:gd name="connsiteY23" fmla="*/ 320675 h 565150"/>
                  <a:gd name="connsiteX24" fmla="*/ 1292225 w 3251505"/>
                  <a:gd name="connsiteY24" fmla="*/ 301625 h 565150"/>
                  <a:gd name="connsiteX25" fmla="*/ 1609725 w 3251505"/>
                  <a:gd name="connsiteY25" fmla="*/ 247650 h 565150"/>
                  <a:gd name="connsiteX26" fmla="*/ 1784350 w 3251505"/>
                  <a:gd name="connsiteY26" fmla="*/ 225425 h 565150"/>
                  <a:gd name="connsiteX27" fmla="*/ 2035175 w 3251505"/>
                  <a:gd name="connsiteY27" fmla="*/ 171450 h 565150"/>
                  <a:gd name="connsiteX28" fmla="*/ 2428875 w 3251505"/>
                  <a:gd name="connsiteY28" fmla="*/ 88900 h 565150"/>
                  <a:gd name="connsiteX29" fmla="*/ 2943225 w 3251505"/>
                  <a:gd name="connsiteY29" fmla="*/ 15875 h 565150"/>
                  <a:gd name="connsiteX30" fmla="*/ 3251200 w 3251505"/>
                  <a:gd name="connsiteY30" fmla="*/ 0 h 565150"/>
                  <a:gd name="connsiteX0" fmla="*/ 3251200 w 3251505"/>
                  <a:gd name="connsiteY0" fmla="*/ 0 h 565150"/>
                  <a:gd name="connsiteX1" fmla="*/ 3251200 w 3251505"/>
                  <a:gd name="connsiteY1" fmla="*/ 269875 h 565150"/>
                  <a:gd name="connsiteX2" fmla="*/ 2917825 w 3251505"/>
                  <a:gd name="connsiteY2" fmla="*/ 288925 h 565150"/>
                  <a:gd name="connsiteX3" fmla="*/ 2670175 w 3251505"/>
                  <a:gd name="connsiteY3" fmla="*/ 304800 h 565150"/>
                  <a:gd name="connsiteX4" fmla="*/ 2476500 w 3251505"/>
                  <a:gd name="connsiteY4" fmla="*/ 314325 h 565150"/>
                  <a:gd name="connsiteX5" fmla="*/ 2143125 w 3251505"/>
                  <a:gd name="connsiteY5" fmla="*/ 342900 h 565150"/>
                  <a:gd name="connsiteX6" fmla="*/ 1908175 w 3251505"/>
                  <a:gd name="connsiteY6" fmla="*/ 374650 h 565150"/>
                  <a:gd name="connsiteX7" fmla="*/ 1790700 w 3251505"/>
                  <a:gd name="connsiteY7" fmla="*/ 384175 h 565150"/>
                  <a:gd name="connsiteX8" fmla="*/ 1574800 w 3251505"/>
                  <a:gd name="connsiteY8" fmla="*/ 368300 h 565150"/>
                  <a:gd name="connsiteX9" fmla="*/ 1304925 w 3251505"/>
                  <a:gd name="connsiteY9" fmla="*/ 349250 h 565150"/>
                  <a:gd name="connsiteX10" fmla="*/ 1127125 w 3251505"/>
                  <a:gd name="connsiteY10" fmla="*/ 365125 h 565150"/>
                  <a:gd name="connsiteX11" fmla="*/ 971550 w 3251505"/>
                  <a:gd name="connsiteY11" fmla="*/ 396875 h 565150"/>
                  <a:gd name="connsiteX12" fmla="*/ 790575 w 3251505"/>
                  <a:gd name="connsiteY12" fmla="*/ 390525 h 565150"/>
                  <a:gd name="connsiteX13" fmla="*/ 638175 w 3251505"/>
                  <a:gd name="connsiteY13" fmla="*/ 409575 h 565150"/>
                  <a:gd name="connsiteX14" fmla="*/ 466725 w 3251505"/>
                  <a:gd name="connsiteY14" fmla="*/ 406400 h 565150"/>
                  <a:gd name="connsiteX15" fmla="*/ 314325 w 3251505"/>
                  <a:gd name="connsiteY15" fmla="*/ 441325 h 565150"/>
                  <a:gd name="connsiteX16" fmla="*/ 161925 w 3251505"/>
                  <a:gd name="connsiteY16" fmla="*/ 479425 h 565150"/>
                  <a:gd name="connsiteX17" fmla="*/ 0 w 3251505"/>
                  <a:gd name="connsiteY17" fmla="*/ 565150 h 565150"/>
                  <a:gd name="connsiteX18" fmla="*/ 152400 w 3251505"/>
                  <a:gd name="connsiteY18" fmla="*/ 466725 h 565150"/>
                  <a:gd name="connsiteX19" fmla="*/ 339725 w 3251505"/>
                  <a:gd name="connsiteY19" fmla="*/ 422275 h 565150"/>
                  <a:gd name="connsiteX20" fmla="*/ 488950 w 3251505"/>
                  <a:gd name="connsiteY20" fmla="*/ 381000 h 565150"/>
                  <a:gd name="connsiteX21" fmla="*/ 723900 w 3251505"/>
                  <a:gd name="connsiteY21" fmla="*/ 361950 h 565150"/>
                  <a:gd name="connsiteX22" fmla="*/ 981075 w 3251505"/>
                  <a:gd name="connsiteY22" fmla="*/ 361950 h 565150"/>
                  <a:gd name="connsiteX23" fmla="*/ 1184275 w 3251505"/>
                  <a:gd name="connsiteY23" fmla="*/ 320675 h 565150"/>
                  <a:gd name="connsiteX24" fmla="*/ 1292225 w 3251505"/>
                  <a:gd name="connsiteY24" fmla="*/ 301625 h 565150"/>
                  <a:gd name="connsiteX25" fmla="*/ 1609725 w 3251505"/>
                  <a:gd name="connsiteY25" fmla="*/ 247650 h 565150"/>
                  <a:gd name="connsiteX26" fmla="*/ 1784350 w 3251505"/>
                  <a:gd name="connsiteY26" fmla="*/ 225425 h 565150"/>
                  <a:gd name="connsiteX27" fmla="*/ 2035175 w 3251505"/>
                  <a:gd name="connsiteY27" fmla="*/ 171450 h 565150"/>
                  <a:gd name="connsiteX28" fmla="*/ 2428875 w 3251505"/>
                  <a:gd name="connsiteY28" fmla="*/ 88900 h 565150"/>
                  <a:gd name="connsiteX29" fmla="*/ 2943225 w 3251505"/>
                  <a:gd name="connsiteY29" fmla="*/ 15875 h 565150"/>
                  <a:gd name="connsiteX30" fmla="*/ 3251200 w 3251505"/>
                  <a:gd name="connsiteY30" fmla="*/ 0 h 565150"/>
                  <a:gd name="connsiteX0" fmla="*/ 3251200 w 3251505"/>
                  <a:gd name="connsiteY0" fmla="*/ 0 h 565150"/>
                  <a:gd name="connsiteX1" fmla="*/ 3251200 w 3251505"/>
                  <a:gd name="connsiteY1" fmla="*/ 269875 h 565150"/>
                  <a:gd name="connsiteX2" fmla="*/ 2917825 w 3251505"/>
                  <a:gd name="connsiteY2" fmla="*/ 288925 h 565150"/>
                  <a:gd name="connsiteX3" fmla="*/ 2670175 w 3251505"/>
                  <a:gd name="connsiteY3" fmla="*/ 304800 h 565150"/>
                  <a:gd name="connsiteX4" fmla="*/ 2476500 w 3251505"/>
                  <a:gd name="connsiteY4" fmla="*/ 314325 h 565150"/>
                  <a:gd name="connsiteX5" fmla="*/ 2143125 w 3251505"/>
                  <a:gd name="connsiteY5" fmla="*/ 342900 h 565150"/>
                  <a:gd name="connsiteX6" fmla="*/ 1908175 w 3251505"/>
                  <a:gd name="connsiteY6" fmla="*/ 374650 h 565150"/>
                  <a:gd name="connsiteX7" fmla="*/ 1790700 w 3251505"/>
                  <a:gd name="connsiteY7" fmla="*/ 384175 h 565150"/>
                  <a:gd name="connsiteX8" fmla="*/ 1574800 w 3251505"/>
                  <a:gd name="connsiteY8" fmla="*/ 368300 h 565150"/>
                  <a:gd name="connsiteX9" fmla="*/ 1304925 w 3251505"/>
                  <a:gd name="connsiteY9" fmla="*/ 349250 h 565150"/>
                  <a:gd name="connsiteX10" fmla="*/ 1127125 w 3251505"/>
                  <a:gd name="connsiteY10" fmla="*/ 365125 h 565150"/>
                  <a:gd name="connsiteX11" fmla="*/ 971550 w 3251505"/>
                  <a:gd name="connsiteY11" fmla="*/ 396875 h 565150"/>
                  <a:gd name="connsiteX12" fmla="*/ 790575 w 3251505"/>
                  <a:gd name="connsiteY12" fmla="*/ 390525 h 565150"/>
                  <a:gd name="connsiteX13" fmla="*/ 638175 w 3251505"/>
                  <a:gd name="connsiteY13" fmla="*/ 409575 h 565150"/>
                  <a:gd name="connsiteX14" fmla="*/ 463550 w 3251505"/>
                  <a:gd name="connsiteY14" fmla="*/ 412750 h 565150"/>
                  <a:gd name="connsiteX15" fmla="*/ 314325 w 3251505"/>
                  <a:gd name="connsiteY15" fmla="*/ 441325 h 565150"/>
                  <a:gd name="connsiteX16" fmla="*/ 161925 w 3251505"/>
                  <a:gd name="connsiteY16" fmla="*/ 479425 h 565150"/>
                  <a:gd name="connsiteX17" fmla="*/ 0 w 3251505"/>
                  <a:gd name="connsiteY17" fmla="*/ 565150 h 565150"/>
                  <a:gd name="connsiteX18" fmla="*/ 152400 w 3251505"/>
                  <a:gd name="connsiteY18" fmla="*/ 466725 h 565150"/>
                  <a:gd name="connsiteX19" fmla="*/ 339725 w 3251505"/>
                  <a:gd name="connsiteY19" fmla="*/ 422275 h 565150"/>
                  <a:gd name="connsiteX20" fmla="*/ 488950 w 3251505"/>
                  <a:gd name="connsiteY20" fmla="*/ 381000 h 565150"/>
                  <a:gd name="connsiteX21" fmla="*/ 723900 w 3251505"/>
                  <a:gd name="connsiteY21" fmla="*/ 361950 h 565150"/>
                  <a:gd name="connsiteX22" fmla="*/ 981075 w 3251505"/>
                  <a:gd name="connsiteY22" fmla="*/ 361950 h 565150"/>
                  <a:gd name="connsiteX23" fmla="*/ 1184275 w 3251505"/>
                  <a:gd name="connsiteY23" fmla="*/ 320675 h 565150"/>
                  <a:gd name="connsiteX24" fmla="*/ 1292225 w 3251505"/>
                  <a:gd name="connsiteY24" fmla="*/ 301625 h 565150"/>
                  <a:gd name="connsiteX25" fmla="*/ 1609725 w 3251505"/>
                  <a:gd name="connsiteY25" fmla="*/ 247650 h 565150"/>
                  <a:gd name="connsiteX26" fmla="*/ 1784350 w 3251505"/>
                  <a:gd name="connsiteY26" fmla="*/ 225425 h 565150"/>
                  <a:gd name="connsiteX27" fmla="*/ 2035175 w 3251505"/>
                  <a:gd name="connsiteY27" fmla="*/ 171450 h 565150"/>
                  <a:gd name="connsiteX28" fmla="*/ 2428875 w 3251505"/>
                  <a:gd name="connsiteY28" fmla="*/ 88900 h 565150"/>
                  <a:gd name="connsiteX29" fmla="*/ 2943225 w 3251505"/>
                  <a:gd name="connsiteY29" fmla="*/ 15875 h 565150"/>
                  <a:gd name="connsiteX30" fmla="*/ 3251200 w 3251505"/>
                  <a:gd name="connsiteY30" fmla="*/ 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51505" h="565150">
                    <a:moveTo>
                      <a:pt x="3251200" y="0"/>
                    </a:moveTo>
                    <a:cubicBezTo>
                      <a:pt x="3252258" y="89958"/>
                      <a:pt x="3250142" y="179917"/>
                      <a:pt x="3251200" y="269875"/>
                    </a:cubicBezTo>
                    <a:lnTo>
                      <a:pt x="2917825" y="288925"/>
                    </a:lnTo>
                    <a:lnTo>
                      <a:pt x="2670175" y="304800"/>
                    </a:lnTo>
                    <a:lnTo>
                      <a:pt x="2476500" y="314325"/>
                    </a:lnTo>
                    <a:lnTo>
                      <a:pt x="2143125" y="342900"/>
                    </a:lnTo>
                    <a:lnTo>
                      <a:pt x="1908175" y="374650"/>
                    </a:lnTo>
                    <a:lnTo>
                      <a:pt x="1790700" y="384175"/>
                    </a:lnTo>
                    <a:lnTo>
                      <a:pt x="1574800" y="368300"/>
                    </a:lnTo>
                    <a:lnTo>
                      <a:pt x="1304925" y="349250"/>
                    </a:lnTo>
                    <a:lnTo>
                      <a:pt x="1127125" y="365125"/>
                    </a:lnTo>
                    <a:lnTo>
                      <a:pt x="971550" y="396875"/>
                    </a:lnTo>
                    <a:lnTo>
                      <a:pt x="790575" y="390525"/>
                    </a:lnTo>
                    <a:lnTo>
                      <a:pt x="638175" y="409575"/>
                    </a:lnTo>
                    <a:lnTo>
                      <a:pt x="463550" y="412750"/>
                    </a:lnTo>
                    <a:lnTo>
                      <a:pt x="314325" y="441325"/>
                    </a:lnTo>
                    <a:lnTo>
                      <a:pt x="161925" y="479425"/>
                    </a:lnTo>
                    <a:lnTo>
                      <a:pt x="0" y="565150"/>
                    </a:lnTo>
                    <a:lnTo>
                      <a:pt x="152400" y="466725"/>
                    </a:lnTo>
                    <a:lnTo>
                      <a:pt x="339725" y="422275"/>
                    </a:lnTo>
                    <a:lnTo>
                      <a:pt x="488950" y="381000"/>
                    </a:lnTo>
                    <a:lnTo>
                      <a:pt x="723900" y="361950"/>
                    </a:lnTo>
                    <a:lnTo>
                      <a:pt x="981075" y="361950"/>
                    </a:lnTo>
                    <a:lnTo>
                      <a:pt x="1184275" y="320675"/>
                    </a:lnTo>
                    <a:lnTo>
                      <a:pt x="1292225" y="301625"/>
                    </a:lnTo>
                    <a:lnTo>
                      <a:pt x="1609725" y="247650"/>
                    </a:lnTo>
                    <a:lnTo>
                      <a:pt x="1784350" y="225425"/>
                    </a:lnTo>
                    <a:lnTo>
                      <a:pt x="2035175" y="171450"/>
                    </a:lnTo>
                    <a:lnTo>
                      <a:pt x="2428875" y="88900"/>
                    </a:lnTo>
                    <a:lnTo>
                      <a:pt x="2943225" y="15875"/>
                    </a:lnTo>
                    <a:cubicBezTo>
                      <a:pt x="3044825" y="7408"/>
                      <a:pt x="3149600" y="8467"/>
                      <a:pt x="3251200" y="0"/>
                    </a:cubicBezTo>
                    <a:close/>
                  </a:path>
                </a:pathLst>
              </a:cu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sp>
            <p:nvSpPr>
              <p:cNvPr id="33" name="Freeform 9">
                <a:extLst>
                  <a:ext uri="{FF2B5EF4-FFF2-40B4-BE49-F238E27FC236}">
                    <a16:creationId xmlns:a16="http://schemas.microsoft.com/office/drawing/2014/main" id="{C58B6AD0-0A9E-4CD7-9A6F-25A5466F4CC1}"/>
                  </a:ext>
                </a:extLst>
              </p:cNvPr>
              <p:cNvSpPr/>
              <p:nvPr/>
            </p:nvSpPr>
            <p:spPr>
              <a:xfrm>
                <a:off x="5467350" y="2253901"/>
                <a:ext cx="1593850" cy="250825"/>
              </a:xfrm>
              <a:custGeom>
                <a:avLst/>
                <a:gdLst>
                  <a:gd name="connsiteX0" fmla="*/ 1663700 w 1663700"/>
                  <a:gd name="connsiteY0" fmla="*/ 0 h 254000"/>
                  <a:gd name="connsiteX1" fmla="*/ 1412875 w 1663700"/>
                  <a:gd name="connsiteY1" fmla="*/ 12700 h 254000"/>
                  <a:gd name="connsiteX2" fmla="*/ 1339850 w 1663700"/>
                  <a:gd name="connsiteY2" fmla="*/ 19050 h 254000"/>
                  <a:gd name="connsiteX3" fmla="*/ 1054100 w 1663700"/>
                  <a:gd name="connsiteY3" fmla="*/ 60325 h 254000"/>
                  <a:gd name="connsiteX4" fmla="*/ 847725 w 1663700"/>
                  <a:gd name="connsiteY4" fmla="*/ 88900 h 254000"/>
                  <a:gd name="connsiteX5" fmla="*/ 187325 w 1663700"/>
                  <a:gd name="connsiteY5" fmla="*/ 228600 h 254000"/>
                  <a:gd name="connsiteX6" fmla="*/ 0 w 1663700"/>
                  <a:gd name="connsiteY6" fmla="*/ 254000 h 254000"/>
                  <a:gd name="connsiteX7" fmla="*/ 241300 w 1663700"/>
                  <a:gd name="connsiteY7" fmla="*/ 238125 h 254000"/>
                  <a:gd name="connsiteX8" fmla="*/ 704850 w 1663700"/>
                  <a:gd name="connsiteY8" fmla="*/ 171450 h 254000"/>
                  <a:gd name="connsiteX9" fmla="*/ 1165225 w 1663700"/>
                  <a:gd name="connsiteY9" fmla="*/ 95250 h 254000"/>
                  <a:gd name="connsiteX10" fmla="*/ 1511300 w 1663700"/>
                  <a:gd name="connsiteY10" fmla="*/ 44450 h 254000"/>
                  <a:gd name="connsiteX11" fmla="*/ 1663700 w 1663700"/>
                  <a:gd name="connsiteY11" fmla="*/ 0 h 254000"/>
                  <a:gd name="connsiteX0" fmla="*/ 1682750 w 1682750"/>
                  <a:gd name="connsiteY0" fmla="*/ 0 h 314325"/>
                  <a:gd name="connsiteX1" fmla="*/ 1412875 w 1682750"/>
                  <a:gd name="connsiteY1" fmla="*/ 73025 h 314325"/>
                  <a:gd name="connsiteX2" fmla="*/ 1339850 w 1682750"/>
                  <a:gd name="connsiteY2" fmla="*/ 79375 h 314325"/>
                  <a:gd name="connsiteX3" fmla="*/ 1054100 w 1682750"/>
                  <a:gd name="connsiteY3" fmla="*/ 120650 h 314325"/>
                  <a:gd name="connsiteX4" fmla="*/ 847725 w 1682750"/>
                  <a:gd name="connsiteY4" fmla="*/ 149225 h 314325"/>
                  <a:gd name="connsiteX5" fmla="*/ 187325 w 1682750"/>
                  <a:gd name="connsiteY5" fmla="*/ 288925 h 314325"/>
                  <a:gd name="connsiteX6" fmla="*/ 0 w 1682750"/>
                  <a:gd name="connsiteY6" fmla="*/ 314325 h 314325"/>
                  <a:gd name="connsiteX7" fmla="*/ 241300 w 1682750"/>
                  <a:gd name="connsiteY7" fmla="*/ 298450 h 314325"/>
                  <a:gd name="connsiteX8" fmla="*/ 704850 w 1682750"/>
                  <a:gd name="connsiteY8" fmla="*/ 231775 h 314325"/>
                  <a:gd name="connsiteX9" fmla="*/ 1165225 w 1682750"/>
                  <a:gd name="connsiteY9" fmla="*/ 155575 h 314325"/>
                  <a:gd name="connsiteX10" fmla="*/ 1511300 w 1682750"/>
                  <a:gd name="connsiteY10" fmla="*/ 104775 h 314325"/>
                  <a:gd name="connsiteX11" fmla="*/ 1682750 w 1682750"/>
                  <a:gd name="connsiteY11" fmla="*/ 0 h 314325"/>
                  <a:gd name="connsiteX0" fmla="*/ 1682750 w 1682750"/>
                  <a:gd name="connsiteY0" fmla="*/ 0 h 314325"/>
                  <a:gd name="connsiteX1" fmla="*/ 1412875 w 1682750"/>
                  <a:gd name="connsiteY1" fmla="*/ 73025 h 314325"/>
                  <a:gd name="connsiteX2" fmla="*/ 1339850 w 1682750"/>
                  <a:gd name="connsiteY2" fmla="*/ 79375 h 314325"/>
                  <a:gd name="connsiteX3" fmla="*/ 1054100 w 1682750"/>
                  <a:gd name="connsiteY3" fmla="*/ 120650 h 314325"/>
                  <a:gd name="connsiteX4" fmla="*/ 847725 w 1682750"/>
                  <a:gd name="connsiteY4" fmla="*/ 149225 h 314325"/>
                  <a:gd name="connsiteX5" fmla="*/ 187325 w 1682750"/>
                  <a:gd name="connsiteY5" fmla="*/ 288925 h 314325"/>
                  <a:gd name="connsiteX6" fmla="*/ 0 w 1682750"/>
                  <a:gd name="connsiteY6" fmla="*/ 314325 h 314325"/>
                  <a:gd name="connsiteX7" fmla="*/ 241300 w 1682750"/>
                  <a:gd name="connsiteY7" fmla="*/ 298450 h 314325"/>
                  <a:gd name="connsiteX8" fmla="*/ 704850 w 1682750"/>
                  <a:gd name="connsiteY8" fmla="*/ 231775 h 314325"/>
                  <a:gd name="connsiteX9" fmla="*/ 1165225 w 1682750"/>
                  <a:gd name="connsiteY9" fmla="*/ 155575 h 314325"/>
                  <a:gd name="connsiteX10" fmla="*/ 1663700 w 1682750"/>
                  <a:gd name="connsiteY10" fmla="*/ 76200 h 314325"/>
                  <a:gd name="connsiteX11" fmla="*/ 1682750 w 1682750"/>
                  <a:gd name="connsiteY11" fmla="*/ 0 h 31432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4772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04850 w 1666875"/>
                  <a:gd name="connsiteY8" fmla="*/ 174625 h 257175"/>
                  <a:gd name="connsiteX9" fmla="*/ 1165225 w 1666875"/>
                  <a:gd name="connsiteY9" fmla="*/ 9842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04850 w 1666875"/>
                  <a:gd name="connsiteY8" fmla="*/ 174625 h 257175"/>
                  <a:gd name="connsiteX9" fmla="*/ 1165225 w 1666875"/>
                  <a:gd name="connsiteY9" fmla="*/ 9842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20725 w 1666875"/>
                  <a:gd name="connsiteY8" fmla="*/ 133350 h 257175"/>
                  <a:gd name="connsiteX9" fmla="*/ 1165225 w 1666875"/>
                  <a:gd name="connsiteY9" fmla="*/ 9842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14375 w 1666875"/>
                  <a:gd name="connsiteY8" fmla="*/ 168275 h 257175"/>
                  <a:gd name="connsiteX9" fmla="*/ 1165225 w 1666875"/>
                  <a:gd name="connsiteY9" fmla="*/ 9842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14375 w 1666875"/>
                  <a:gd name="connsiteY8" fmla="*/ 168275 h 257175"/>
                  <a:gd name="connsiteX9" fmla="*/ 1165225 w 1666875"/>
                  <a:gd name="connsiteY9" fmla="*/ 9842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14375 w 1666875"/>
                  <a:gd name="connsiteY8" fmla="*/ 168275 h 257175"/>
                  <a:gd name="connsiteX9" fmla="*/ 1165225 w 1666875"/>
                  <a:gd name="connsiteY9" fmla="*/ 9842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14375 w 1666875"/>
                  <a:gd name="connsiteY8" fmla="*/ 168275 h 257175"/>
                  <a:gd name="connsiteX9" fmla="*/ 1174750 w 1666875"/>
                  <a:gd name="connsiteY9" fmla="*/ 66675 h 257175"/>
                  <a:gd name="connsiteX10" fmla="*/ 1663700 w 1666875"/>
                  <a:gd name="connsiteY10" fmla="*/ 19050 h 257175"/>
                  <a:gd name="connsiteX11" fmla="*/ 1666875 w 1666875"/>
                  <a:gd name="connsiteY11" fmla="*/ 0 h 257175"/>
                  <a:gd name="connsiteX0" fmla="*/ 1666875 w 1666875"/>
                  <a:gd name="connsiteY0" fmla="*/ 0 h 257175"/>
                  <a:gd name="connsiteX1" fmla="*/ 1412875 w 1666875"/>
                  <a:gd name="connsiteY1" fmla="*/ 15875 h 257175"/>
                  <a:gd name="connsiteX2" fmla="*/ 1339850 w 1666875"/>
                  <a:gd name="connsiteY2" fmla="*/ 22225 h 257175"/>
                  <a:gd name="connsiteX3" fmla="*/ 1054100 w 1666875"/>
                  <a:gd name="connsiteY3" fmla="*/ 63500 h 257175"/>
                  <a:gd name="connsiteX4" fmla="*/ 815975 w 1666875"/>
                  <a:gd name="connsiteY4" fmla="*/ 92075 h 257175"/>
                  <a:gd name="connsiteX5" fmla="*/ 187325 w 1666875"/>
                  <a:gd name="connsiteY5" fmla="*/ 231775 h 257175"/>
                  <a:gd name="connsiteX6" fmla="*/ 0 w 1666875"/>
                  <a:gd name="connsiteY6" fmla="*/ 257175 h 257175"/>
                  <a:gd name="connsiteX7" fmla="*/ 241300 w 1666875"/>
                  <a:gd name="connsiteY7" fmla="*/ 241300 h 257175"/>
                  <a:gd name="connsiteX8" fmla="*/ 714375 w 1666875"/>
                  <a:gd name="connsiteY8" fmla="*/ 168275 h 257175"/>
                  <a:gd name="connsiteX9" fmla="*/ 1174750 w 1666875"/>
                  <a:gd name="connsiteY9" fmla="*/ 98425 h 257175"/>
                  <a:gd name="connsiteX10" fmla="*/ 1663700 w 1666875"/>
                  <a:gd name="connsiteY10" fmla="*/ 19050 h 257175"/>
                  <a:gd name="connsiteX11" fmla="*/ 1666875 w 1666875"/>
                  <a:gd name="connsiteY11" fmla="*/ 0 h 257175"/>
                  <a:gd name="connsiteX0" fmla="*/ 1622425 w 1622425"/>
                  <a:gd name="connsiteY0" fmla="*/ 0 h 254000"/>
                  <a:gd name="connsiteX1" fmla="*/ 1368425 w 1622425"/>
                  <a:gd name="connsiteY1" fmla="*/ 15875 h 254000"/>
                  <a:gd name="connsiteX2" fmla="*/ 1295400 w 1622425"/>
                  <a:gd name="connsiteY2" fmla="*/ 22225 h 254000"/>
                  <a:gd name="connsiteX3" fmla="*/ 1009650 w 1622425"/>
                  <a:gd name="connsiteY3" fmla="*/ 63500 h 254000"/>
                  <a:gd name="connsiteX4" fmla="*/ 771525 w 1622425"/>
                  <a:gd name="connsiteY4" fmla="*/ 92075 h 254000"/>
                  <a:gd name="connsiteX5" fmla="*/ 142875 w 1622425"/>
                  <a:gd name="connsiteY5" fmla="*/ 231775 h 254000"/>
                  <a:gd name="connsiteX6" fmla="*/ 0 w 1622425"/>
                  <a:gd name="connsiteY6" fmla="*/ 254000 h 254000"/>
                  <a:gd name="connsiteX7" fmla="*/ 196850 w 1622425"/>
                  <a:gd name="connsiteY7" fmla="*/ 241300 h 254000"/>
                  <a:gd name="connsiteX8" fmla="*/ 669925 w 1622425"/>
                  <a:gd name="connsiteY8" fmla="*/ 168275 h 254000"/>
                  <a:gd name="connsiteX9" fmla="*/ 1130300 w 1622425"/>
                  <a:gd name="connsiteY9" fmla="*/ 98425 h 254000"/>
                  <a:gd name="connsiteX10" fmla="*/ 1619250 w 1622425"/>
                  <a:gd name="connsiteY10" fmla="*/ 19050 h 254000"/>
                  <a:gd name="connsiteX11" fmla="*/ 1622425 w 1622425"/>
                  <a:gd name="connsiteY11" fmla="*/ 0 h 254000"/>
                  <a:gd name="connsiteX0" fmla="*/ 1593850 w 1593850"/>
                  <a:gd name="connsiteY0" fmla="*/ 0 h 257175"/>
                  <a:gd name="connsiteX1" fmla="*/ 1339850 w 1593850"/>
                  <a:gd name="connsiteY1" fmla="*/ 15875 h 257175"/>
                  <a:gd name="connsiteX2" fmla="*/ 1266825 w 1593850"/>
                  <a:gd name="connsiteY2" fmla="*/ 22225 h 257175"/>
                  <a:gd name="connsiteX3" fmla="*/ 981075 w 1593850"/>
                  <a:gd name="connsiteY3" fmla="*/ 63500 h 257175"/>
                  <a:gd name="connsiteX4" fmla="*/ 742950 w 1593850"/>
                  <a:gd name="connsiteY4" fmla="*/ 92075 h 257175"/>
                  <a:gd name="connsiteX5" fmla="*/ 114300 w 1593850"/>
                  <a:gd name="connsiteY5" fmla="*/ 231775 h 257175"/>
                  <a:gd name="connsiteX6" fmla="*/ 0 w 1593850"/>
                  <a:gd name="connsiteY6" fmla="*/ 257175 h 257175"/>
                  <a:gd name="connsiteX7" fmla="*/ 168275 w 1593850"/>
                  <a:gd name="connsiteY7" fmla="*/ 241300 h 257175"/>
                  <a:gd name="connsiteX8" fmla="*/ 641350 w 1593850"/>
                  <a:gd name="connsiteY8" fmla="*/ 168275 h 257175"/>
                  <a:gd name="connsiteX9" fmla="*/ 1101725 w 1593850"/>
                  <a:gd name="connsiteY9" fmla="*/ 98425 h 257175"/>
                  <a:gd name="connsiteX10" fmla="*/ 1590675 w 1593850"/>
                  <a:gd name="connsiteY10" fmla="*/ 19050 h 257175"/>
                  <a:gd name="connsiteX11" fmla="*/ 1593850 w 1593850"/>
                  <a:gd name="connsiteY11" fmla="*/ 0 h 257175"/>
                  <a:gd name="connsiteX0" fmla="*/ 1593850 w 1593850"/>
                  <a:gd name="connsiteY0" fmla="*/ 0 h 250825"/>
                  <a:gd name="connsiteX1" fmla="*/ 1339850 w 1593850"/>
                  <a:gd name="connsiteY1" fmla="*/ 15875 h 250825"/>
                  <a:gd name="connsiteX2" fmla="*/ 1266825 w 1593850"/>
                  <a:gd name="connsiteY2" fmla="*/ 22225 h 250825"/>
                  <a:gd name="connsiteX3" fmla="*/ 981075 w 1593850"/>
                  <a:gd name="connsiteY3" fmla="*/ 63500 h 250825"/>
                  <a:gd name="connsiteX4" fmla="*/ 742950 w 1593850"/>
                  <a:gd name="connsiteY4" fmla="*/ 92075 h 250825"/>
                  <a:gd name="connsiteX5" fmla="*/ 114300 w 1593850"/>
                  <a:gd name="connsiteY5" fmla="*/ 231775 h 250825"/>
                  <a:gd name="connsiteX6" fmla="*/ 0 w 1593850"/>
                  <a:gd name="connsiteY6" fmla="*/ 250825 h 250825"/>
                  <a:gd name="connsiteX7" fmla="*/ 168275 w 1593850"/>
                  <a:gd name="connsiteY7" fmla="*/ 241300 h 250825"/>
                  <a:gd name="connsiteX8" fmla="*/ 641350 w 1593850"/>
                  <a:gd name="connsiteY8" fmla="*/ 168275 h 250825"/>
                  <a:gd name="connsiteX9" fmla="*/ 1101725 w 1593850"/>
                  <a:gd name="connsiteY9" fmla="*/ 98425 h 250825"/>
                  <a:gd name="connsiteX10" fmla="*/ 1590675 w 1593850"/>
                  <a:gd name="connsiteY10" fmla="*/ 19050 h 250825"/>
                  <a:gd name="connsiteX11" fmla="*/ 1593850 w 1593850"/>
                  <a:gd name="connsiteY11" fmla="*/ 0 h 250825"/>
                  <a:gd name="connsiteX0" fmla="*/ 1593850 w 1593850"/>
                  <a:gd name="connsiteY0" fmla="*/ 0 h 250825"/>
                  <a:gd name="connsiteX1" fmla="*/ 1339850 w 1593850"/>
                  <a:gd name="connsiteY1" fmla="*/ 15875 h 250825"/>
                  <a:gd name="connsiteX2" fmla="*/ 1266825 w 1593850"/>
                  <a:gd name="connsiteY2" fmla="*/ 22225 h 250825"/>
                  <a:gd name="connsiteX3" fmla="*/ 981075 w 1593850"/>
                  <a:gd name="connsiteY3" fmla="*/ 63500 h 250825"/>
                  <a:gd name="connsiteX4" fmla="*/ 742950 w 1593850"/>
                  <a:gd name="connsiteY4" fmla="*/ 92075 h 250825"/>
                  <a:gd name="connsiteX5" fmla="*/ 114300 w 1593850"/>
                  <a:gd name="connsiteY5" fmla="*/ 231775 h 250825"/>
                  <a:gd name="connsiteX6" fmla="*/ 0 w 1593850"/>
                  <a:gd name="connsiteY6" fmla="*/ 250825 h 250825"/>
                  <a:gd name="connsiteX7" fmla="*/ 168275 w 1593850"/>
                  <a:gd name="connsiteY7" fmla="*/ 241300 h 250825"/>
                  <a:gd name="connsiteX8" fmla="*/ 641350 w 1593850"/>
                  <a:gd name="connsiteY8" fmla="*/ 168275 h 250825"/>
                  <a:gd name="connsiteX9" fmla="*/ 1101725 w 1593850"/>
                  <a:gd name="connsiteY9" fmla="*/ 98425 h 250825"/>
                  <a:gd name="connsiteX10" fmla="*/ 1590675 w 1593850"/>
                  <a:gd name="connsiteY10" fmla="*/ 19050 h 250825"/>
                  <a:gd name="connsiteX11" fmla="*/ 1593850 w 1593850"/>
                  <a:gd name="connsiteY1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3850" h="250825">
                    <a:moveTo>
                      <a:pt x="1593850" y="0"/>
                    </a:moveTo>
                    <a:lnTo>
                      <a:pt x="1339850" y="15875"/>
                    </a:lnTo>
                    <a:lnTo>
                      <a:pt x="1266825" y="22225"/>
                    </a:lnTo>
                    <a:lnTo>
                      <a:pt x="981075" y="63500"/>
                    </a:lnTo>
                    <a:cubicBezTo>
                      <a:pt x="893763" y="75142"/>
                      <a:pt x="822325" y="82550"/>
                      <a:pt x="742950" y="92075"/>
                    </a:cubicBezTo>
                    <a:lnTo>
                      <a:pt x="114300" y="231775"/>
                    </a:lnTo>
                    <a:lnTo>
                      <a:pt x="0" y="250825"/>
                    </a:lnTo>
                    <a:lnTo>
                      <a:pt x="168275" y="241300"/>
                    </a:lnTo>
                    <a:lnTo>
                      <a:pt x="641350" y="168275"/>
                    </a:lnTo>
                    <a:cubicBezTo>
                      <a:pt x="807508" y="138642"/>
                      <a:pt x="951442" y="121708"/>
                      <a:pt x="1101725" y="98425"/>
                    </a:cubicBezTo>
                    <a:lnTo>
                      <a:pt x="1590675" y="19050"/>
                    </a:lnTo>
                    <a:lnTo>
                      <a:pt x="1593850" y="0"/>
                    </a:lnTo>
                    <a:close/>
                  </a:path>
                </a:pathLst>
              </a:custGeom>
              <a:solidFill>
                <a:srgbClr val="D3FBF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126">
                  <a:defRPr/>
                </a:pPr>
                <a:endParaRPr lang="de-de">
                  <a:solidFill>
                    <a:srgbClr val="FFFFFF"/>
                  </a:solidFill>
                  <a:latin typeface="Arial"/>
                </a:endParaRPr>
              </a:p>
            </p:txBody>
          </p:sp>
        </p:grpSp>
        <p:graphicFrame>
          <p:nvGraphicFramePr>
            <p:cNvPr id="9" name="Chart 8">
              <a:extLst>
                <a:ext uri="{FF2B5EF4-FFF2-40B4-BE49-F238E27FC236}">
                  <a16:creationId xmlns:a16="http://schemas.microsoft.com/office/drawing/2014/main" id="{4AC59254-7A15-43B2-9515-22CF6CF37734}"/>
                </a:ext>
              </a:extLst>
            </p:cNvPr>
            <p:cNvGraphicFramePr/>
            <p:nvPr/>
          </p:nvGraphicFramePr>
          <p:xfrm>
            <a:off x="321313" y="2555976"/>
            <a:ext cx="7209846" cy="443285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71810810-A924-418A-A83A-7EA21F25C17E}"/>
                </a:ext>
              </a:extLst>
            </p:cNvPr>
            <p:cNvSpPr/>
            <p:nvPr/>
          </p:nvSpPr>
          <p:spPr>
            <a:xfrm>
              <a:off x="7227463" y="2555976"/>
              <a:ext cx="152400" cy="354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cxnSp>
          <p:nvCxnSpPr>
            <p:cNvPr id="11" name="Straight Connector 10">
              <a:extLst>
                <a:ext uri="{FF2B5EF4-FFF2-40B4-BE49-F238E27FC236}">
                  <a16:creationId xmlns:a16="http://schemas.microsoft.com/office/drawing/2014/main" id="{CDF9C066-BF79-4B8F-B3B2-B80FB47EE7F9}"/>
                </a:ext>
              </a:extLst>
            </p:cNvPr>
            <p:cNvCxnSpPr>
              <a:cxnSpLocks/>
            </p:cNvCxnSpPr>
            <p:nvPr/>
          </p:nvCxnSpPr>
          <p:spPr>
            <a:xfrm>
              <a:off x="7264556" y="3257193"/>
              <a:ext cx="1617221" cy="0"/>
            </a:xfrm>
            <a:prstGeom prst="line">
              <a:avLst/>
            </a:prstGeom>
            <a:ln w="28575" cap="rnd">
              <a:solidFill>
                <a:srgbClr val="ED77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A1DA9B-5258-4476-BE19-CFF48BCC4246}"/>
                </a:ext>
              </a:extLst>
            </p:cNvPr>
            <p:cNvCxnSpPr>
              <a:cxnSpLocks/>
            </p:cNvCxnSpPr>
            <p:nvPr/>
          </p:nvCxnSpPr>
          <p:spPr>
            <a:xfrm>
              <a:off x="7257122" y="4508036"/>
              <a:ext cx="1627612" cy="0"/>
            </a:xfrm>
            <a:prstGeom prst="line">
              <a:avLst/>
            </a:prstGeom>
            <a:ln w="28575" cap="rnd">
              <a:solidFill>
                <a:srgbClr val="6730E3"/>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6BA91C-6A68-47FC-BAD3-25B07B27CD40}"/>
                </a:ext>
              </a:extLst>
            </p:cNvPr>
            <p:cNvCxnSpPr>
              <a:cxnSpLocks/>
            </p:cNvCxnSpPr>
            <p:nvPr/>
          </p:nvCxnSpPr>
          <p:spPr>
            <a:xfrm>
              <a:off x="7257122" y="5571675"/>
              <a:ext cx="1617221" cy="0"/>
            </a:xfrm>
            <a:prstGeom prst="line">
              <a:avLst/>
            </a:prstGeom>
            <a:ln w="28575"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4" name="Rectangular Callout 15">
              <a:extLst>
                <a:ext uri="{FF2B5EF4-FFF2-40B4-BE49-F238E27FC236}">
                  <a16:creationId xmlns:a16="http://schemas.microsoft.com/office/drawing/2014/main" id="{62F1E718-1AEA-4358-A5AE-26CAB7084BBE}"/>
                </a:ext>
              </a:extLst>
            </p:cNvPr>
            <p:cNvSpPr/>
            <p:nvPr/>
          </p:nvSpPr>
          <p:spPr>
            <a:xfrm>
              <a:off x="964009" y="4031046"/>
              <a:ext cx="800127" cy="457200"/>
            </a:xfrm>
            <a:prstGeom prst="wedgeRectCallout">
              <a:avLst>
                <a:gd name="adj1" fmla="val -19729"/>
                <a:gd name="adj2" fmla="val 76963"/>
              </a:avLst>
            </a:prstGeom>
            <a:solidFill>
              <a:schemeClr val="bg1"/>
            </a:solidFill>
            <a:ln>
              <a:solidFill>
                <a:srgbClr val="3769FF"/>
              </a:solidFill>
            </a:ln>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nchorCtr="0"/>
            <a:lstStyle/>
            <a:p>
              <a:pPr algn="ctr" defTabSz="914126">
                <a:defRPr/>
              </a:pPr>
              <a:r>
                <a:rPr lang="de-de" sz="1100" b="1">
                  <a:solidFill>
                    <a:srgbClr val="000000"/>
                  </a:solidFill>
                  <a:latin typeface="Arial Narrow" panose="020B0604020202020204" pitchFamily="34" charset="0"/>
                  <a:cs typeface="Arial Narrow" panose="020B0604020202020204" pitchFamily="34" charset="0"/>
                </a:rPr>
                <a:t>Historisch </a:t>
              </a:r>
              <a:br>
                <a:rPr lang="de-de" sz="1100">
                  <a:solidFill>
                    <a:srgbClr val="000000"/>
                  </a:solidFill>
                  <a:latin typeface="Arial Narrow" panose="020B0604020202020204" pitchFamily="34" charset="0"/>
                  <a:cs typeface="Arial Narrow" panose="020B0604020202020204" pitchFamily="34" charset="0"/>
                </a:rPr>
              </a:br>
              <a:r>
                <a:rPr lang="de-de" sz="1100">
                  <a:solidFill>
                    <a:srgbClr val="000000"/>
                  </a:solidFill>
                  <a:latin typeface="Arial Narrow" panose="020B0604020202020204" pitchFamily="34" charset="0"/>
                  <a:cs typeface="Arial Narrow" panose="020B0604020202020204" pitchFamily="34" charset="0"/>
                </a:rPr>
                <a:t>inkl. LULUCF</a:t>
              </a:r>
            </a:p>
          </p:txBody>
        </p:sp>
        <p:sp>
          <p:nvSpPr>
            <p:cNvPr id="15" name="Rectangular Callout 16">
              <a:extLst>
                <a:ext uri="{FF2B5EF4-FFF2-40B4-BE49-F238E27FC236}">
                  <a16:creationId xmlns:a16="http://schemas.microsoft.com/office/drawing/2014/main" id="{8ED6084D-0D86-44FC-B0F2-879BE52A4012}"/>
                </a:ext>
              </a:extLst>
            </p:cNvPr>
            <p:cNvSpPr/>
            <p:nvPr/>
          </p:nvSpPr>
          <p:spPr>
            <a:xfrm>
              <a:off x="6470839" y="2371258"/>
              <a:ext cx="741085" cy="457200"/>
            </a:xfrm>
            <a:prstGeom prst="wedgeRectCallout">
              <a:avLst>
                <a:gd name="adj1" fmla="val -19729"/>
                <a:gd name="adj2" fmla="val 76963"/>
              </a:avLst>
            </a:prstGeom>
            <a:solidFill>
              <a:schemeClr val="bg1"/>
            </a:solidFill>
            <a:ln>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nchorCtr="0"/>
            <a:lstStyle/>
            <a:p>
              <a:pPr algn="ctr" defTabSz="914126">
                <a:defRPr/>
              </a:pPr>
              <a:r>
                <a:rPr lang="de-de" sz="1050" b="1">
                  <a:solidFill>
                    <a:srgbClr val="000000"/>
                  </a:solidFill>
                  <a:latin typeface="Arial Narrow" panose="020B0604020202020204" pitchFamily="34" charset="0"/>
                  <a:cs typeface="Arial Narrow" panose="020B0604020202020204" pitchFamily="34" charset="0"/>
                </a:rPr>
                <a:t>Aktuelle Politik</a:t>
              </a:r>
            </a:p>
          </p:txBody>
        </p:sp>
        <p:sp>
          <p:nvSpPr>
            <p:cNvPr id="16" name="Rectangular Callout 17">
              <a:extLst>
                <a:ext uri="{FF2B5EF4-FFF2-40B4-BE49-F238E27FC236}">
                  <a16:creationId xmlns:a16="http://schemas.microsoft.com/office/drawing/2014/main" id="{15781FB2-EA02-4190-988F-2C95906ACBB7}"/>
                </a:ext>
              </a:extLst>
            </p:cNvPr>
            <p:cNvSpPr/>
            <p:nvPr/>
          </p:nvSpPr>
          <p:spPr>
            <a:xfrm>
              <a:off x="6470840" y="3569877"/>
              <a:ext cx="741085" cy="457200"/>
            </a:xfrm>
            <a:prstGeom prst="wedgeRectCallout">
              <a:avLst>
                <a:gd name="adj1" fmla="val -20883"/>
                <a:gd name="adj2" fmla="val -76787"/>
              </a:avLst>
            </a:prstGeom>
            <a:solidFill>
              <a:schemeClr val="bg1"/>
            </a:solidFill>
            <a:ln>
              <a:solidFill>
                <a:srgbClr val="72DBD5"/>
              </a:solidFill>
            </a:ln>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nchorCtr="0"/>
            <a:lstStyle/>
            <a:p>
              <a:pPr algn="ctr" defTabSz="914126">
                <a:defRPr/>
              </a:pPr>
              <a:r>
                <a:rPr lang="de-de" sz="1100" b="1">
                  <a:solidFill>
                    <a:srgbClr val="000000"/>
                  </a:solidFill>
                  <a:latin typeface="Arial Narrow" panose="020B0604020202020204" pitchFamily="34" charset="0"/>
                  <a:cs typeface="Arial Narrow" panose="020B0604020202020204" pitchFamily="34" charset="0"/>
                </a:rPr>
                <a:t>Zusagen </a:t>
              </a:r>
              <a:br>
                <a:rPr lang="de-de" sz="1100" b="1">
                  <a:solidFill>
                    <a:srgbClr val="000000"/>
                  </a:solidFill>
                  <a:latin typeface="Arial Narrow" panose="020B0604020202020204" pitchFamily="34" charset="0"/>
                  <a:cs typeface="Arial Narrow" panose="020B0604020202020204" pitchFamily="34" charset="0"/>
                </a:rPr>
              </a:br>
              <a:r>
                <a:rPr lang="de-de" sz="1100" b="1">
                  <a:solidFill>
                    <a:srgbClr val="000000"/>
                  </a:solidFill>
                  <a:latin typeface="Arial Narrow" panose="020B0604020202020204" pitchFamily="34" charset="0"/>
                  <a:cs typeface="Arial Narrow" panose="020B0604020202020204" pitchFamily="34" charset="0"/>
                </a:rPr>
                <a:t>und Ziele</a:t>
              </a:r>
            </a:p>
          </p:txBody>
        </p:sp>
        <p:sp>
          <p:nvSpPr>
            <p:cNvPr id="17" name="Rectangular Callout 18">
              <a:extLst>
                <a:ext uri="{FF2B5EF4-FFF2-40B4-BE49-F238E27FC236}">
                  <a16:creationId xmlns:a16="http://schemas.microsoft.com/office/drawing/2014/main" id="{6EEB1EF5-C633-4E35-B9C3-A24B4A0BEA4F}"/>
                </a:ext>
              </a:extLst>
            </p:cNvPr>
            <p:cNvSpPr/>
            <p:nvPr/>
          </p:nvSpPr>
          <p:spPr>
            <a:xfrm>
              <a:off x="6965430" y="4671658"/>
              <a:ext cx="820825" cy="457200"/>
            </a:xfrm>
            <a:prstGeom prst="wedgeRectCallout">
              <a:avLst>
                <a:gd name="adj1" fmla="val -20883"/>
                <a:gd name="adj2" fmla="val -76787"/>
              </a:avLst>
            </a:prstGeom>
            <a:solidFill>
              <a:schemeClr val="bg1"/>
            </a:solidFill>
            <a:ln>
              <a:solidFill>
                <a:srgbClr val="6730E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914126">
                <a:defRPr/>
              </a:pPr>
              <a:r>
                <a:rPr lang="de-de" sz="1050" b="1">
                  <a:solidFill>
                    <a:srgbClr val="000000"/>
                  </a:solidFill>
                  <a:latin typeface="Arial Narrow" panose="020B0604020202020204" pitchFamily="34" charset="0"/>
                  <a:cs typeface="Arial Narrow" panose="020B0604020202020204" pitchFamily="34" charset="0"/>
                </a:rPr>
                <a:t>2 ºC entsprechend Mittelwert</a:t>
              </a:r>
            </a:p>
          </p:txBody>
        </p:sp>
        <p:sp>
          <p:nvSpPr>
            <p:cNvPr id="18" name="Rectangular Callout 19">
              <a:extLst>
                <a:ext uri="{FF2B5EF4-FFF2-40B4-BE49-F238E27FC236}">
                  <a16:creationId xmlns:a16="http://schemas.microsoft.com/office/drawing/2014/main" id="{60A6D3AB-FCD0-41D3-8274-7E90359C4996}"/>
                </a:ext>
              </a:extLst>
            </p:cNvPr>
            <p:cNvSpPr/>
            <p:nvPr/>
          </p:nvSpPr>
          <p:spPr>
            <a:xfrm>
              <a:off x="6146223" y="5316878"/>
              <a:ext cx="773015" cy="457200"/>
            </a:xfrm>
            <a:prstGeom prst="wedgeRectCallout">
              <a:avLst>
                <a:gd name="adj1" fmla="val 61562"/>
                <a:gd name="adj2" fmla="val -21718"/>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08" rIns="45708" rtlCol="0" anchor="ctr" anchorCtr="0"/>
            <a:lstStyle/>
            <a:p>
              <a:pPr algn="ctr" defTabSz="914126">
                <a:defRPr/>
              </a:pPr>
              <a:r>
                <a:rPr lang="de-de" sz="1050" b="1">
                  <a:solidFill>
                    <a:srgbClr val="000000"/>
                  </a:solidFill>
                  <a:latin typeface="Arial Narrow" panose="020B0604020202020204" pitchFamily="34" charset="0"/>
                  <a:cs typeface="Arial Narrow" panose="020B0604020202020204" pitchFamily="34" charset="0"/>
                </a:rPr>
                <a:t>1,5 °C </a:t>
              </a:r>
              <a:br>
                <a:rPr lang="de-de" sz="1050" b="1">
                  <a:solidFill>
                    <a:srgbClr val="000000"/>
                  </a:solidFill>
                  <a:latin typeface="Arial Narrow" panose="020B0604020202020204" pitchFamily="34" charset="0"/>
                  <a:cs typeface="Arial Narrow" panose="020B0604020202020204" pitchFamily="34" charset="0"/>
                </a:rPr>
              </a:br>
              <a:r>
                <a:rPr lang="de-de" sz="1050" b="1">
                  <a:solidFill>
                    <a:srgbClr val="000000"/>
                  </a:solidFill>
                  <a:latin typeface="Arial Narrow" panose="020B0604020202020204" pitchFamily="34" charset="0"/>
                  <a:cs typeface="Arial Narrow" panose="020B0604020202020204" pitchFamily="34" charset="0"/>
                </a:rPr>
                <a:t>mit Paris kompatibel</a:t>
              </a:r>
            </a:p>
          </p:txBody>
        </p:sp>
        <p:grpSp>
          <p:nvGrpSpPr>
            <p:cNvPr id="19" name="Group 18">
              <a:extLst>
                <a:ext uri="{FF2B5EF4-FFF2-40B4-BE49-F238E27FC236}">
                  <a16:creationId xmlns:a16="http://schemas.microsoft.com/office/drawing/2014/main" id="{769EABEE-C23A-4BB1-8E3C-9201F111E58E}"/>
                </a:ext>
              </a:extLst>
            </p:cNvPr>
            <p:cNvGrpSpPr/>
            <p:nvPr/>
          </p:nvGrpSpPr>
          <p:grpSpPr>
            <a:xfrm>
              <a:off x="7551801" y="3282593"/>
              <a:ext cx="609902" cy="1162856"/>
              <a:chOff x="7457045" y="2735984"/>
              <a:chExt cx="609902" cy="1222375"/>
            </a:xfrm>
          </p:grpSpPr>
          <p:sp>
            <p:nvSpPr>
              <p:cNvPr id="29" name="Up-Down Arrow 21">
                <a:extLst>
                  <a:ext uri="{FF2B5EF4-FFF2-40B4-BE49-F238E27FC236}">
                    <a16:creationId xmlns:a16="http://schemas.microsoft.com/office/drawing/2014/main" id="{7B76B353-1C4D-4514-8BDD-DFDE4E54FE63}"/>
                  </a:ext>
                </a:extLst>
              </p:cNvPr>
              <p:cNvSpPr/>
              <p:nvPr/>
            </p:nvSpPr>
            <p:spPr>
              <a:xfrm>
                <a:off x="7457045" y="2735984"/>
                <a:ext cx="609902" cy="1222375"/>
              </a:xfrm>
              <a:prstGeom prst="up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sp>
            <p:nvSpPr>
              <p:cNvPr id="30" name="TextBox 29">
                <a:extLst>
                  <a:ext uri="{FF2B5EF4-FFF2-40B4-BE49-F238E27FC236}">
                    <a16:creationId xmlns:a16="http://schemas.microsoft.com/office/drawing/2014/main" id="{67B71C81-7B9A-477E-AEFC-B8D06645ACAD}"/>
                  </a:ext>
                </a:extLst>
              </p:cNvPr>
              <p:cNvSpPr txBox="1"/>
              <p:nvPr/>
            </p:nvSpPr>
            <p:spPr>
              <a:xfrm rot="16200000">
                <a:off x="7295078" y="3250476"/>
                <a:ext cx="1095934" cy="192637"/>
              </a:xfrm>
              <a:prstGeom prst="rect">
                <a:avLst/>
              </a:prstGeom>
              <a:noFill/>
            </p:spPr>
            <p:txBody>
              <a:bodyPr wrap="square" rtlCol="0">
                <a:spAutoFit/>
              </a:bodyPr>
              <a:lstStyle/>
              <a:p>
                <a:pPr algn="ctr" defTabSz="914126">
                  <a:defRPr/>
                </a:pPr>
                <a:r>
                  <a:rPr lang="de-de" sz="950" b="1">
                    <a:solidFill>
                      <a:srgbClr val="FFFFFF"/>
                    </a:solidFill>
                    <a:latin typeface="Arial Narrow" panose="020B0604020202020204" pitchFamily="34" charset="0"/>
                    <a:cs typeface="Arial Narrow" panose="020B0604020202020204" pitchFamily="34" charset="0"/>
                  </a:rPr>
                  <a:t>2 °C 13–16  GtCO</a:t>
                </a:r>
                <a:r>
                  <a:rPr lang="de-de" sz="950" b="1" baseline="-25000">
                    <a:solidFill>
                      <a:srgbClr val="FFFFFF"/>
                    </a:solidFill>
                    <a:latin typeface="Arial Narrow" panose="020B0604020202020204" pitchFamily="34" charset="0"/>
                    <a:cs typeface="Arial Narrow" panose="020B0604020202020204" pitchFamily="34" charset="0"/>
                  </a:rPr>
                  <a:t>2</a:t>
                </a:r>
                <a:r>
                  <a:rPr lang="de-de" sz="950" b="1">
                    <a:solidFill>
                      <a:srgbClr val="FFFFFF"/>
                    </a:solidFill>
                    <a:latin typeface="Arial Narrow" panose="020B0604020202020204" pitchFamily="34" charset="0"/>
                    <a:cs typeface="Arial Narrow" panose="020B0604020202020204" pitchFamily="34" charset="0"/>
                  </a:rPr>
                  <a:t>e</a:t>
                </a:r>
              </a:p>
            </p:txBody>
          </p:sp>
        </p:grpSp>
        <p:grpSp>
          <p:nvGrpSpPr>
            <p:cNvPr id="20" name="Group 19">
              <a:extLst>
                <a:ext uri="{FF2B5EF4-FFF2-40B4-BE49-F238E27FC236}">
                  <a16:creationId xmlns:a16="http://schemas.microsoft.com/office/drawing/2014/main" id="{ECAF3660-2872-4F20-9974-092FADBDA687}"/>
                </a:ext>
              </a:extLst>
            </p:cNvPr>
            <p:cNvGrpSpPr/>
            <p:nvPr/>
          </p:nvGrpSpPr>
          <p:grpSpPr>
            <a:xfrm>
              <a:off x="8344444" y="3282592"/>
              <a:ext cx="387927" cy="2251941"/>
              <a:chOff x="8188632" y="2735984"/>
              <a:chExt cx="387927" cy="2292343"/>
            </a:xfrm>
          </p:grpSpPr>
          <p:sp>
            <p:nvSpPr>
              <p:cNvPr id="27" name="Up-Down Arrow 24">
                <a:extLst>
                  <a:ext uri="{FF2B5EF4-FFF2-40B4-BE49-F238E27FC236}">
                    <a16:creationId xmlns:a16="http://schemas.microsoft.com/office/drawing/2014/main" id="{19AD6973-71A2-4444-91FB-5B7CA4B3C70E}"/>
                  </a:ext>
                </a:extLst>
              </p:cNvPr>
              <p:cNvSpPr/>
              <p:nvPr/>
            </p:nvSpPr>
            <p:spPr>
              <a:xfrm>
                <a:off x="8188632" y="2735984"/>
                <a:ext cx="387927" cy="2292343"/>
              </a:xfrm>
              <a:prstGeom prst="up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sp>
            <p:nvSpPr>
              <p:cNvPr id="28" name="TextBox 27">
                <a:extLst>
                  <a:ext uri="{FF2B5EF4-FFF2-40B4-BE49-F238E27FC236}">
                    <a16:creationId xmlns:a16="http://schemas.microsoft.com/office/drawing/2014/main" id="{FA00A026-948B-4BCD-8FCB-93F4AFF95249}"/>
                  </a:ext>
                </a:extLst>
              </p:cNvPr>
              <p:cNvSpPr txBox="1"/>
              <p:nvPr/>
            </p:nvSpPr>
            <p:spPr>
              <a:xfrm rot="16200000">
                <a:off x="7333374" y="3780425"/>
                <a:ext cx="2159803" cy="192637"/>
              </a:xfrm>
              <a:prstGeom prst="rect">
                <a:avLst/>
              </a:prstGeom>
              <a:noFill/>
              <a:ln>
                <a:noFill/>
              </a:ln>
            </p:spPr>
            <p:txBody>
              <a:bodyPr wrap="square" rtlCol="0">
                <a:spAutoFit/>
              </a:bodyPr>
              <a:lstStyle/>
              <a:p>
                <a:pPr algn="ctr" defTabSz="914126">
                  <a:defRPr/>
                </a:pPr>
                <a:r>
                  <a:rPr lang="de-de" sz="950" b="1">
                    <a:solidFill>
                      <a:srgbClr val="FFFFFF"/>
                    </a:solidFill>
                    <a:latin typeface="Arial Narrow" panose="020B0604020202020204" pitchFamily="34" charset="0"/>
                    <a:cs typeface="Arial Narrow" panose="020B0604020202020204" pitchFamily="34" charset="0"/>
                  </a:rPr>
                  <a:t>Paris 1,5 °C 26–29 GtCO</a:t>
                </a:r>
                <a:r>
                  <a:rPr lang="de-de" sz="950" b="1" baseline="-25000">
                    <a:solidFill>
                      <a:srgbClr val="FFFFFF"/>
                    </a:solidFill>
                    <a:latin typeface="Arial Narrow" panose="020B0604020202020204" pitchFamily="34" charset="0"/>
                    <a:cs typeface="Arial Narrow" panose="020B0604020202020204" pitchFamily="34" charset="0"/>
                  </a:rPr>
                  <a:t>2</a:t>
                </a:r>
                <a:r>
                  <a:rPr lang="de-de" sz="950" b="1">
                    <a:solidFill>
                      <a:srgbClr val="FFFFFF"/>
                    </a:solidFill>
                    <a:latin typeface="Arial Narrow" panose="020B0604020202020204" pitchFamily="34" charset="0"/>
                    <a:cs typeface="Arial Narrow" panose="020B0604020202020204" pitchFamily="34" charset="0"/>
                  </a:rPr>
                  <a:t>e</a:t>
                </a:r>
              </a:p>
            </p:txBody>
          </p:sp>
        </p:grpSp>
        <p:sp>
          <p:nvSpPr>
            <p:cNvPr id="21" name="TextBox 20">
              <a:extLst>
                <a:ext uri="{FF2B5EF4-FFF2-40B4-BE49-F238E27FC236}">
                  <a16:creationId xmlns:a16="http://schemas.microsoft.com/office/drawing/2014/main" id="{410BAC63-30E3-4B53-934D-82115D1250DA}"/>
                </a:ext>
              </a:extLst>
            </p:cNvPr>
            <p:cNvSpPr txBox="1"/>
            <p:nvPr/>
          </p:nvSpPr>
          <p:spPr>
            <a:xfrm rot="16200000">
              <a:off x="-1411577" y="4271290"/>
              <a:ext cx="3444241" cy="211279"/>
            </a:xfrm>
            <a:prstGeom prst="rect">
              <a:avLst/>
            </a:prstGeom>
            <a:noFill/>
          </p:spPr>
          <p:txBody>
            <a:bodyPr wrap="square" rtlCol="0">
              <a:spAutoFit/>
            </a:bodyPr>
            <a:lstStyle/>
            <a:p>
              <a:pPr algn="ctr" defTabSz="914126">
                <a:defRPr/>
              </a:pPr>
              <a:r>
                <a:rPr lang="de-de" sz="1100" b="1">
                  <a:solidFill>
                    <a:srgbClr val="000000"/>
                  </a:solidFill>
                  <a:latin typeface="Arial Narrow" panose="020B0604020202020204" pitchFamily="34" charset="0"/>
                  <a:cs typeface="Arial Narrow" panose="020B0604020202020204" pitchFamily="34" charset="0"/>
                </a:rPr>
                <a:t>Weltweite Treibhausgasemissionen (GtCO</a:t>
              </a:r>
              <a:r>
                <a:rPr lang="de-de" sz="1100" b="1" baseline="-25000">
                  <a:solidFill>
                    <a:srgbClr val="000000"/>
                  </a:solidFill>
                  <a:latin typeface="Arial Narrow" panose="020B0604020202020204" pitchFamily="34" charset="0"/>
                  <a:cs typeface="Arial Narrow" panose="020B0604020202020204" pitchFamily="34" charset="0"/>
                </a:rPr>
                <a:t>2</a:t>
              </a:r>
              <a:r>
                <a:rPr lang="de-de" sz="1100" b="1">
                  <a:solidFill>
                    <a:srgbClr val="000000"/>
                  </a:solidFill>
                  <a:latin typeface="Arial Narrow" panose="020B0604020202020204" pitchFamily="34" charset="0"/>
                  <a:cs typeface="Arial Narrow" panose="020B0604020202020204" pitchFamily="34" charset="0"/>
                </a:rPr>
                <a:t>e/Jahr)</a:t>
              </a:r>
            </a:p>
          </p:txBody>
        </p:sp>
        <p:sp>
          <p:nvSpPr>
            <p:cNvPr id="22" name="TextBox 21">
              <a:extLst>
                <a:ext uri="{FF2B5EF4-FFF2-40B4-BE49-F238E27FC236}">
                  <a16:creationId xmlns:a16="http://schemas.microsoft.com/office/drawing/2014/main" id="{B379F798-3304-40AC-B897-3573A44A9F2E}"/>
                </a:ext>
              </a:extLst>
            </p:cNvPr>
            <p:cNvSpPr txBox="1"/>
            <p:nvPr/>
          </p:nvSpPr>
          <p:spPr>
            <a:xfrm>
              <a:off x="7508981" y="2511912"/>
              <a:ext cx="1377413" cy="192729"/>
            </a:xfrm>
            <a:prstGeom prst="rect">
              <a:avLst/>
            </a:prstGeom>
            <a:noFill/>
          </p:spPr>
          <p:txBody>
            <a:bodyPr wrap="square" lIns="0" tIns="0" rIns="0" bIns="0" rtlCol="0">
              <a:spAutoFit/>
            </a:bodyPr>
            <a:lstStyle/>
            <a:p>
              <a:pPr defTabSz="914126">
                <a:defRPr/>
              </a:pPr>
              <a:r>
                <a:rPr lang="de-de" sz="1400" b="1">
                  <a:solidFill>
                    <a:srgbClr val="000000"/>
                  </a:solidFill>
                  <a:latin typeface="Arial Narrow" panose="020B0604020202020204" pitchFamily="34" charset="0"/>
                  <a:cs typeface="Arial Narrow" panose="020B0604020202020204" pitchFamily="34" charset="0"/>
                </a:rPr>
                <a:t>Emissionslücken 2030</a:t>
              </a:r>
            </a:p>
          </p:txBody>
        </p:sp>
        <p:sp>
          <p:nvSpPr>
            <p:cNvPr id="23" name="Oval 22">
              <a:extLst>
                <a:ext uri="{FF2B5EF4-FFF2-40B4-BE49-F238E27FC236}">
                  <a16:creationId xmlns:a16="http://schemas.microsoft.com/office/drawing/2014/main" id="{E1F64565-F5B9-4961-B246-CC967E13EB86}"/>
                </a:ext>
              </a:extLst>
            </p:cNvPr>
            <p:cNvSpPr/>
            <p:nvPr/>
          </p:nvSpPr>
          <p:spPr>
            <a:xfrm>
              <a:off x="8364106" y="2793298"/>
              <a:ext cx="344600" cy="38457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sp>
          <p:nvSpPr>
            <p:cNvPr id="24" name="Oval 23">
              <a:extLst>
                <a:ext uri="{FF2B5EF4-FFF2-40B4-BE49-F238E27FC236}">
                  <a16:creationId xmlns:a16="http://schemas.microsoft.com/office/drawing/2014/main" id="{250F6747-4088-4028-83C8-41588DE61030}"/>
                </a:ext>
              </a:extLst>
            </p:cNvPr>
            <p:cNvSpPr/>
            <p:nvPr/>
          </p:nvSpPr>
          <p:spPr>
            <a:xfrm>
              <a:off x="7684656" y="2793298"/>
              <a:ext cx="344600" cy="384571"/>
            </a:xfrm>
            <a:prstGeom prst="ellipse">
              <a:avLst/>
            </a:prstGeom>
            <a:noFill/>
            <a:ln>
              <a:solidFill>
                <a:srgbClr val="673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de-de" sz="1799">
                <a:solidFill>
                  <a:srgbClr val="FFFFFF"/>
                </a:solidFill>
                <a:latin typeface="Arial"/>
              </a:endParaRPr>
            </a:p>
          </p:txBody>
        </p:sp>
        <p:sp>
          <p:nvSpPr>
            <p:cNvPr id="25" name="TextBox 24">
              <a:extLst>
                <a:ext uri="{FF2B5EF4-FFF2-40B4-BE49-F238E27FC236}">
                  <a16:creationId xmlns:a16="http://schemas.microsoft.com/office/drawing/2014/main" id="{878159F8-D19F-4087-B991-DE4D147CAF04}"/>
                </a:ext>
              </a:extLst>
            </p:cNvPr>
            <p:cNvSpPr txBox="1"/>
            <p:nvPr/>
          </p:nvSpPr>
          <p:spPr>
            <a:xfrm>
              <a:off x="7646574" y="2901850"/>
              <a:ext cx="418692" cy="165196"/>
            </a:xfrm>
            <a:prstGeom prst="rect">
              <a:avLst/>
            </a:prstGeom>
            <a:noFill/>
          </p:spPr>
          <p:txBody>
            <a:bodyPr wrap="square" lIns="0" tIns="0" rIns="0" bIns="0" rtlCol="0">
              <a:spAutoFit/>
            </a:bodyPr>
            <a:lstStyle/>
            <a:p>
              <a:pPr algn="ctr" defTabSz="914126">
                <a:defRPr/>
              </a:pPr>
              <a:r>
                <a:rPr lang="de-de" sz="1200" b="1">
                  <a:solidFill>
                    <a:srgbClr val="000000"/>
                  </a:solidFill>
                  <a:latin typeface="Arial Narrow" panose="020B0604020202020204" pitchFamily="34" charset="0"/>
                  <a:cs typeface="Arial Narrow" panose="020B0604020202020204" pitchFamily="34" charset="0"/>
                </a:rPr>
                <a:t>2 ºC</a:t>
              </a:r>
            </a:p>
          </p:txBody>
        </p:sp>
        <p:sp>
          <p:nvSpPr>
            <p:cNvPr id="26" name="TextBox 25">
              <a:extLst>
                <a:ext uri="{FF2B5EF4-FFF2-40B4-BE49-F238E27FC236}">
                  <a16:creationId xmlns:a16="http://schemas.microsoft.com/office/drawing/2014/main" id="{6731734C-E68B-4F04-AE47-9F4237B483B5}"/>
                </a:ext>
              </a:extLst>
            </p:cNvPr>
            <p:cNvSpPr txBox="1"/>
            <p:nvPr/>
          </p:nvSpPr>
          <p:spPr>
            <a:xfrm>
              <a:off x="8364106" y="2927412"/>
              <a:ext cx="344600" cy="151430"/>
            </a:xfrm>
            <a:prstGeom prst="rect">
              <a:avLst/>
            </a:prstGeom>
            <a:noFill/>
          </p:spPr>
          <p:txBody>
            <a:bodyPr wrap="square" lIns="0" tIns="0" rIns="0" bIns="0" rtlCol="0">
              <a:spAutoFit/>
            </a:bodyPr>
            <a:lstStyle/>
            <a:p>
              <a:pPr algn="ctr" defTabSz="914126">
                <a:defRPr/>
              </a:pPr>
              <a:r>
                <a:rPr lang="de-de" sz="1100" b="1">
                  <a:solidFill>
                    <a:srgbClr val="000000"/>
                  </a:solidFill>
                  <a:latin typeface="Arial Narrow" panose="020B0604020202020204" pitchFamily="34" charset="0"/>
                  <a:cs typeface="Arial Narrow" panose="020B0604020202020204" pitchFamily="34" charset="0"/>
                </a:rPr>
                <a:t>1,5 ºC</a:t>
              </a:r>
            </a:p>
          </p:txBody>
        </p:sp>
      </p:grpSp>
    </p:spTree>
    <p:extLst>
      <p:ext uri="{BB962C8B-B14F-4D97-AF65-F5344CB8AC3E}">
        <p14:creationId xmlns:p14="http://schemas.microsoft.com/office/powerpoint/2010/main" val="78648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9">
            <a:extLst>
              <a:ext uri="{FF2B5EF4-FFF2-40B4-BE49-F238E27FC236}">
                <a16:creationId xmlns:a16="http://schemas.microsoft.com/office/drawing/2014/main" id="{EBFF956D-A4CC-4EE9-87B7-9AC91B5151B8}"/>
              </a:ext>
            </a:extLst>
          </p:cNvPr>
          <p:cNvSpPr>
            <a:spLocks noGrp="1"/>
          </p:cNvSpPr>
          <p:nvPr>
            <p:ph type="sldNum" sz="quarter" idx="4"/>
          </p:nvPr>
        </p:nvSpPr>
        <p:spPr>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21</a:t>
            </a:fld>
            <a:endParaRPr lang="en-US"/>
          </a:p>
        </p:txBody>
      </p:sp>
      <p:sp>
        <p:nvSpPr>
          <p:cNvPr id="2" name="Text Placeholder 1">
            <a:extLst>
              <a:ext uri="{FF2B5EF4-FFF2-40B4-BE49-F238E27FC236}">
                <a16:creationId xmlns:a16="http://schemas.microsoft.com/office/drawing/2014/main" id="{6DAEE995-3FDD-4C3C-8A6C-38827F46E4FF}"/>
              </a:ext>
            </a:extLst>
          </p:cNvPr>
          <p:cNvSpPr>
            <a:spLocks noGrp="1"/>
          </p:cNvSpPr>
          <p:nvPr>
            <p:ph type="body" sz="quarter" idx="26"/>
          </p:nvPr>
        </p:nvSpPr>
        <p:spPr>
          <a:xfrm>
            <a:off x="457200" y="6352415"/>
            <a:ext cx="11247120" cy="153888"/>
          </a:xfrm>
        </p:spPr>
        <p:txBody>
          <a:bodyPr/>
          <a:lstStyle/>
          <a:p>
            <a:r>
              <a:rPr lang="de-de" b="0" i="0" u="none" baseline="0"/>
              <a:t>Quelle: Task Force on Climate-Related Financial Disclosures.</a:t>
            </a:r>
          </a:p>
        </p:txBody>
      </p:sp>
      <p:sp>
        <p:nvSpPr>
          <p:cNvPr id="4" name="Text Placeholder 3">
            <a:extLst>
              <a:ext uri="{FF2B5EF4-FFF2-40B4-BE49-F238E27FC236}">
                <a16:creationId xmlns:a16="http://schemas.microsoft.com/office/drawing/2014/main" id="{DA2F0A3E-72BA-4A2D-88A4-51A85F688162}"/>
              </a:ext>
            </a:extLst>
          </p:cNvPr>
          <p:cNvSpPr>
            <a:spLocks noGrp="1"/>
          </p:cNvSpPr>
          <p:nvPr>
            <p:ph type="body" sz="quarter" idx="32"/>
          </p:nvPr>
        </p:nvSpPr>
        <p:spPr>
          <a:xfrm>
            <a:off x="457200" y="182880"/>
            <a:ext cx="9588843" cy="766580"/>
          </a:xfrm>
        </p:spPr>
        <p:txBody>
          <a:bodyPr/>
          <a:lstStyle/>
          <a:p>
            <a:pPr algn="l" rtl="0"/>
            <a:r>
              <a:rPr lang="de-de" sz="2400" b="1" i="0" u="none" baseline="0"/>
              <a:t>Mit dem Klimawandel zusammenhängende Chancen und Risiken</a:t>
            </a:r>
          </a:p>
        </p:txBody>
      </p:sp>
      <p:sp>
        <p:nvSpPr>
          <p:cNvPr id="6" name="Text Placeholder 1">
            <a:extLst>
              <a:ext uri="{FF2B5EF4-FFF2-40B4-BE49-F238E27FC236}">
                <a16:creationId xmlns:a16="http://schemas.microsoft.com/office/drawing/2014/main" id="{B45C4453-DC5A-4C74-AB33-0DA26C065507}"/>
              </a:ext>
            </a:extLst>
          </p:cNvPr>
          <p:cNvSpPr txBox="1">
            <a:spLocks/>
          </p:cNvSpPr>
          <p:nvPr/>
        </p:nvSpPr>
        <p:spPr>
          <a:xfrm>
            <a:off x="1796730" y="1280160"/>
            <a:ext cx="8449349" cy="338554"/>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400" b="1">
                <a:solidFill>
                  <a:srgbClr val="3769FF"/>
                </a:solidFill>
              </a:rPr>
              <a:t>Anleger sollten die finanziellen Auswirkungen der Risiken wie auch der Chancen berücksichtigen, wenn sie die möglichen Folgen des Klimawandels auf ihre Portfolios beurteilen. </a:t>
            </a:r>
          </a:p>
        </p:txBody>
      </p:sp>
      <p:sp>
        <p:nvSpPr>
          <p:cNvPr id="7" name="TextBox 6">
            <a:extLst>
              <a:ext uri="{FF2B5EF4-FFF2-40B4-BE49-F238E27FC236}">
                <a16:creationId xmlns:a16="http://schemas.microsoft.com/office/drawing/2014/main" id="{918E3284-8A96-4CCE-A830-54F84F5A4E18}"/>
              </a:ext>
            </a:extLst>
          </p:cNvPr>
          <p:cNvSpPr txBox="1"/>
          <p:nvPr/>
        </p:nvSpPr>
        <p:spPr>
          <a:xfrm>
            <a:off x="4725092" y="2910764"/>
            <a:ext cx="896112" cy="200055"/>
          </a:xfrm>
          <a:prstGeom prst="rect">
            <a:avLst/>
          </a:prstGeom>
          <a:noFill/>
        </p:spPr>
        <p:txBody>
          <a:bodyPr wrap="square" lIns="0" tIns="0" rIns="0" bIns="0" rtlCol="0" anchor="t" anchorCtr="0">
            <a:spAutoFit/>
          </a:bodyPr>
          <a:lstStyle/>
          <a:p>
            <a:pPr algn="ctr" rtl="0"/>
            <a:r>
              <a:rPr lang="de-de" sz="1300"/>
              <a:t>Risiken</a:t>
            </a:r>
          </a:p>
        </p:txBody>
      </p:sp>
      <p:sp>
        <p:nvSpPr>
          <p:cNvPr id="8" name="TextBox 7">
            <a:extLst>
              <a:ext uri="{FF2B5EF4-FFF2-40B4-BE49-F238E27FC236}">
                <a16:creationId xmlns:a16="http://schemas.microsoft.com/office/drawing/2014/main" id="{5431031D-68A6-45A7-971F-3960F9B5D86E}"/>
              </a:ext>
            </a:extLst>
          </p:cNvPr>
          <p:cNvSpPr txBox="1"/>
          <p:nvPr/>
        </p:nvSpPr>
        <p:spPr>
          <a:xfrm>
            <a:off x="6189550" y="2910763"/>
            <a:ext cx="1342855" cy="200055"/>
          </a:xfrm>
          <a:prstGeom prst="rect">
            <a:avLst/>
          </a:prstGeom>
          <a:noFill/>
        </p:spPr>
        <p:txBody>
          <a:bodyPr wrap="square" lIns="0" tIns="0" rIns="0" bIns="0" rtlCol="0" anchor="t" anchorCtr="0">
            <a:spAutoFit/>
          </a:bodyPr>
          <a:lstStyle/>
          <a:p>
            <a:pPr algn="ctr" rtl="0"/>
            <a:r>
              <a:rPr lang="de-de" sz="1300"/>
              <a:t>Chancen</a:t>
            </a:r>
          </a:p>
        </p:txBody>
      </p:sp>
      <p:grpSp>
        <p:nvGrpSpPr>
          <p:cNvPr id="9" name="Group 8">
            <a:extLst>
              <a:ext uri="{FF2B5EF4-FFF2-40B4-BE49-F238E27FC236}">
                <a16:creationId xmlns:a16="http://schemas.microsoft.com/office/drawing/2014/main" id="{8220D5BC-1F6A-4A07-BCA8-3F85E155877D}"/>
              </a:ext>
            </a:extLst>
          </p:cNvPr>
          <p:cNvGrpSpPr/>
          <p:nvPr/>
        </p:nvGrpSpPr>
        <p:grpSpPr>
          <a:xfrm>
            <a:off x="3554765" y="3459434"/>
            <a:ext cx="4974336" cy="1425893"/>
            <a:chOff x="1773936" y="3459433"/>
            <a:chExt cx="4974336" cy="2489325"/>
          </a:xfrm>
        </p:grpSpPr>
        <p:cxnSp>
          <p:nvCxnSpPr>
            <p:cNvPr id="10" name="Straight Connector 9">
              <a:extLst>
                <a:ext uri="{FF2B5EF4-FFF2-40B4-BE49-F238E27FC236}">
                  <a16:creationId xmlns:a16="http://schemas.microsoft.com/office/drawing/2014/main" id="{F71FFE5F-69E9-48ED-A7BC-A8DAF71C674C}"/>
                </a:ext>
              </a:extLst>
            </p:cNvPr>
            <p:cNvCxnSpPr/>
            <p:nvPr/>
          </p:nvCxnSpPr>
          <p:spPr>
            <a:xfrm>
              <a:off x="3383175" y="3459433"/>
              <a:ext cx="0" cy="475488"/>
            </a:xfrm>
            <a:prstGeom prst="line">
              <a:avLst/>
            </a:prstGeom>
            <a:ln w="254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A23C8F-9F3E-470C-858E-638666CB3F96}"/>
                </a:ext>
              </a:extLst>
            </p:cNvPr>
            <p:cNvCxnSpPr/>
            <p:nvPr/>
          </p:nvCxnSpPr>
          <p:spPr>
            <a:xfrm>
              <a:off x="5083959" y="3459433"/>
              <a:ext cx="0" cy="475488"/>
            </a:xfrm>
            <a:prstGeom prst="line">
              <a:avLst/>
            </a:prstGeom>
            <a:ln w="254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22018C-1742-42B6-8CDB-D635F9F8B4F4}"/>
                </a:ext>
              </a:extLst>
            </p:cNvPr>
            <p:cNvCxnSpPr>
              <a:cxnSpLocks/>
            </p:cNvCxnSpPr>
            <p:nvPr/>
          </p:nvCxnSpPr>
          <p:spPr>
            <a:xfrm>
              <a:off x="4242711" y="5026289"/>
              <a:ext cx="0" cy="710700"/>
            </a:xfrm>
            <a:prstGeom prst="line">
              <a:avLst/>
            </a:prstGeom>
            <a:ln w="254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27DE72-B3B3-4C9E-9A15-56FC47741F4B}"/>
                </a:ext>
              </a:extLst>
            </p:cNvPr>
            <p:cNvCxnSpPr>
              <a:cxnSpLocks/>
            </p:cNvCxnSpPr>
            <p:nvPr/>
          </p:nvCxnSpPr>
          <p:spPr>
            <a:xfrm>
              <a:off x="1773936" y="5485814"/>
              <a:ext cx="4974336" cy="0"/>
            </a:xfrm>
            <a:prstGeom prst="line">
              <a:avLst/>
            </a:prstGeom>
            <a:ln w="254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783745-0F5D-4E88-B112-3FE0F67DFFDB}"/>
                </a:ext>
              </a:extLst>
            </p:cNvPr>
            <p:cNvCxnSpPr/>
            <p:nvPr/>
          </p:nvCxnSpPr>
          <p:spPr>
            <a:xfrm>
              <a:off x="1782975" y="5473270"/>
              <a:ext cx="0" cy="475488"/>
            </a:xfrm>
            <a:prstGeom prst="line">
              <a:avLst/>
            </a:prstGeom>
            <a:ln w="254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B1541C-9454-47A9-AAA3-ACAA43CFFC7A}"/>
                </a:ext>
              </a:extLst>
            </p:cNvPr>
            <p:cNvCxnSpPr/>
            <p:nvPr/>
          </p:nvCxnSpPr>
          <p:spPr>
            <a:xfrm>
              <a:off x="6739023" y="5473270"/>
              <a:ext cx="0" cy="475488"/>
            </a:xfrm>
            <a:prstGeom prst="line">
              <a:avLst/>
            </a:prstGeom>
            <a:ln w="25400">
              <a:solidFill>
                <a:srgbClr val="BFBFBF"/>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F5A3068C-D84B-4453-87F8-34CCE81BA9BB}"/>
              </a:ext>
            </a:extLst>
          </p:cNvPr>
          <p:cNvSpPr txBox="1"/>
          <p:nvPr/>
        </p:nvSpPr>
        <p:spPr>
          <a:xfrm>
            <a:off x="5685213" y="3867942"/>
            <a:ext cx="1514906" cy="400110"/>
          </a:xfrm>
          <a:prstGeom prst="rect">
            <a:avLst/>
          </a:prstGeom>
          <a:noFill/>
        </p:spPr>
        <p:txBody>
          <a:bodyPr wrap="square" lIns="0" tIns="0" rIns="0" bIns="0" rtlCol="0" anchor="t" anchorCtr="0">
            <a:spAutoFit/>
          </a:bodyPr>
          <a:lstStyle/>
          <a:p>
            <a:pPr algn="l" rtl="0"/>
            <a:r>
              <a:rPr lang="de-de" sz="1300"/>
              <a:t>Finanzielle Auswirkungen</a:t>
            </a:r>
          </a:p>
        </p:txBody>
      </p:sp>
      <p:sp>
        <p:nvSpPr>
          <p:cNvPr id="17" name="Oval 16">
            <a:extLst>
              <a:ext uri="{FF2B5EF4-FFF2-40B4-BE49-F238E27FC236}">
                <a16:creationId xmlns:a16="http://schemas.microsoft.com/office/drawing/2014/main" id="{EC06B78C-A986-4CE4-A469-17ED46096C8D}"/>
              </a:ext>
            </a:extLst>
          </p:cNvPr>
          <p:cNvSpPr/>
          <p:nvPr/>
        </p:nvSpPr>
        <p:spPr>
          <a:xfrm>
            <a:off x="4450063" y="2013263"/>
            <a:ext cx="1446170" cy="1446170"/>
          </a:xfrm>
          <a:prstGeom prst="ellipse">
            <a:avLst/>
          </a:prstGeom>
          <a:noFill/>
          <a:ln>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18" name="Oval 17">
            <a:extLst>
              <a:ext uri="{FF2B5EF4-FFF2-40B4-BE49-F238E27FC236}">
                <a16:creationId xmlns:a16="http://schemas.microsoft.com/office/drawing/2014/main" id="{FA9CF064-4D6D-4E53-8AE3-B2B1961FDD82}"/>
              </a:ext>
            </a:extLst>
          </p:cNvPr>
          <p:cNvSpPr/>
          <p:nvPr/>
        </p:nvSpPr>
        <p:spPr>
          <a:xfrm>
            <a:off x="6141703" y="2013263"/>
            <a:ext cx="1446170" cy="1446170"/>
          </a:xfrm>
          <a:prstGeom prst="ellipse">
            <a:avLst/>
          </a:prstGeom>
          <a:noFill/>
          <a:ln>
            <a:solidFill>
              <a:srgbClr val="673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19" name="Rectangle 18">
            <a:extLst>
              <a:ext uri="{FF2B5EF4-FFF2-40B4-BE49-F238E27FC236}">
                <a16:creationId xmlns:a16="http://schemas.microsoft.com/office/drawing/2014/main" id="{8E1E995B-B69E-4FD4-B2D1-2BEA9BA8CA40}"/>
              </a:ext>
            </a:extLst>
          </p:cNvPr>
          <p:cNvSpPr/>
          <p:nvPr/>
        </p:nvSpPr>
        <p:spPr>
          <a:xfrm>
            <a:off x="4859153" y="3731794"/>
            <a:ext cx="2276958" cy="627990"/>
          </a:xfrm>
          <a:prstGeom prst="rect">
            <a:avLst/>
          </a:prstGeom>
          <a:noFill/>
          <a:ln>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0" name="Oval 19">
            <a:extLst>
              <a:ext uri="{FF2B5EF4-FFF2-40B4-BE49-F238E27FC236}">
                <a16:creationId xmlns:a16="http://schemas.microsoft.com/office/drawing/2014/main" id="{47E20829-8737-462C-8099-D84D605C60EF}"/>
              </a:ext>
            </a:extLst>
          </p:cNvPr>
          <p:cNvSpPr/>
          <p:nvPr/>
        </p:nvSpPr>
        <p:spPr>
          <a:xfrm>
            <a:off x="5487144" y="4751254"/>
            <a:ext cx="1070360" cy="107036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1" name="TextBox 20">
            <a:extLst>
              <a:ext uri="{FF2B5EF4-FFF2-40B4-BE49-F238E27FC236}">
                <a16:creationId xmlns:a16="http://schemas.microsoft.com/office/drawing/2014/main" id="{253352FD-868D-4F5A-8992-092EA652FBDA}"/>
              </a:ext>
            </a:extLst>
          </p:cNvPr>
          <p:cNvSpPr txBox="1"/>
          <p:nvPr/>
        </p:nvSpPr>
        <p:spPr>
          <a:xfrm>
            <a:off x="5548053" y="5123601"/>
            <a:ext cx="969671" cy="400110"/>
          </a:xfrm>
          <a:prstGeom prst="rect">
            <a:avLst/>
          </a:prstGeom>
          <a:noFill/>
        </p:spPr>
        <p:txBody>
          <a:bodyPr wrap="square" lIns="0" tIns="0" rIns="0" bIns="0" rtlCol="0" anchor="t" anchorCtr="0">
            <a:spAutoFit/>
          </a:bodyPr>
          <a:lstStyle/>
          <a:p>
            <a:pPr algn="ctr" rtl="0"/>
            <a:r>
              <a:rPr lang="de-de" sz="1300"/>
              <a:t>Kapitalflussrechnung</a:t>
            </a:r>
          </a:p>
        </p:txBody>
      </p:sp>
      <p:sp>
        <p:nvSpPr>
          <p:cNvPr id="22" name="Rectangle 21">
            <a:extLst>
              <a:ext uri="{FF2B5EF4-FFF2-40B4-BE49-F238E27FC236}">
                <a16:creationId xmlns:a16="http://schemas.microsoft.com/office/drawing/2014/main" id="{FA4F7389-4C78-4871-835B-BD3EA08790C3}"/>
              </a:ext>
            </a:extLst>
          </p:cNvPr>
          <p:cNvSpPr/>
          <p:nvPr/>
        </p:nvSpPr>
        <p:spPr>
          <a:xfrm>
            <a:off x="2823245" y="4874794"/>
            <a:ext cx="1480816" cy="832763"/>
          </a:xfrm>
          <a:prstGeom prst="rect">
            <a:avLst/>
          </a:prstGeom>
          <a:noFill/>
          <a:ln>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3" name="TextBox 22">
            <a:extLst>
              <a:ext uri="{FF2B5EF4-FFF2-40B4-BE49-F238E27FC236}">
                <a16:creationId xmlns:a16="http://schemas.microsoft.com/office/drawing/2014/main" id="{C4C5A851-51A3-4F80-8B7B-0E421903BB9D}"/>
              </a:ext>
            </a:extLst>
          </p:cNvPr>
          <p:cNvSpPr txBox="1"/>
          <p:nvPr/>
        </p:nvSpPr>
        <p:spPr>
          <a:xfrm>
            <a:off x="2888863" y="4941468"/>
            <a:ext cx="1349583" cy="200055"/>
          </a:xfrm>
          <a:prstGeom prst="rect">
            <a:avLst/>
          </a:prstGeom>
          <a:noFill/>
        </p:spPr>
        <p:txBody>
          <a:bodyPr wrap="square" lIns="0" tIns="0" rIns="0" bIns="0" rtlCol="0" anchor="t" anchorCtr="0">
            <a:spAutoFit/>
          </a:bodyPr>
          <a:lstStyle/>
          <a:p>
            <a:pPr algn="ctr" rtl="0"/>
            <a:r>
              <a:rPr lang="de-de" sz="1300"/>
              <a:t>GuV-Rechnung</a:t>
            </a:r>
          </a:p>
        </p:txBody>
      </p:sp>
      <p:sp>
        <p:nvSpPr>
          <p:cNvPr id="24" name="TextBox 23">
            <a:extLst>
              <a:ext uri="{FF2B5EF4-FFF2-40B4-BE49-F238E27FC236}">
                <a16:creationId xmlns:a16="http://schemas.microsoft.com/office/drawing/2014/main" id="{440492F9-2D10-4909-B830-E8C1B7F4493E}"/>
              </a:ext>
            </a:extLst>
          </p:cNvPr>
          <p:cNvSpPr txBox="1"/>
          <p:nvPr/>
        </p:nvSpPr>
        <p:spPr>
          <a:xfrm>
            <a:off x="2888861" y="5186988"/>
            <a:ext cx="1349584" cy="209288"/>
          </a:xfrm>
          <a:prstGeom prst="rect">
            <a:avLst/>
          </a:prstGeom>
          <a:solidFill>
            <a:srgbClr val="E6E6E6"/>
          </a:solidFill>
        </p:spPr>
        <p:txBody>
          <a:bodyPr wrap="square" lIns="0" tIns="27432" rIns="0" bIns="27432" rtlCol="0" anchor="t" anchorCtr="0">
            <a:spAutoFit/>
          </a:bodyPr>
          <a:lstStyle/>
          <a:p>
            <a:pPr algn="ctr" rtl="0"/>
            <a:r>
              <a:rPr lang="de-de" sz="1000"/>
              <a:t>Umsatzerlöse</a:t>
            </a:r>
          </a:p>
        </p:txBody>
      </p:sp>
      <p:sp>
        <p:nvSpPr>
          <p:cNvPr id="25" name="TextBox 24">
            <a:extLst>
              <a:ext uri="{FF2B5EF4-FFF2-40B4-BE49-F238E27FC236}">
                <a16:creationId xmlns:a16="http://schemas.microsoft.com/office/drawing/2014/main" id="{574C0202-ABC3-4BD3-B0DC-57C7BABAADB5}"/>
              </a:ext>
            </a:extLst>
          </p:cNvPr>
          <p:cNvSpPr txBox="1"/>
          <p:nvPr/>
        </p:nvSpPr>
        <p:spPr>
          <a:xfrm>
            <a:off x="2888861" y="5442702"/>
            <a:ext cx="1349584" cy="209288"/>
          </a:xfrm>
          <a:prstGeom prst="rect">
            <a:avLst/>
          </a:prstGeom>
          <a:solidFill>
            <a:srgbClr val="E6E6E6"/>
          </a:solidFill>
        </p:spPr>
        <p:txBody>
          <a:bodyPr wrap="square" lIns="0" tIns="27432" rIns="0" bIns="27432" rtlCol="0" anchor="t" anchorCtr="0">
            <a:spAutoFit/>
          </a:bodyPr>
          <a:lstStyle/>
          <a:p>
            <a:pPr algn="ctr" rtl="0"/>
            <a:r>
              <a:rPr lang="de-de" sz="1000"/>
              <a:t>Ausgaben</a:t>
            </a:r>
          </a:p>
        </p:txBody>
      </p:sp>
      <p:sp>
        <p:nvSpPr>
          <p:cNvPr id="26" name="Rectangle 25">
            <a:extLst>
              <a:ext uri="{FF2B5EF4-FFF2-40B4-BE49-F238E27FC236}">
                <a16:creationId xmlns:a16="http://schemas.microsoft.com/office/drawing/2014/main" id="{46AC8E2F-63B4-4659-9694-2C829CA93A5C}"/>
              </a:ext>
            </a:extLst>
          </p:cNvPr>
          <p:cNvSpPr/>
          <p:nvPr/>
        </p:nvSpPr>
        <p:spPr>
          <a:xfrm>
            <a:off x="7779928" y="4874794"/>
            <a:ext cx="1481328" cy="1008711"/>
          </a:xfrm>
          <a:prstGeom prst="rect">
            <a:avLst/>
          </a:prstGeom>
          <a:noFill/>
          <a:ln>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7" name="TextBox 26">
            <a:extLst>
              <a:ext uri="{FF2B5EF4-FFF2-40B4-BE49-F238E27FC236}">
                <a16:creationId xmlns:a16="http://schemas.microsoft.com/office/drawing/2014/main" id="{26194044-0247-4AAB-BAC7-E84506BA10B8}"/>
              </a:ext>
            </a:extLst>
          </p:cNvPr>
          <p:cNvSpPr txBox="1"/>
          <p:nvPr/>
        </p:nvSpPr>
        <p:spPr>
          <a:xfrm>
            <a:off x="7845903" y="4941468"/>
            <a:ext cx="1349383" cy="200055"/>
          </a:xfrm>
          <a:prstGeom prst="rect">
            <a:avLst/>
          </a:prstGeom>
          <a:noFill/>
        </p:spPr>
        <p:txBody>
          <a:bodyPr wrap="square" lIns="0" tIns="0" rIns="0" bIns="0" rtlCol="0" anchor="t" anchorCtr="0">
            <a:spAutoFit/>
          </a:bodyPr>
          <a:lstStyle/>
          <a:p>
            <a:pPr algn="ctr" rtl="0"/>
            <a:r>
              <a:rPr lang="de-de" sz="1300"/>
              <a:t>Bilanz</a:t>
            </a:r>
          </a:p>
        </p:txBody>
      </p:sp>
      <p:sp>
        <p:nvSpPr>
          <p:cNvPr id="28" name="TextBox 27">
            <a:extLst>
              <a:ext uri="{FF2B5EF4-FFF2-40B4-BE49-F238E27FC236}">
                <a16:creationId xmlns:a16="http://schemas.microsoft.com/office/drawing/2014/main" id="{658D238B-19B4-4351-9FEB-3D3A5EE5B70C}"/>
              </a:ext>
            </a:extLst>
          </p:cNvPr>
          <p:cNvSpPr txBox="1"/>
          <p:nvPr/>
        </p:nvSpPr>
        <p:spPr>
          <a:xfrm>
            <a:off x="7845901" y="5186988"/>
            <a:ext cx="1349384" cy="209288"/>
          </a:xfrm>
          <a:prstGeom prst="rect">
            <a:avLst/>
          </a:prstGeom>
          <a:solidFill>
            <a:srgbClr val="E6E6E6"/>
          </a:solidFill>
        </p:spPr>
        <p:txBody>
          <a:bodyPr wrap="square" lIns="0" tIns="27432" rIns="0" bIns="27432" rtlCol="0" anchor="t" anchorCtr="0">
            <a:spAutoFit/>
          </a:bodyPr>
          <a:lstStyle/>
          <a:p>
            <a:pPr algn="ctr" rtl="0"/>
            <a:r>
              <a:rPr lang="de-de" sz="1000"/>
              <a:t>Aktiva und Passiva</a:t>
            </a:r>
          </a:p>
        </p:txBody>
      </p:sp>
      <p:sp>
        <p:nvSpPr>
          <p:cNvPr id="29" name="TextBox 28">
            <a:extLst>
              <a:ext uri="{FF2B5EF4-FFF2-40B4-BE49-F238E27FC236}">
                <a16:creationId xmlns:a16="http://schemas.microsoft.com/office/drawing/2014/main" id="{E647CF8A-4F59-4715-88EA-77E1430DBEE4}"/>
              </a:ext>
            </a:extLst>
          </p:cNvPr>
          <p:cNvSpPr txBox="1"/>
          <p:nvPr/>
        </p:nvSpPr>
        <p:spPr>
          <a:xfrm>
            <a:off x="7845901" y="5442701"/>
            <a:ext cx="1349384" cy="365760"/>
          </a:xfrm>
          <a:prstGeom prst="rect">
            <a:avLst/>
          </a:prstGeom>
          <a:solidFill>
            <a:srgbClr val="E6E6E6"/>
          </a:solidFill>
        </p:spPr>
        <p:txBody>
          <a:bodyPr wrap="square" lIns="0" tIns="27432" rIns="0" bIns="27432" rtlCol="0" anchor="t" anchorCtr="0">
            <a:spAutoFit/>
          </a:bodyPr>
          <a:lstStyle/>
          <a:p>
            <a:pPr algn="ctr" rtl="0"/>
            <a:r>
              <a:rPr lang="de-de" sz="1000"/>
              <a:t>Eigen- und Fremdkapital</a:t>
            </a:r>
          </a:p>
        </p:txBody>
      </p:sp>
      <p:grpSp>
        <p:nvGrpSpPr>
          <p:cNvPr id="30" name="Graphic 8">
            <a:extLst>
              <a:ext uri="{FF2B5EF4-FFF2-40B4-BE49-F238E27FC236}">
                <a16:creationId xmlns:a16="http://schemas.microsoft.com/office/drawing/2014/main" id="{CC1B9079-BB37-4817-9799-361D9FD779A8}"/>
              </a:ext>
            </a:extLst>
          </p:cNvPr>
          <p:cNvGrpSpPr/>
          <p:nvPr/>
        </p:nvGrpSpPr>
        <p:grpSpPr>
          <a:xfrm>
            <a:off x="4970269" y="2203804"/>
            <a:ext cx="405756" cy="516416"/>
            <a:chOff x="3189440" y="2203804"/>
            <a:chExt cx="405756" cy="516416"/>
          </a:xfrm>
        </p:grpSpPr>
        <p:sp>
          <p:nvSpPr>
            <p:cNvPr id="31" name="Freeform 7">
              <a:extLst>
                <a:ext uri="{FF2B5EF4-FFF2-40B4-BE49-F238E27FC236}">
                  <a16:creationId xmlns:a16="http://schemas.microsoft.com/office/drawing/2014/main" id="{B14AC7C7-C299-4380-9087-45BC2E2F7633}"/>
                </a:ext>
              </a:extLst>
            </p:cNvPr>
            <p:cNvSpPr/>
            <p:nvPr/>
          </p:nvSpPr>
          <p:spPr>
            <a:xfrm>
              <a:off x="3189440" y="2203804"/>
              <a:ext cx="405756" cy="516416"/>
            </a:xfrm>
            <a:custGeom>
              <a:avLst/>
              <a:gdLst>
                <a:gd name="connsiteX0" fmla="*/ 202878 w 405756"/>
                <a:gd name="connsiteY0" fmla="*/ 19799 h 516416"/>
                <a:gd name="connsiteX1" fmla="*/ 262026 w 405756"/>
                <a:gd name="connsiteY1" fmla="*/ 54934 h 516416"/>
                <a:gd name="connsiteX2" fmla="*/ 387294 w 405756"/>
                <a:gd name="connsiteY2" fmla="*/ 92559 h 516416"/>
                <a:gd name="connsiteX3" fmla="*/ 387294 w 405756"/>
                <a:gd name="connsiteY3" fmla="*/ 258015 h 516416"/>
                <a:gd name="connsiteX4" fmla="*/ 294284 w 405756"/>
                <a:gd name="connsiteY4" fmla="*/ 441979 h 516416"/>
                <a:gd name="connsiteX5" fmla="*/ 202878 w 405756"/>
                <a:gd name="connsiteY5" fmla="*/ 497439 h 516416"/>
                <a:gd name="connsiteX6" fmla="*/ 111463 w 405756"/>
                <a:gd name="connsiteY6" fmla="*/ 441979 h 516416"/>
                <a:gd name="connsiteX7" fmla="*/ 18443 w 405756"/>
                <a:gd name="connsiteY7" fmla="*/ 258015 h 516416"/>
                <a:gd name="connsiteX8" fmla="*/ 18443 w 405756"/>
                <a:gd name="connsiteY8" fmla="*/ 92568 h 516416"/>
                <a:gd name="connsiteX9" fmla="*/ 143684 w 405756"/>
                <a:gd name="connsiteY9" fmla="*/ 54952 h 516416"/>
                <a:gd name="connsiteX10" fmla="*/ 202878 w 405756"/>
                <a:gd name="connsiteY10" fmla="*/ 19799 h 516416"/>
                <a:gd name="connsiteX11" fmla="*/ 202611 w 405756"/>
                <a:gd name="connsiteY11" fmla="*/ 0 h 516416"/>
                <a:gd name="connsiteX12" fmla="*/ 202002 w 405756"/>
                <a:gd name="connsiteY12" fmla="*/ 0 h 516416"/>
                <a:gd name="connsiteX13" fmla="*/ 202002 w 405756"/>
                <a:gd name="connsiteY13" fmla="*/ 0 h 516416"/>
                <a:gd name="connsiteX14" fmla="*/ 200711 w 405756"/>
                <a:gd name="connsiteY14" fmla="*/ 194 h 516416"/>
                <a:gd name="connsiteX15" fmla="*/ 194154 w 405756"/>
                <a:gd name="connsiteY15" fmla="*/ 3329 h 516416"/>
                <a:gd name="connsiteX16" fmla="*/ 193952 w 405756"/>
                <a:gd name="connsiteY16" fmla="*/ 3523 h 516416"/>
                <a:gd name="connsiteX17" fmla="*/ 135366 w 405756"/>
                <a:gd name="connsiteY17" fmla="*/ 38492 h 516416"/>
                <a:gd name="connsiteX18" fmla="*/ 12717 w 405756"/>
                <a:gd name="connsiteY18" fmla="*/ 74217 h 516416"/>
                <a:gd name="connsiteX19" fmla="*/ 0 w 405756"/>
                <a:gd name="connsiteY19" fmla="*/ 86998 h 516416"/>
                <a:gd name="connsiteX20" fmla="*/ 0 w 405756"/>
                <a:gd name="connsiteY20" fmla="*/ 258015 h 516416"/>
                <a:gd name="connsiteX21" fmla="*/ 99871 w 405756"/>
                <a:gd name="connsiteY21" fmla="*/ 456328 h 516416"/>
                <a:gd name="connsiteX22" fmla="*/ 198904 w 405756"/>
                <a:gd name="connsiteY22" fmla="*/ 515772 h 516416"/>
                <a:gd name="connsiteX23" fmla="*/ 206853 w 405756"/>
                <a:gd name="connsiteY23" fmla="*/ 515772 h 516416"/>
                <a:gd name="connsiteX24" fmla="*/ 305876 w 405756"/>
                <a:gd name="connsiteY24" fmla="*/ 456328 h 516416"/>
                <a:gd name="connsiteX25" fmla="*/ 405756 w 405756"/>
                <a:gd name="connsiteY25" fmla="*/ 258015 h 516416"/>
                <a:gd name="connsiteX26" fmla="*/ 405756 w 405756"/>
                <a:gd name="connsiteY26" fmla="*/ 86998 h 516416"/>
                <a:gd name="connsiteX27" fmla="*/ 393076 w 405756"/>
                <a:gd name="connsiteY27" fmla="*/ 74217 h 516416"/>
                <a:gd name="connsiteX28" fmla="*/ 393030 w 405756"/>
                <a:gd name="connsiteY28" fmla="*/ 74217 h 516416"/>
                <a:gd name="connsiteX29" fmla="*/ 270381 w 405756"/>
                <a:gd name="connsiteY29" fmla="*/ 38492 h 516416"/>
                <a:gd name="connsiteX30" fmla="*/ 211427 w 405756"/>
                <a:gd name="connsiteY30" fmla="*/ 3246 h 516416"/>
                <a:gd name="connsiteX31" fmla="*/ 204686 w 405756"/>
                <a:gd name="connsiteY31" fmla="*/ 111 h 516416"/>
                <a:gd name="connsiteX32" fmla="*/ 204520 w 405756"/>
                <a:gd name="connsiteY32" fmla="*/ 111 h 516416"/>
                <a:gd name="connsiteX33" fmla="*/ 203376 w 405756"/>
                <a:gd name="connsiteY33" fmla="*/ 18 h 516416"/>
                <a:gd name="connsiteX34" fmla="*/ 203201 w 405756"/>
                <a:gd name="connsiteY34" fmla="*/ 18 h 516416"/>
                <a:gd name="connsiteX35" fmla="*/ 202602 w 405756"/>
                <a:gd name="connsiteY35" fmla="*/ 18 h 5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756" h="516416">
                  <a:moveTo>
                    <a:pt x="202878" y="19799"/>
                  </a:moveTo>
                  <a:cubicBezTo>
                    <a:pt x="221770" y="32846"/>
                    <a:pt x="241532" y="44585"/>
                    <a:pt x="262026" y="54934"/>
                  </a:cubicBezTo>
                  <a:cubicBezTo>
                    <a:pt x="294524" y="71441"/>
                    <a:pt x="342053" y="90991"/>
                    <a:pt x="387294" y="92559"/>
                  </a:cubicBezTo>
                  <a:lnTo>
                    <a:pt x="387294" y="258015"/>
                  </a:lnTo>
                  <a:cubicBezTo>
                    <a:pt x="387294" y="348047"/>
                    <a:pt x="336713" y="407748"/>
                    <a:pt x="294284" y="441979"/>
                  </a:cubicBezTo>
                  <a:cubicBezTo>
                    <a:pt x="266317" y="464306"/>
                    <a:pt x="235597" y="482945"/>
                    <a:pt x="202878" y="497439"/>
                  </a:cubicBezTo>
                  <a:cubicBezTo>
                    <a:pt x="170157" y="482944"/>
                    <a:pt x="139434" y="464305"/>
                    <a:pt x="111463" y="441979"/>
                  </a:cubicBezTo>
                  <a:cubicBezTo>
                    <a:pt x="69034" y="407748"/>
                    <a:pt x="18443" y="348047"/>
                    <a:pt x="18443" y="258015"/>
                  </a:cubicBezTo>
                  <a:lnTo>
                    <a:pt x="18443" y="92568"/>
                  </a:lnTo>
                  <a:cubicBezTo>
                    <a:pt x="63630" y="90991"/>
                    <a:pt x="111196" y="71450"/>
                    <a:pt x="143684" y="54952"/>
                  </a:cubicBezTo>
                  <a:cubicBezTo>
                    <a:pt x="164199" y="44607"/>
                    <a:pt x="183977" y="32862"/>
                    <a:pt x="202878" y="19799"/>
                  </a:cubicBezTo>
                  <a:moveTo>
                    <a:pt x="202611" y="0"/>
                  </a:moveTo>
                  <a:lnTo>
                    <a:pt x="202002" y="0"/>
                  </a:lnTo>
                  <a:lnTo>
                    <a:pt x="202002" y="0"/>
                  </a:lnTo>
                  <a:cubicBezTo>
                    <a:pt x="201569" y="0"/>
                    <a:pt x="201144" y="111"/>
                    <a:pt x="200711" y="194"/>
                  </a:cubicBezTo>
                  <a:cubicBezTo>
                    <a:pt x="198265" y="574"/>
                    <a:pt x="195986" y="1664"/>
                    <a:pt x="194154" y="3329"/>
                  </a:cubicBezTo>
                  <a:lnTo>
                    <a:pt x="193952" y="3523"/>
                  </a:lnTo>
                  <a:cubicBezTo>
                    <a:pt x="175307" y="16600"/>
                    <a:pt x="155726" y="28287"/>
                    <a:pt x="135366" y="38492"/>
                  </a:cubicBezTo>
                  <a:cubicBezTo>
                    <a:pt x="99835" y="56548"/>
                    <a:pt x="53588" y="74217"/>
                    <a:pt x="12717" y="74217"/>
                  </a:cubicBezTo>
                  <a:cubicBezTo>
                    <a:pt x="5679" y="74242"/>
                    <a:pt x="-10" y="79960"/>
                    <a:pt x="0" y="86998"/>
                  </a:cubicBezTo>
                  <a:lnTo>
                    <a:pt x="0" y="258015"/>
                  </a:lnTo>
                  <a:cubicBezTo>
                    <a:pt x="0" y="351874"/>
                    <a:pt x="50452" y="416463"/>
                    <a:pt x="99871" y="456328"/>
                  </a:cubicBezTo>
                  <a:cubicBezTo>
                    <a:pt x="130030" y="480547"/>
                    <a:pt x="163347" y="500546"/>
                    <a:pt x="198904" y="515772"/>
                  </a:cubicBezTo>
                  <a:cubicBezTo>
                    <a:pt x="201484" y="516632"/>
                    <a:pt x="204272" y="516632"/>
                    <a:pt x="206853" y="515772"/>
                  </a:cubicBezTo>
                  <a:cubicBezTo>
                    <a:pt x="242406" y="500545"/>
                    <a:pt x="275720" y="480546"/>
                    <a:pt x="305876" y="456328"/>
                  </a:cubicBezTo>
                  <a:cubicBezTo>
                    <a:pt x="355295" y="416463"/>
                    <a:pt x="405756" y="351874"/>
                    <a:pt x="405756" y="258015"/>
                  </a:cubicBezTo>
                  <a:lnTo>
                    <a:pt x="405756" y="86998"/>
                  </a:lnTo>
                  <a:cubicBezTo>
                    <a:pt x="405772" y="79972"/>
                    <a:pt x="400103" y="74257"/>
                    <a:pt x="393076" y="74217"/>
                  </a:cubicBezTo>
                  <a:lnTo>
                    <a:pt x="393030" y="74217"/>
                  </a:lnTo>
                  <a:cubicBezTo>
                    <a:pt x="352132" y="74217"/>
                    <a:pt x="305931" y="56538"/>
                    <a:pt x="270381" y="38492"/>
                  </a:cubicBezTo>
                  <a:cubicBezTo>
                    <a:pt x="249895" y="28199"/>
                    <a:pt x="230191" y="16419"/>
                    <a:pt x="211427" y="3246"/>
                  </a:cubicBezTo>
                  <a:cubicBezTo>
                    <a:pt x="209545" y="1549"/>
                    <a:pt x="207196" y="457"/>
                    <a:pt x="204686" y="111"/>
                  </a:cubicBezTo>
                  <a:lnTo>
                    <a:pt x="204520" y="111"/>
                  </a:lnTo>
                  <a:cubicBezTo>
                    <a:pt x="204142" y="111"/>
                    <a:pt x="203754" y="28"/>
                    <a:pt x="203376" y="18"/>
                  </a:cubicBezTo>
                  <a:lnTo>
                    <a:pt x="203201" y="18"/>
                  </a:lnTo>
                  <a:lnTo>
                    <a:pt x="202602" y="18"/>
                  </a:lnTo>
                  <a:close/>
                </a:path>
              </a:pathLst>
            </a:custGeom>
            <a:solidFill>
              <a:srgbClr val="005598"/>
            </a:solidFill>
            <a:ln w="9079" cap="flat">
              <a:solidFill>
                <a:srgbClr val="6730E3"/>
              </a:solidFill>
              <a:prstDash val="solid"/>
              <a:miter/>
            </a:ln>
          </p:spPr>
          <p:txBody>
            <a:bodyPr rtlCol="0" anchor="ctr"/>
            <a:lstStyle/>
            <a:p>
              <a:endParaRPr lang="de-de"/>
            </a:p>
          </p:txBody>
        </p:sp>
        <p:sp>
          <p:nvSpPr>
            <p:cNvPr id="32" name="Freeform 9">
              <a:extLst>
                <a:ext uri="{FF2B5EF4-FFF2-40B4-BE49-F238E27FC236}">
                  <a16:creationId xmlns:a16="http://schemas.microsoft.com/office/drawing/2014/main" id="{AC342404-7B29-4C2E-A6BE-D0456E527FC6}"/>
                </a:ext>
              </a:extLst>
            </p:cNvPr>
            <p:cNvSpPr/>
            <p:nvPr/>
          </p:nvSpPr>
          <p:spPr>
            <a:xfrm>
              <a:off x="3268032" y="2382680"/>
              <a:ext cx="248569" cy="169797"/>
            </a:xfrm>
            <a:custGeom>
              <a:avLst/>
              <a:gdLst>
                <a:gd name="connsiteX0" fmla="*/ 91945 w 248569"/>
                <a:gd name="connsiteY0" fmla="*/ 169798 h 169797"/>
                <a:gd name="connsiteX1" fmla="*/ 85342 w 248569"/>
                <a:gd name="connsiteY1" fmla="*/ 167031 h 169797"/>
                <a:gd name="connsiteX2" fmla="*/ 2633 w 248569"/>
                <a:gd name="connsiteY2" fmla="*/ 82191 h 169797"/>
                <a:gd name="connsiteX3" fmla="*/ 2776 w 248569"/>
                <a:gd name="connsiteY3" fmla="*/ 69138 h 169797"/>
                <a:gd name="connsiteX4" fmla="*/ 15829 w 248569"/>
                <a:gd name="connsiteY4" fmla="*/ 69281 h 169797"/>
                <a:gd name="connsiteX5" fmla="*/ 91936 w 248569"/>
                <a:gd name="connsiteY5" fmla="*/ 147315 h 169797"/>
                <a:gd name="connsiteX6" fmla="*/ 232733 w 248569"/>
                <a:gd name="connsiteY6" fmla="*/ 2792 h 169797"/>
                <a:gd name="connsiteX7" fmla="*/ 245778 w 248569"/>
                <a:gd name="connsiteY7" fmla="*/ 2612 h 169797"/>
                <a:gd name="connsiteX8" fmla="*/ 245957 w 248569"/>
                <a:gd name="connsiteY8" fmla="*/ 15657 h 169797"/>
                <a:gd name="connsiteX9" fmla="*/ 98548 w 248569"/>
                <a:gd name="connsiteY9" fmla="*/ 167013 h 169797"/>
                <a:gd name="connsiteX10" fmla="*/ 91945 w 248569"/>
                <a:gd name="connsiteY10" fmla="*/ 169779 h 1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569" h="169797">
                  <a:moveTo>
                    <a:pt x="91945" y="169798"/>
                  </a:moveTo>
                  <a:cubicBezTo>
                    <a:pt x="89462" y="169803"/>
                    <a:pt x="87081" y="168805"/>
                    <a:pt x="85342" y="167031"/>
                  </a:cubicBezTo>
                  <a:lnTo>
                    <a:pt x="2633" y="82191"/>
                  </a:lnTo>
                  <a:cubicBezTo>
                    <a:pt x="-932" y="78547"/>
                    <a:pt x="-869" y="72703"/>
                    <a:pt x="2776" y="69138"/>
                  </a:cubicBezTo>
                  <a:cubicBezTo>
                    <a:pt x="6420" y="65573"/>
                    <a:pt x="12264" y="65637"/>
                    <a:pt x="15829" y="69281"/>
                  </a:cubicBezTo>
                  <a:lnTo>
                    <a:pt x="91936" y="147315"/>
                  </a:lnTo>
                  <a:lnTo>
                    <a:pt x="232733" y="2792"/>
                  </a:lnTo>
                  <a:cubicBezTo>
                    <a:pt x="236286" y="-860"/>
                    <a:pt x="242126" y="-940"/>
                    <a:pt x="245778" y="2612"/>
                  </a:cubicBezTo>
                  <a:cubicBezTo>
                    <a:pt x="249429" y="6165"/>
                    <a:pt x="249510" y="12005"/>
                    <a:pt x="245957" y="15657"/>
                  </a:cubicBezTo>
                  <a:lnTo>
                    <a:pt x="98548" y="167013"/>
                  </a:lnTo>
                  <a:cubicBezTo>
                    <a:pt x="96810" y="168786"/>
                    <a:pt x="94429" y="169784"/>
                    <a:pt x="91945" y="169779"/>
                  </a:cubicBezTo>
                  <a:close/>
                </a:path>
              </a:pathLst>
            </a:custGeom>
            <a:solidFill>
              <a:srgbClr val="00BFB3"/>
            </a:solidFill>
            <a:ln w="9079" cap="flat">
              <a:noFill/>
              <a:prstDash val="solid"/>
              <a:miter/>
            </a:ln>
          </p:spPr>
          <p:txBody>
            <a:bodyPr rtlCol="0" anchor="ctr"/>
            <a:lstStyle/>
            <a:p>
              <a:endParaRPr lang="de-de"/>
            </a:p>
          </p:txBody>
        </p:sp>
      </p:grpSp>
      <p:grpSp>
        <p:nvGrpSpPr>
          <p:cNvPr id="33" name="Graphic 6">
            <a:extLst>
              <a:ext uri="{FF2B5EF4-FFF2-40B4-BE49-F238E27FC236}">
                <a16:creationId xmlns:a16="http://schemas.microsoft.com/office/drawing/2014/main" id="{44633054-4A9B-4B87-9353-1496597AF7B7}"/>
              </a:ext>
            </a:extLst>
          </p:cNvPr>
          <p:cNvGrpSpPr/>
          <p:nvPr/>
        </p:nvGrpSpPr>
        <p:grpSpPr>
          <a:xfrm>
            <a:off x="6565881" y="2166918"/>
            <a:ext cx="590191" cy="590191"/>
            <a:chOff x="4785051" y="2166917"/>
            <a:chExt cx="590191" cy="590191"/>
          </a:xfrm>
        </p:grpSpPr>
        <p:sp>
          <p:nvSpPr>
            <p:cNvPr id="34" name="Freeform 11">
              <a:extLst>
                <a:ext uri="{FF2B5EF4-FFF2-40B4-BE49-F238E27FC236}">
                  <a16:creationId xmlns:a16="http://schemas.microsoft.com/office/drawing/2014/main" id="{75D367C1-F700-49FF-AE81-7A5890BC756C}"/>
                </a:ext>
              </a:extLst>
            </p:cNvPr>
            <p:cNvSpPr/>
            <p:nvPr/>
          </p:nvSpPr>
          <p:spPr>
            <a:xfrm>
              <a:off x="4980297" y="2203803"/>
              <a:ext cx="199748" cy="272576"/>
            </a:xfrm>
            <a:custGeom>
              <a:avLst/>
              <a:gdLst>
                <a:gd name="connsiteX0" fmla="*/ 151611 w 199748"/>
                <a:gd name="connsiteY0" fmla="*/ 272576 h 272576"/>
                <a:gd name="connsiteX1" fmla="*/ 142389 w 199748"/>
                <a:gd name="connsiteY1" fmla="*/ 263354 h 272576"/>
                <a:gd name="connsiteX2" fmla="*/ 142389 w 199748"/>
                <a:gd name="connsiteY2" fmla="*/ 106050 h 272576"/>
                <a:gd name="connsiteX3" fmla="*/ 145156 w 199748"/>
                <a:gd name="connsiteY3" fmla="*/ 99475 h 272576"/>
                <a:gd name="connsiteX4" fmla="*/ 151777 w 199748"/>
                <a:gd name="connsiteY4" fmla="*/ 96828 h 272576"/>
                <a:gd name="connsiteX5" fmla="*/ 169031 w 199748"/>
                <a:gd name="connsiteY5" fmla="*/ 97160 h 272576"/>
                <a:gd name="connsiteX6" fmla="*/ 100024 w 199748"/>
                <a:gd name="connsiteY6" fmla="*/ 22750 h 272576"/>
                <a:gd name="connsiteX7" fmla="*/ 30594 w 199748"/>
                <a:gd name="connsiteY7" fmla="*/ 97022 h 272576"/>
                <a:gd name="connsiteX8" fmla="*/ 50052 w 199748"/>
                <a:gd name="connsiteY8" fmla="*/ 96828 h 272576"/>
                <a:gd name="connsiteX9" fmla="*/ 56627 w 199748"/>
                <a:gd name="connsiteY9" fmla="*/ 99512 h 272576"/>
                <a:gd name="connsiteX10" fmla="*/ 59394 w 199748"/>
                <a:gd name="connsiteY10" fmla="*/ 106050 h 272576"/>
                <a:gd name="connsiteX11" fmla="*/ 59394 w 199748"/>
                <a:gd name="connsiteY11" fmla="*/ 263354 h 272576"/>
                <a:gd name="connsiteX12" fmla="*/ 50172 w 199748"/>
                <a:gd name="connsiteY12" fmla="*/ 272576 h 272576"/>
                <a:gd name="connsiteX13" fmla="*/ 40950 w 199748"/>
                <a:gd name="connsiteY13" fmla="*/ 263354 h 272576"/>
                <a:gd name="connsiteX14" fmla="*/ 40950 w 199748"/>
                <a:gd name="connsiteY14" fmla="*/ 115364 h 272576"/>
                <a:gd name="connsiteX15" fmla="*/ 9301 w 199748"/>
                <a:gd name="connsiteY15" fmla="*/ 115659 h 272576"/>
                <a:gd name="connsiteX16" fmla="*/ 9227 w 199748"/>
                <a:gd name="connsiteY16" fmla="*/ 115659 h 272576"/>
                <a:gd name="connsiteX17" fmla="*/ 0 w 199748"/>
                <a:gd name="connsiteY17" fmla="*/ 106443 h 272576"/>
                <a:gd name="connsiteX18" fmla="*/ 2486 w 199748"/>
                <a:gd name="connsiteY18" fmla="*/ 100139 h 272576"/>
                <a:gd name="connsiteX19" fmla="*/ 93320 w 199748"/>
                <a:gd name="connsiteY19" fmla="*/ 2923 h 272576"/>
                <a:gd name="connsiteX20" fmla="*/ 100052 w 199748"/>
                <a:gd name="connsiteY20" fmla="*/ 0 h 272576"/>
                <a:gd name="connsiteX21" fmla="*/ 100052 w 199748"/>
                <a:gd name="connsiteY21" fmla="*/ 0 h 272576"/>
                <a:gd name="connsiteX22" fmla="*/ 106802 w 199748"/>
                <a:gd name="connsiteY22" fmla="*/ 2951 h 272576"/>
                <a:gd name="connsiteX23" fmla="*/ 197286 w 199748"/>
                <a:gd name="connsiteY23" fmla="*/ 100517 h 272576"/>
                <a:gd name="connsiteX24" fmla="*/ 196798 w 199748"/>
                <a:gd name="connsiteY24" fmla="*/ 113549 h 272576"/>
                <a:gd name="connsiteX25" fmla="*/ 190351 w 199748"/>
                <a:gd name="connsiteY25" fmla="*/ 116009 h 272576"/>
                <a:gd name="connsiteX26" fmla="*/ 160842 w 199748"/>
                <a:gd name="connsiteY26" fmla="*/ 115447 h 272576"/>
                <a:gd name="connsiteX27" fmla="*/ 160842 w 199748"/>
                <a:gd name="connsiteY27" fmla="*/ 263354 h 272576"/>
                <a:gd name="connsiteX28" fmla="*/ 151620 w 199748"/>
                <a:gd name="connsiteY28" fmla="*/ 272576 h 272576"/>
                <a:gd name="connsiteX29" fmla="*/ 151611 w 199748"/>
                <a:gd name="connsiteY29" fmla="*/ 272576 h 27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748" h="272576">
                  <a:moveTo>
                    <a:pt x="151611" y="272576"/>
                  </a:moveTo>
                  <a:cubicBezTo>
                    <a:pt x="146518" y="272576"/>
                    <a:pt x="142389" y="268447"/>
                    <a:pt x="142389" y="263354"/>
                  </a:cubicBezTo>
                  <a:lnTo>
                    <a:pt x="142389" y="106050"/>
                  </a:lnTo>
                  <a:cubicBezTo>
                    <a:pt x="142392" y="103576"/>
                    <a:pt x="143389" y="101207"/>
                    <a:pt x="145156" y="99475"/>
                  </a:cubicBezTo>
                  <a:cubicBezTo>
                    <a:pt x="146889" y="97696"/>
                    <a:pt x="149294" y="96734"/>
                    <a:pt x="151777" y="96828"/>
                  </a:cubicBezTo>
                  <a:lnTo>
                    <a:pt x="169031" y="97160"/>
                  </a:lnTo>
                  <a:lnTo>
                    <a:pt x="100024" y="22750"/>
                  </a:lnTo>
                  <a:lnTo>
                    <a:pt x="30594" y="97022"/>
                  </a:lnTo>
                  <a:lnTo>
                    <a:pt x="50052" y="96828"/>
                  </a:lnTo>
                  <a:cubicBezTo>
                    <a:pt x="52520" y="96777"/>
                    <a:pt x="54900" y="97749"/>
                    <a:pt x="56627" y="99512"/>
                  </a:cubicBezTo>
                  <a:cubicBezTo>
                    <a:pt x="58385" y="101234"/>
                    <a:pt x="59381" y="103589"/>
                    <a:pt x="59394" y="106050"/>
                  </a:cubicBezTo>
                  <a:lnTo>
                    <a:pt x="59394" y="263354"/>
                  </a:lnTo>
                  <a:cubicBezTo>
                    <a:pt x="59394" y="268447"/>
                    <a:pt x="55265" y="272576"/>
                    <a:pt x="50172" y="272576"/>
                  </a:cubicBezTo>
                  <a:cubicBezTo>
                    <a:pt x="45079" y="272576"/>
                    <a:pt x="40950" y="268447"/>
                    <a:pt x="40950" y="263354"/>
                  </a:cubicBezTo>
                  <a:lnTo>
                    <a:pt x="40950" y="115364"/>
                  </a:lnTo>
                  <a:lnTo>
                    <a:pt x="9301" y="115659"/>
                  </a:lnTo>
                  <a:lnTo>
                    <a:pt x="9227" y="115659"/>
                  </a:lnTo>
                  <a:cubicBezTo>
                    <a:pt x="4134" y="115662"/>
                    <a:pt x="3" y="111536"/>
                    <a:pt x="0" y="106443"/>
                  </a:cubicBezTo>
                  <a:cubicBezTo>
                    <a:pt x="-1" y="104102"/>
                    <a:pt x="887" y="101849"/>
                    <a:pt x="2486" y="100139"/>
                  </a:cubicBezTo>
                  <a:lnTo>
                    <a:pt x="93320" y="2923"/>
                  </a:lnTo>
                  <a:cubicBezTo>
                    <a:pt x="95063" y="1059"/>
                    <a:pt x="97500" y="1"/>
                    <a:pt x="100052" y="0"/>
                  </a:cubicBezTo>
                  <a:lnTo>
                    <a:pt x="100052" y="0"/>
                  </a:lnTo>
                  <a:cubicBezTo>
                    <a:pt x="102615" y="3"/>
                    <a:pt x="105060" y="1072"/>
                    <a:pt x="106802" y="2951"/>
                  </a:cubicBezTo>
                  <a:lnTo>
                    <a:pt x="197286" y="100517"/>
                  </a:lnTo>
                  <a:cubicBezTo>
                    <a:pt x="200751" y="104250"/>
                    <a:pt x="200532" y="110085"/>
                    <a:pt x="196798" y="113549"/>
                  </a:cubicBezTo>
                  <a:cubicBezTo>
                    <a:pt x="195049" y="115173"/>
                    <a:pt x="192738" y="116055"/>
                    <a:pt x="190351" y="116009"/>
                  </a:cubicBezTo>
                  <a:lnTo>
                    <a:pt x="160842" y="115447"/>
                  </a:lnTo>
                  <a:lnTo>
                    <a:pt x="160842" y="263354"/>
                  </a:lnTo>
                  <a:cubicBezTo>
                    <a:pt x="160842" y="268447"/>
                    <a:pt x="156713" y="272576"/>
                    <a:pt x="151620" y="272576"/>
                  </a:cubicBezTo>
                  <a:cubicBezTo>
                    <a:pt x="151617" y="272576"/>
                    <a:pt x="151614" y="272576"/>
                    <a:pt x="151611" y="272576"/>
                  </a:cubicBezTo>
                  <a:close/>
                </a:path>
              </a:pathLst>
            </a:custGeom>
            <a:solidFill>
              <a:srgbClr val="00BFB3"/>
            </a:solidFill>
            <a:ln w="9079" cap="flat">
              <a:noFill/>
              <a:prstDash val="solid"/>
              <a:miter/>
            </a:ln>
          </p:spPr>
          <p:txBody>
            <a:bodyPr rtlCol="0" anchor="ctr"/>
            <a:lstStyle/>
            <a:p>
              <a:endParaRPr lang="de-de"/>
            </a:p>
          </p:txBody>
        </p:sp>
        <p:sp>
          <p:nvSpPr>
            <p:cNvPr id="35" name="Freeform 13">
              <a:extLst>
                <a:ext uri="{FF2B5EF4-FFF2-40B4-BE49-F238E27FC236}">
                  <a16:creationId xmlns:a16="http://schemas.microsoft.com/office/drawing/2014/main" id="{8ADDF0BB-4400-4CA3-B087-E42FB7A7F10C}"/>
                </a:ext>
              </a:extLst>
            </p:cNvPr>
            <p:cNvSpPr/>
            <p:nvPr/>
          </p:nvSpPr>
          <p:spPr>
            <a:xfrm>
              <a:off x="4821938" y="2366361"/>
              <a:ext cx="516441" cy="353859"/>
            </a:xfrm>
            <a:custGeom>
              <a:avLst/>
              <a:gdLst>
                <a:gd name="connsiteX0" fmla="*/ 515891 w 516441"/>
                <a:gd name="connsiteY0" fmla="*/ 60849 h 353859"/>
                <a:gd name="connsiteX1" fmla="*/ 511003 w 516441"/>
                <a:gd name="connsiteY1" fmla="*/ 55509 h 353859"/>
                <a:gd name="connsiteX2" fmla="*/ 390531 w 516441"/>
                <a:gd name="connsiteY2" fmla="*/ 824 h 353859"/>
                <a:gd name="connsiteX3" fmla="*/ 378358 w 516441"/>
                <a:gd name="connsiteY3" fmla="*/ 5506 h 353859"/>
                <a:gd name="connsiteX4" fmla="*/ 378090 w 516441"/>
                <a:gd name="connsiteY4" fmla="*/ 12324 h 353859"/>
                <a:gd name="connsiteX5" fmla="*/ 389157 w 516441"/>
                <a:gd name="connsiteY5" fmla="*/ 43244 h 353859"/>
                <a:gd name="connsiteX6" fmla="*/ 259130 w 516441"/>
                <a:gd name="connsiteY6" fmla="*/ 151812 h 353859"/>
                <a:gd name="connsiteX7" fmla="*/ 127324 w 516441"/>
                <a:gd name="connsiteY7" fmla="*/ 43235 h 353859"/>
                <a:gd name="connsiteX8" fmla="*/ 138390 w 516441"/>
                <a:gd name="connsiteY8" fmla="*/ 12324 h 353859"/>
                <a:gd name="connsiteX9" fmla="*/ 132808 w 516441"/>
                <a:gd name="connsiteY9" fmla="*/ 537 h 353859"/>
                <a:gd name="connsiteX10" fmla="*/ 125894 w 516441"/>
                <a:gd name="connsiteY10" fmla="*/ 824 h 353859"/>
                <a:gd name="connsiteX11" fmla="*/ 5412 w 516441"/>
                <a:gd name="connsiteY11" fmla="*/ 55509 h 353859"/>
                <a:gd name="connsiteX12" fmla="*/ 827 w 516441"/>
                <a:gd name="connsiteY12" fmla="*/ 67718 h 353859"/>
                <a:gd name="connsiteX13" fmla="*/ 995 w 516441"/>
                <a:gd name="connsiteY13" fmla="*/ 68069 h 353859"/>
                <a:gd name="connsiteX14" fmla="*/ 61416 w 516441"/>
                <a:gd name="connsiteY14" fmla="*/ 187269 h 353859"/>
                <a:gd name="connsiteX15" fmla="*/ 73813 w 516441"/>
                <a:gd name="connsiteY15" fmla="*/ 191319 h 353859"/>
                <a:gd name="connsiteX16" fmla="*/ 78403 w 516441"/>
                <a:gd name="connsiteY16" fmla="*/ 185969 h 353859"/>
                <a:gd name="connsiteX17" fmla="*/ 87449 w 516441"/>
                <a:gd name="connsiteY17" fmla="*/ 158304 h 353859"/>
                <a:gd name="connsiteX18" fmla="*/ 198313 w 516441"/>
                <a:gd name="connsiteY18" fmla="*/ 344638 h 353859"/>
                <a:gd name="connsiteX19" fmla="*/ 207534 w 516441"/>
                <a:gd name="connsiteY19" fmla="*/ 353860 h 353859"/>
                <a:gd name="connsiteX20" fmla="*/ 207534 w 516441"/>
                <a:gd name="connsiteY20" fmla="*/ 353860 h 353859"/>
                <a:gd name="connsiteX21" fmla="*/ 216756 w 516441"/>
                <a:gd name="connsiteY21" fmla="*/ 344638 h 353859"/>
                <a:gd name="connsiteX22" fmla="*/ 404170 w 516441"/>
                <a:gd name="connsiteY22" fmla="*/ 56856 h 353859"/>
                <a:gd name="connsiteX23" fmla="*/ 409361 w 516441"/>
                <a:gd name="connsiteY23" fmla="*/ 45218 h 353859"/>
                <a:gd name="connsiteX24" fmla="*/ 402722 w 516441"/>
                <a:gd name="connsiteY24" fmla="*/ 26617 h 353859"/>
                <a:gd name="connsiteX25" fmla="*/ 494589 w 516441"/>
                <a:gd name="connsiteY25" fmla="*/ 68327 h 353859"/>
                <a:gd name="connsiteX26" fmla="*/ 448591 w 516441"/>
                <a:gd name="connsiteY26" fmla="*/ 159069 h 353859"/>
                <a:gd name="connsiteX27" fmla="*/ 443251 w 516441"/>
                <a:gd name="connsiteY27" fmla="*/ 142682 h 353859"/>
                <a:gd name="connsiteX28" fmla="*/ 431613 w 516441"/>
                <a:gd name="connsiteY28" fmla="*/ 136796 h 353859"/>
                <a:gd name="connsiteX29" fmla="*/ 430830 w 516441"/>
                <a:gd name="connsiteY29" fmla="*/ 137094 h 353859"/>
                <a:gd name="connsiteX30" fmla="*/ 299706 w 516441"/>
                <a:gd name="connsiteY30" fmla="*/ 344638 h 353859"/>
                <a:gd name="connsiteX31" fmla="*/ 308927 w 516441"/>
                <a:gd name="connsiteY31" fmla="*/ 353860 h 353859"/>
                <a:gd name="connsiteX32" fmla="*/ 318149 w 516441"/>
                <a:gd name="connsiteY32" fmla="*/ 344638 h 353859"/>
                <a:gd name="connsiteX33" fmla="*/ 428994 w 516441"/>
                <a:gd name="connsiteY33" fmla="*/ 158359 h 353859"/>
                <a:gd name="connsiteX34" fmla="*/ 438050 w 516441"/>
                <a:gd name="connsiteY34" fmla="*/ 186024 h 353859"/>
                <a:gd name="connsiteX35" fmla="*/ 449694 w 516441"/>
                <a:gd name="connsiteY35" fmla="*/ 191900 h 353859"/>
                <a:gd name="connsiteX36" fmla="*/ 455027 w 516441"/>
                <a:gd name="connsiteY36" fmla="*/ 187325 h 353859"/>
                <a:gd name="connsiteX37" fmla="*/ 515448 w 516441"/>
                <a:gd name="connsiteY37" fmla="*/ 68124 h 353859"/>
                <a:gd name="connsiteX38" fmla="*/ 515891 w 516441"/>
                <a:gd name="connsiteY38" fmla="*/ 60849 h 353859"/>
                <a:gd name="connsiteX39" fmla="*/ 205801 w 516441"/>
                <a:gd name="connsiteY39" fmla="*/ 274424 h 353859"/>
                <a:gd name="connsiteX40" fmla="*/ 85586 w 516441"/>
                <a:gd name="connsiteY40" fmla="*/ 137149 h 353859"/>
                <a:gd name="connsiteX41" fmla="*/ 73462 w 516441"/>
                <a:gd name="connsiteY41" fmla="*/ 141954 h 353859"/>
                <a:gd name="connsiteX42" fmla="*/ 73165 w 516441"/>
                <a:gd name="connsiteY42" fmla="*/ 142738 h 353859"/>
                <a:gd name="connsiteX43" fmla="*/ 67798 w 516441"/>
                <a:gd name="connsiteY43" fmla="*/ 159115 h 353859"/>
                <a:gd name="connsiteX44" fmla="*/ 21800 w 516441"/>
                <a:gd name="connsiteY44" fmla="*/ 68327 h 353859"/>
                <a:gd name="connsiteX45" fmla="*/ 113685 w 516441"/>
                <a:gd name="connsiteY45" fmla="*/ 26617 h 353859"/>
                <a:gd name="connsiteX46" fmla="*/ 107027 w 516441"/>
                <a:gd name="connsiteY46" fmla="*/ 45218 h 353859"/>
                <a:gd name="connsiteX47" fmla="*/ 112228 w 516441"/>
                <a:gd name="connsiteY47" fmla="*/ 56856 h 353859"/>
                <a:gd name="connsiteX48" fmla="*/ 248184 w 516441"/>
                <a:gd name="connsiteY48" fmla="*/ 168356 h 353859"/>
                <a:gd name="connsiteX49" fmla="*/ 205801 w 516441"/>
                <a:gd name="connsiteY49" fmla="*/ 274424 h 35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6441" h="353859">
                  <a:moveTo>
                    <a:pt x="515891" y="60849"/>
                  </a:moveTo>
                  <a:cubicBezTo>
                    <a:pt x="515065" y="58472"/>
                    <a:pt x="513298" y="56541"/>
                    <a:pt x="511003" y="55509"/>
                  </a:cubicBezTo>
                  <a:lnTo>
                    <a:pt x="390531" y="824"/>
                  </a:lnTo>
                  <a:cubicBezTo>
                    <a:pt x="385876" y="-1244"/>
                    <a:pt x="380427" y="852"/>
                    <a:pt x="378358" y="5506"/>
                  </a:cubicBezTo>
                  <a:cubicBezTo>
                    <a:pt x="377401" y="7660"/>
                    <a:pt x="377305" y="10100"/>
                    <a:pt x="378090" y="12324"/>
                  </a:cubicBezTo>
                  <a:lnTo>
                    <a:pt x="389157" y="43244"/>
                  </a:lnTo>
                  <a:cubicBezTo>
                    <a:pt x="336704" y="66867"/>
                    <a:pt x="291733" y="104417"/>
                    <a:pt x="259130" y="151812"/>
                  </a:cubicBezTo>
                  <a:cubicBezTo>
                    <a:pt x="225958" y="104240"/>
                    <a:pt x="180366" y="66685"/>
                    <a:pt x="127324" y="43235"/>
                  </a:cubicBezTo>
                  <a:lnTo>
                    <a:pt x="138390" y="12324"/>
                  </a:lnTo>
                  <a:cubicBezTo>
                    <a:pt x="140103" y="7528"/>
                    <a:pt x="137604" y="2251"/>
                    <a:pt x="132808" y="537"/>
                  </a:cubicBezTo>
                  <a:cubicBezTo>
                    <a:pt x="130553" y="-268"/>
                    <a:pt x="128074" y="-165"/>
                    <a:pt x="125894" y="824"/>
                  </a:cubicBezTo>
                  <a:lnTo>
                    <a:pt x="5412" y="55509"/>
                  </a:lnTo>
                  <a:cubicBezTo>
                    <a:pt x="775" y="57614"/>
                    <a:pt x="-1278" y="63080"/>
                    <a:pt x="827" y="67718"/>
                  </a:cubicBezTo>
                  <a:cubicBezTo>
                    <a:pt x="880" y="67836"/>
                    <a:pt x="937" y="67953"/>
                    <a:pt x="995" y="68069"/>
                  </a:cubicBezTo>
                  <a:lnTo>
                    <a:pt x="61416" y="187269"/>
                  </a:lnTo>
                  <a:cubicBezTo>
                    <a:pt x="63721" y="191811"/>
                    <a:pt x="69271" y="193625"/>
                    <a:pt x="73813" y="191319"/>
                  </a:cubicBezTo>
                  <a:cubicBezTo>
                    <a:pt x="75991" y="190215"/>
                    <a:pt x="77642" y="188290"/>
                    <a:pt x="78403" y="185969"/>
                  </a:cubicBezTo>
                  <a:lnTo>
                    <a:pt x="87449" y="158304"/>
                  </a:lnTo>
                  <a:cubicBezTo>
                    <a:pt x="153191" y="191474"/>
                    <a:pt x="198313" y="266558"/>
                    <a:pt x="198313" y="344638"/>
                  </a:cubicBezTo>
                  <a:cubicBezTo>
                    <a:pt x="198313" y="349731"/>
                    <a:pt x="202441" y="353860"/>
                    <a:pt x="207534" y="353860"/>
                  </a:cubicBezTo>
                  <a:lnTo>
                    <a:pt x="207534" y="353860"/>
                  </a:lnTo>
                  <a:cubicBezTo>
                    <a:pt x="212628" y="353860"/>
                    <a:pt x="216756" y="349731"/>
                    <a:pt x="216756" y="344638"/>
                  </a:cubicBezTo>
                  <a:cubicBezTo>
                    <a:pt x="216756" y="218217"/>
                    <a:pt x="292070" y="102568"/>
                    <a:pt x="404170" y="56856"/>
                  </a:cubicBezTo>
                  <a:cubicBezTo>
                    <a:pt x="408733" y="54988"/>
                    <a:pt x="411020" y="49861"/>
                    <a:pt x="409361" y="45218"/>
                  </a:cubicBezTo>
                  <a:lnTo>
                    <a:pt x="402722" y="26617"/>
                  </a:lnTo>
                  <a:lnTo>
                    <a:pt x="494589" y="68327"/>
                  </a:lnTo>
                  <a:lnTo>
                    <a:pt x="448591" y="159069"/>
                  </a:lnTo>
                  <a:lnTo>
                    <a:pt x="443251" y="142682"/>
                  </a:lnTo>
                  <a:cubicBezTo>
                    <a:pt x="441663" y="137844"/>
                    <a:pt x="436452" y="135208"/>
                    <a:pt x="431613" y="136796"/>
                  </a:cubicBezTo>
                  <a:cubicBezTo>
                    <a:pt x="431348" y="136884"/>
                    <a:pt x="431086" y="136983"/>
                    <a:pt x="430830" y="137094"/>
                  </a:cubicBezTo>
                  <a:cubicBezTo>
                    <a:pt x="352380" y="171021"/>
                    <a:pt x="299706" y="254413"/>
                    <a:pt x="299706" y="344638"/>
                  </a:cubicBezTo>
                  <a:cubicBezTo>
                    <a:pt x="299706" y="349731"/>
                    <a:pt x="303834" y="353860"/>
                    <a:pt x="308927" y="353860"/>
                  </a:cubicBezTo>
                  <a:cubicBezTo>
                    <a:pt x="314021" y="353860"/>
                    <a:pt x="318149" y="349731"/>
                    <a:pt x="318149" y="344638"/>
                  </a:cubicBezTo>
                  <a:cubicBezTo>
                    <a:pt x="318149" y="266549"/>
                    <a:pt x="363262" y="191474"/>
                    <a:pt x="428994" y="158359"/>
                  </a:cubicBezTo>
                  <a:lnTo>
                    <a:pt x="438050" y="186024"/>
                  </a:lnTo>
                  <a:cubicBezTo>
                    <a:pt x="439643" y="190862"/>
                    <a:pt x="444856" y="193492"/>
                    <a:pt x="449694" y="191900"/>
                  </a:cubicBezTo>
                  <a:cubicBezTo>
                    <a:pt x="452005" y="191139"/>
                    <a:pt x="453923" y="189494"/>
                    <a:pt x="455027" y="187325"/>
                  </a:cubicBezTo>
                  <a:lnTo>
                    <a:pt x="515448" y="68124"/>
                  </a:lnTo>
                  <a:cubicBezTo>
                    <a:pt x="516596" y="65865"/>
                    <a:pt x="516757" y="63231"/>
                    <a:pt x="515891" y="60849"/>
                  </a:cubicBezTo>
                  <a:close/>
                  <a:moveTo>
                    <a:pt x="205801" y="274424"/>
                  </a:moveTo>
                  <a:cubicBezTo>
                    <a:pt x="187389" y="213477"/>
                    <a:pt x="143571" y="163441"/>
                    <a:pt x="85586" y="137149"/>
                  </a:cubicBezTo>
                  <a:cubicBezTo>
                    <a:pt x="80912" y="135128"/>
                    <a:pt x="75483" y="137279"/>
                    <a:pt x="73462" y="141954"/>
                  </a:cubicBezTo>
                  <a:cubicBezTo>
                    <a:pt x="73351" y="142210"/>
                    <a:pt x="73252" y="142472"/>
                    <a:pt x="73165" y="142738"/>
                  </a:cubicBezTo>
                  <a:lnTo>
                    <a:pt x="67798" y="159115"/>
                  </a:lnTo>
                  <a:lnTo>
                    <a:pt x="21800" y="68327"/>
                  </a:lnTo>
                  <a:lnTo>
                    <a:pt x="113685" y="26617"/>
                  </a:lnTo>
                  <a:lnTo>
                    <a:pt x="107027" y="45218"/>
                  </a:lnTo>
                  <a:cubicBezTo>
                    <a:pt x="105369" y="49864"/>
                    <a:pt x="107660" y="54992"/>
                    <a:pt x="112228" y="56856"/>
                  </a:cubicBezTo>
                  <a:cubicBezTo>
                    <a:pt x="167704" y="79545"/>
                    <a:pt x="215074" y="118394"/>
                    <a:pt x="248184" y="168356"/>
                  </a:cubicBezTo>
                  <a:cubicBezTo>
                    <a:pt x="228144" y="201053"/>
                    <a:pt x="213813" y="236920"/>
                    <a:pt x="205801" y="274424"/>
                  </a:cubicBezTo>
                  <a:close/>
                </a:path>
              </a:pathLst>
            </a:custGeom>
            <a:solidFill>
              <a:srgbClr val="6730E3"/>
            </a:solidFill>
            <a:ln w="9079" cap="flat">
              <a:noFill/>
              <a:prstDash val="solid"/>
              <a:miter/>
            </a:ln>
          </p:spPr>
          <p:txBody>
            <a:bodyPr rtlCol="0" anchor="ctr"/>
            <a:lstStyle/>
            <a:p>
              <a:endParaRPr lang="de-de"/>
            </a:p>
          </p:txBody>
        </p:sp>
      </p:grpSp>
      <p:grpSp>
        <p:nvGrpSpPr>
          <p:cNvPr id="36" name="Graphic 12">
            <a:extLst>
              <a:ext uri="{FF2B5EF4-FFF2-40B4-BE49-F238E27FC236}">
                <a16:creationId xmlns:a16="http://schemas.microsoft.com/office/drawing/2014/main" id="{F291795F-A3FB-4DF2-97CE-3BE14F5D6943}"/>
              </a:ext>
            </a:extLst>
          </p:cNvPr>
          <p:cNvGrpSpPr/>
          <p:nvPr/>
        </p:nvGrpSpPr>
        <p:grpSpPr>
          <a:xfrm>
            <a:off x="4936496" y="3734922"/>
            <a:ext cx="590191" cy="590191"/>
            <a:chOff x="3155666" y="3734921"/>
            <a:chExt cx="590191" cy="590191"/>
          </a:xfrm>
        </p:grpSpPr>
        <p:sp>
          <p:nvSpPr>
            <p:cNvPr id="37" name="Freeform 17">
              <a:extLst>
                <a:ext uri="{FF2B5EF4-FFF2-40B4-BE49-F238E27FC236}">
                  <a16:creationId xmlns:a16="http://schemas.microsoft.com/office/drawing/2014/main" id="{5A050B3B-2CF2-4306-B62B-F7C996B26186}"/>
                </a:ext>
              </a:extLst>
            </p:cNvPr>
            <p:cNvSpPr/>
            <p:nvPr/>
          </p:nvSpPr>
          <p:spPr>
            <a:xfrm>
              <a:off x="3192875" y="3956307"/>
              <a:ext cx="515780" cy="303837"/>
            </a:xfrm>
            <a:custGeom>
              <a:avLst/>
              <a:gdLst>
                <a:gd name="connsiteX0" fmla="*/ 506559 w 515780"/>
                <a:gd name="connsiteY0" fmla="*/ 285394 h 303837"/>
                <a:gd name="connsiteX1" fmla="*/ 463743 w 515780"/>
                <a:gd name="connsiteY1" fmla="*/ 285394 h 303837"/>
                <a:gd name="connsiteX2" fmla="*/ 463743 w 515780"/>
                <a:gd name="connsiteY2" fmla="*/ 9222 h 303837"/>
                <a:gd name="connsiteX3" fmla="*/ 454521 w 515780"/>
                <a:gd name="connsiteY3" fmla="*/ 0 h 303837"/>
                <a:gd name="connsiteX4" fmla="*/ 398324 w 515780"/>
                <a:gd name="connsiteY4" fmla="*/ 0 h 303837"/>
                <a:gd name="connsiteX5" fmla="*/ 389102 w 515780"/>
                <a:gd name="connsiteY5" fmla="*/ 9222 h 303837"/>
                <a:gd name="connsiteX6" fmla="*/ 389102 w 515780"/>
                <a:gd name="connsiteY6" fmla="*/ 285394 h 303837"/>
                <a:gd name="connsiteX7" fmla="*/ 296221 w 515780"/>
                <a:gd name="connsiteY7" fmla="*/ 285394 h 303837"/>
                <a:gd name="connsiteX8" fmla="*/ 296221 w 515780"/>
                <a:gd name="connsiteY8" fmla="*/ 73875 h 303837"/>
                <a:gd name="connsiteX9" fmla="*/ 286999 w 515780"/>
                <a:gd name="connsiteY9" fmla="*/ 64654 h 303837"/>
                <a:gd name="connsiteX10" fmla="*/ 229898 w 515780"/>
                <a:gd name="connsiteY10" fmla="*/ 64654 h 303837"/>
                <a:gd name="connsiteX11" fmla="*/ 220676 w 515780"/>
                <a:gd name="connsiteY11" fmla="*/ 73875 h 303837"/>
                <a:gd name="connsiteX12" fmla="*/ 220676 w 515780"/>
                <a:gd name="connsiteY12" fmla="*/ 285394 h 303837"/>
                <a:gd name="connsiteX13" fmla="*/ 128247 w 515780"/>
                <a:gd name="connsiteY13" fmla="*/ 285394 h 303837"/>
                <a:gd name="connsiteX14" fmla="*/ 128247 w 515780"/>
                <a:gd name="connsiteY14" fmla="*/ 157148 h 303837"/>
                <a:gd name="connsiteX15" fmla="*/ 119025 w 515780"/>
                <a:gd name="connsiteY15" fmla="*/ 147926 h 303837"/>
                <a:gd name="connsiteX16" fmla="*/ 61924 w 515780"/>
                <a:gd name="connsiteY16" fmla="*/ 147926 h 303837"/>
                <a:gd name="connsiteX17" fmla="*/ 52702 w 515780"/>
                <a:gd name="connsiteY17" fmla="*/ 157148 h 303837"/>
                <a:gd name="connsiteX18" fmla="*/ 52702 w 515780"/>
                <a:gd name="connsiteY18" fmla="*/ 285394 h 303837"/>
                <a:gd name="connsiteX19" fmla="*/ 9222 w 515780"/>
                <a:gd name="connsiteY19" fmla="*/ 285394 h 303837"/>
                <a:gd name="connsiteX20" fmla="*/ 0 w 515780"/>
                <a:gd name="connsiteY20" fmla="*/ 294616 h 303837"/>
                <a:gd name="connsiteX21" fmla="*/ 9222 w 515780"/>
                <a:gd name="connsiteY21" fmla="*/ 303838 h 303837"/>
                <a:gd name="connsiteX22" fmla="*/ 506559 w 515780"/>
                <a:gd name="connsiteY22" fmla="*/ 303838 h 303837"/>
                <a:gd name="connsiteX23" fmla="*/ 515781 w 515780"/>
                <a:gd name="connsiteY23" fmla="*/ 294616 h 303837"/>
                <a:gd name="connsiteX24" fmla="*/ 506559 w 515780"/>
                <a:gd name="connsiteY24" fmla="*/ 285394 h 303837"/>
                <a:gd name="connsiteX25" fmla="*/ 407545 w 515780"/>
                <a:gd name="connsiteY25" fmla="*/ 18443 h 303837"/>
                <a:gd name="connsiteX26" fmla="*/ 445299 w 515780"/>
                <a:gd name="connsiteY26" fmla="*/ 18443 h 303837"/>
                <a:gd name="connsiteX27" fmla="*/ 445299 w 515780"/>
                <a:gd name="connsiteY27" fmla="*/ 285394 h 303837"/>
                <a:gd name="connsiteX28" fmla="*/ 407545 w 515780"/>
                <a:gd name="connsiteY28" fmla="*/ 285394 h 303837"/>
                <a:gd name="connsiteX29" fmla="*/ 71146 w 515780"/>
                <a:gd name="connsiteY29" fmla="*/ 285394 h 303837"/>
                <a:gd name="connsiteX30" fmla="*/ 71146 w 515780"/>
                <a:gd name="connsiteY30" fmla="*/ 166369 h 303837"/>
                <a:gd name="connsiteX31" fmla="*/ 109803 w 515780"/>
                <a:gd name="connsiteY31" fmla="*/ 166369 h 303837"/>
                <a:gd name="connsiteX32" fmla="*/ 109803 w 515780"/>
                <a:gd name="connsiteY32" fmla="*/ 285394 h 303837"/>
                <a:gd name="connsiteX33" fmla="*/ 239120 w 515780"/>
                <a:gd name="connsiteY33" fmla="*/ 285394 h 303837"/>
                <a:gd name="connsiteX34" fmla="*/ 239120 w 515780"/>
                <a:gd name="connsiteY34" fmla="*/ 83097 h 303837"/>
                <a:gd name="connsiteX35" fmla="*/ 277777 w 515780"/>
                <a:gd name="connsiteY35" fmla="*/ 83097 h 303837"/>
                <a:gd name="connsiteX36" fmla="*/ 277777 w 515780"/>
                <a:gd name="connsiteY36" fmla="*/ 285394 h 30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5780" h="303837">
                  <a:moveTo>
                    <a:pt x="506559" y="285394"/>
                  </a:moveTo>
                  <a:lnTo>
                    <a:pt x="463743" y="285394"/>
                  </a:lnTo>
                  <a:lnTo>
                    <a:pt x="463743" y="9222"/>
                  </a:lnTo>
                  <a:cubicBezTo>
                    <a:pt x="463743" y="4129"/>
                    <a:pt x="459614" y="0"/>
                    <a:pt x="454521" y="0"/>
                  </a:cubicBezTo>
                  <a:lnTo>
                    <a:pt x="398324" y="0"/>
                  </a:lnTo>
                  <a:cubicBezTo>
                    <a:pt x="393230" y="0"/>
                    <a:pt x="389102" y="4129"/>
                    <a:pt x="389102" y="9222"/>
                  </a:cubicBezTo>
                  <a:lnTo>
                    <a:pt x="389102" y="285394"/>
                  </a:lnTo>
                  <a:lnTo>
                    <a:pt x="296221" y="285394"/>
                  </a:lnTo>
                  <a:lnTo>
                    <a:pt x="296221" y="73875"/>
                  </a:lnTo>
                  <a:cubicBezTo>
                    <a:pt x="296221" y="68782"/>
                    <a:pt x="292092" y="64654"/>
                    <a:pt x="286999" y="64654"/>
                  </a:cubicBezTo>
                  <a:lnTo>
                    <a:pt x="229898" y="64654"/>
                  </a:lnTo>
                  <a:cubicBezTo>
                    <a:pt x="224805" y="64654"/>
                    <a:pt x="220676" y="68782"/>
                    <a:pt x="220676" y="73875"/>
                  </a:cubicBezTo>
                  <a:lnTo>
                    <a:pt x="220676" y="285394"/>
                  </a:lnTo>
                  <a:lnTo>
                    <a:pt x="128247" y="285394"/>
                  </a:lnTo>
                  <a:lnTo>
                    <a:pt x="128247" y="157148"/>
                  </a:lnTo>
                  <a:cubicBezTo>
                    <a:pt x="128247" y="152054"/>
                    <a:pt x="124118" y="147926"/>
                    <a:pt x="119025" y="147926"/>
                  </a:cubicBezTo>
                  <a:lnTo>
                    <a:pt x="61924" y="147926"/>
                  </a:lnTo>
                  <a:cubicBezTo>
                    <a:pt x="56831" y="147926"/>
                    <a:pt x="52702" y="152054"/>
                    <a:pt x="52702" y="157148"/>
                  </a:cubicBezTo>
                  <a:lnTo>
                    <a:pt x="52702" y="285394"/>
                  </a:lnTo>
                  <a:lnTo>
                    <a:pt x="9222" y="285394"/>
                  </a:lnTo>
                  <a:cubicBezTo>
                    <a:pt x="4129" y="285394"/>
                    <a:pt x="0" y="289523"/>
                    <a:pt x="0" y="294616"/>
                  </a:cubicBezTo>
                  <a:cubicBezTo>
                    <a:pt x="0" y="299709"/>
                    <a:pt x="4129" y="303838"/>
                    <a:pt x="9222" y="303838"/>
                  </a:cubicBezTo>
                  <a:lnTo>
                    <a:pt x="506559" y="303838"/>
                  </a:lnTo>
                  <a:cubicBezTo>
                    <a:pt x="511652" y="303838"/>
                    <a:pt x="515781" y="299709"/>
                    <a:pt x="515781" y="294616"/>
                  </a:cubicBezTo>
                  <a:cubicBezTo>
                    <a:pt x="515781" y="289523"/>
                    <a:pt x="511652" y="285394"/>
                    <a:pt x="506559" y="285394"/>
                  </a:cubicBezTo>
                  <a:close/>
                  <a:moveTo>
                    <a:pt x="407545" y="18443"/>
                  </a:moveTo>
                  <a:lnTo>
                    <a:pt x="445299" y="18443"/>
                  </a:lnTo>
                  <a:lnTo>
                    <a:pt x="445299" y="285394"/>
                  </a:lnTo>
                  <a:lnTo>
                    <a:pt x="407545" y="285394"/>
                  </a:lnTo>
                  <a:close/>
                  <a:moveTo>
                    <a:pt x="71146" y="285394"/>
                  </a:moveTo>
                  <a:lnTo>
                    <a:pt x="71146" y="166369"/>
                  </a:lnTo>
                  <a:lnTo>
                    <a:pt x="109803" y="166369"/>
                  </a:lnTo>
                  <a:lnTo>
                    <a:pt x="109803" y="285394"/>
                  </a:lnTo>
                  <a:close/>
                  <a:moveTo>
                    <a:pt x="239120" y="285394"/>
                  </a:moveTo>
                  <a:lnTo>
                    <a:pt x="239120" y="83097"/>
                  </a:lnTo>
                  <a:lnTo>
                    <a:pt x="277777" y="83097"/>
                  </a:lnTo>
                  <a:lnTo>
                    <a:pt x="277777" y="285394"/>
                  </a:lnTo>
                  <a:close/>
                </a:path>
              </a:pathLst>
            </a:custGeom>
            <a:solidFill>
              <a:srgbClr val="6730E3"/>
            </a:solidFill>
            <a:ln w="9079" cap="flat">
              <a:noFill/>
              <a:prstDash val="solid"/>
              <a:miter/>
            </a:ln>
          </p:spPr>
          <p:txBody>
            <a:bodyPr rtlCol="0" anchor="ctr"/>
            <a:lstStyle/>
            <a:p>
              <a:endParaRPr lang="de-de"/>
            </a:p>
          </p:txBody>
        </p:sp>
        <p:sp>
          <p:nvSpPr>
            <p:cNvPr id="38" name="Freeform 18">
              <a:extLst>
                <a:ext uri="{FF2B5EF4-FFF2-40B4-BE49-F238E27FC236}">
                  <a16:creationId xmlns:a16="http://schemas.microsoft.com/office/drawing/2014/main" id="{C776F7A4-C272-473D-B6CF-E15D5970C43F}"/>
                </a:ext>
              </a:extLst>
            </p:cNvPr>
            <p:cNvSpPr/>
            <p:nvPr/>
          </p:nvSpPr>
          <p:spPr>
            <a:xfrm>
              <a:off x="3265957" y="3799852"/>
              <a:ext cx="387513" cy="248548"/>
            </a:xfrm>
            <a:custGeom>
              <a:avLst/>
              <a:gdLst>
                <a:gd name="connsiteX0" fmla="*/ 386363 w 387513"/>
                <a:gd name="connsiteY0" fmla="*/ 21753 h 248548"/>
                <a:gd name="connsiteX1" fmla="*/ 380545 w 387513"/>
                <a:gd name="connsiteY1" fmla="*/ 17281 h 248548"/>
                <a:gd name="connsiteX2" fmla="*/ 312885 w 387513"/>
                <a:gd name="connsiteY2" fmla="*/ 322 h 248548"/>
                <a:gd name="connsiteX3" fmla="*/ 301576 w 387513"/>
                <a:gd name="connsiteY3" fmla="*/ 6817 h 248548"/>
                <a:gd name="connsiteX4" fmla="*/ 308071 w 387513"/>
                <a:gd name="connsiteY4" fmla="*/ 18126 h 248548"/>
                <a:gd name="connsiteX5" fmla="*/ 308375 w 387513"/>
                <a:gd name="connsiteY5" fmla="*/ 18203 h 248548"/>
                <a:gd name="connsiteX6" fmla="*/ 353294 w 387513"/>
                <a:gd name="connsiteY6" fmla="*/ 29481 h 248548"/>
                <a:gd name="connsiteX7" fmla="*/ 4372 w 387513"/>
                <a:gd name="connsiteY7" fmla="*/ 231483 h 248548"/>
                <a:gd name="connsiteX8" fmla="*/ 1381 w 387513"/>
                <a:gd name="connsiteY8" fmla="*/ 244177 h 248548"/>
                <a:gd name="connsiteX9" fmla="*/ 13593 w 387513"/>
                <a:gd name="connsiteY9" fmla="*/ 247446 h 248548"/>
                <a:gd name="connsiteX10" fmla="*/ 362378 w 387513"/>
                <a:gd name="connsiteY10" fmla="*/ 45490 h 248548"/>
                <a:gd name="connsiteX11" fmla="*/ 348379 w 387513"/>
                <a:gd name="connsiteY11" fmla="*/ 89072 h 248548"/>
                <a:gd name="connsiteX12" fmla="*/ 353621 w 387513"/>
                <a:gd name="connsiteY12" fmla="*/ 101014 h 248548"/>
                <a:gd name="connsiteX13" fmla="*/ 365563 w 387513"/>
                <a:gd name="connsiteY13" fmla="*/ 95772 h 248548"/>
                <a:gd name="connsiteX14" fmla="*/ 365900 w 387513"/>
                <a:gd name="connsiteY14" fmla="*/ 94725 h 248548"/>
                <a:gd name="connsiteX15" fmla="*/ 387046 w 387513"/>
                <a:gd name="connsiteY15" fmla="*/ 29112 h 248548"/>
                <a:gd name="connsiteX16" fmla="*/ 386363 w 387513"/>
                <a:gd name="connsiteY16" fmla="*/ 21753 h 24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513" h="248548">
                  <a:moveTo>
                    <a:pt x="386363" y="21753"/>
                  </a:moveTo>
                  <a:cubicBezTo>
                    <a:pt x="385126" y="19522"/>
                    <a:pt x="383020" y="17902"/>
                    <a:pt x="380545" y="17281"/>
                  </a:cubicBezTo>
                  <a:lnTo>
                    <a:pt x="312885" y="322"/>
                  </a:lnTo>
                  <a:cubicBezTo>
                    <a:pt x="307969" y="-1007"/>
                    <a:pt x="302905" y="1901"/>
                    <a:pt x="301576" y="6817"/>
                  </a:cubicBezTo>
                  <a:cubicBezTo>
                    <a:pt x="300246" y="11734"/>
                    <a:pt x="303155" y="16797"/>
                    <a:pt x="308071" y="18126"/>
                  </a:cubicBezTo>
                  <a:cubicBezTo>
                    <a:pt x="308172" y="18153"/>
                    <a:pt x="308274" y="18179"/>
                    <a:pt x="308375" y="18203"/>
                  </a:cubicBezTo>
                  <a:lnTo>
                    <a:pt x="353294" y="29481"/>
                  </a:lnTo>
                  <a:lnTo>
                    <a:pt x="4372" y="231483"/>
                  </a:lnTo>
                  <a:cubicBezTo>
                    <a:pt x="40" y="234163"/>
                    <a:pt x="-1299" y="239846"/>
                    <a:pt x="1381" y="244177"/>
                  </a:cubicBezTo>
                  <a:cubicBezTo>
                    <a:pt x="3947" y="248325"/>
                    <a:pt x="9299" y="249757"/>
                    <a:pt x="13593" y="247446"/>
                  </a:cubicBezTo>
                  <a:lnTo>
                    <a:pt x="362378" y="45490"/>
                  </a:lnTo>
                  <a:lnTo>
                    <a:pt x="348379" y="89072"/>
                  </a:lnTo>
                  <a:cubicBezTo>
                    <a:pt x="346529" y="93817"/>
                    <a:pt x="348876" y="99163"/>
                    <a:pt x="353621" y="101014"/>
                  </a:cubicBezTo>
                  <a:cubicBezTo>
                    <a:pt x="358366" y="102864"/>
                    <a:pt x="363712" y="100517"/>
                    <a:pt x="365563" y="95772"/>
                  </a:cubicBezTo>
                  <a:cubicBezTo>
                    <a:pt x="365696" y="95430"/>
                    <a:pt x="365809" y="95080"/>
                    <a:pt x="365900" y="94725"/>
                  </a:cubicBezTo>
                  <a:lnTo>
                    <a:pt x="387046" y="29112"/>
                  </a:lnTo>
                  <a:cubicBezTo>
                    <a:pt x="387855" y="26671"/>
                    <a:pt x="387607" y="24004"/>
                    <a:pt x="386363" y="21753"/>
                  </a:cubicBezTo>
                  <a:close/>
                </a:path>
              </a:pathLst>
            </a:custGeom>
            <a:solidFill>
              <a:srgbClr val="00BFB3"/>
            </a:solidFill>
            <a:ln w="9079" cap="flat">
              <a:noFill/>
              <a:prstDash val="solid"/>
              <a:miter/>
            </a:ln>
          </p:spPr>
          <p:txBody>
            <a:bodyPr rtlCol="0" anchor="ctr"/>
            <a:lstStyle/>
            <a:p>
              <a:endParaRPr lang="de-de"/>
            </a:p>
          </p:txBody>
        </p:sp>
      </p:grpSp>
    </p:spTree>
    <p:extLst>
      <p:ext uri="{BB962C8B-B14F-4D97-AF65-F5344CB8AC3E}">
        <p14:creationId xmlns:p14="http://schemas.microsoft.com/office/powerpoint/2010/main" val="40948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9">
            <a:extLst>
              <a:ext uri="{FF2B5EF4-FFF2-40B4-BE49-F238E27FC236}">
                <a16:creationId xmlns:a16="http://schemas.microsoft.com/office/drawing/2014/main" id="{EBFF956D-A4CC-4EE9-87B7-9AC91B5151B8}"/>
              </a:ext>
            </a:extLst>
          </p:cNvPr>
          <p:cNvSpPr>
            <a:spLocks noGrp="1"/>
          </p:cNvSpPr>
          <p:nvPr>
            <p:ph type="sldNum" sz="quarter" idx="4"/>
          </p:nvPr>
        </p:nvSpPr>
        <p:spPr>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pPr defTabSz="914126">
              <a:defRPr/>
            </a:pPr>
            <a:fld id="{8DEE4CCE-E124-4EEF-808B-DF88997C2318}" type="slidenum">
              <a:rPr lang="en-US">
                <a:solidFill>
                  <a:srgbClr val="000000"/>
                </a:solidFill>
              </a:rPr>
              <a:pPr defTabSz="914126">
                <a:defRPr/>
              </a:pPr>
              <a:t>22</a:t>
            </a:fld>
            <a:endParaRPr lang="en-US">
              <a:solidFill>
                <a:srgbClr val="000000"/>
              </a:solidFill>
            </a:endParaRPr>
          </a:p>
        </p:txBody>
      </p:sp>
      <p:sp>
        <p:nvSpPr>
          <p:cNvPr id="4" name="Text Placeholder 3">
            <a:extLst>
              <a:ext uri="{FF2B5EF4-FFF2-40B4-BE49-F238E27FC236}">
                <a16:creationId xmlns:a16="http://schemas.microsoft.com/office/drawing/2014/main" id="{DA2F0A3E-72BA-4A2D-88A4-51A85F688162}"/>
              </a:ext>
            </a:extLst>
          </p:cNvPr>
          <p:cNvSpPr>
            <a:spLocks noGrp="1"/>
          </p:cNvSpPr>
          <p:nvPr>
            <p:ph type="body" sz="quarter" idx="32"/>
          </p:nvPr>
        </p:nvSpPr>
        <p:spPr>
          <a:xfrm>
            <a:off x="457200" y="183726"/>
            <a:ext cx="9122061" cy="766380"/>
          </a:xfrm>
        </p:spPr>
        <p:txBody>
          <a:bodyPr/>
          <a:lstStyle/>
          <a:p>
            <a:pPr algn="l" rtl="0"/>
            <a:r>
              <a:rPr lang="de-de" sz="2399"/>
              <a:t>Was sind eigentlich „Klimarisiken“ im </a:t>
            </a:r>
            <a:r>
              <a:rPr lang="de-DE" sz="2399"/>
              <a:t>ökonomischen Kontext</a:t>
            </a:r>
            <a:r>
              <a:rPr lang="de-de" sz="2399"/>
              <a:t>?</a:t>
            </a:r>
          </a:p>
        </p:txBody>
      </p:sp>
      <p:pic>
        <p:nvPicPr>
          <p:cNvPr id="56" name="Picture 55">
            <a:extLst>
              <a:ext uri="{FF2B5EF4-FFF2-40B4-BE49-F238E27FC236}">
                <a16:creationId xmlns:a16="http://schemas.microsoft.com/office/drawing/2014/main" id="{3F502349-2C8C-8B48-0A4D-231B3CAB9397}"/>
              </a:ext>
            </a:extLst>
          </p:cNvPr>
          <p:cNvPicPr>
            <a:picLocks noChangeAspect="1"/>
          </p:cNvPicPr>
          <p:nvPr/>
        </p:nvPicPr>
        <p:blipFill>
          <a:blip r:embed="rId3"/>
          <a:stretch>
            <a:fillRect/>
          </a:stretch>
        </p:blipFill>
        <p:spPr>
          <a:xfrm>
            <a:off x="458668" y="1697045"/>
            <a:ext cx="11547462" cy="3684807"/>
          </a:xfrm>
          <a:prstGeom prst="rect">
            <a:avLst/>
          </a:prstGeom>
        </p:spPr>
      </p:pic>
      <p:sp>
        <p:nvSpPr>
          <p:cNvPr id="2" name="Textfeld 1">
            <a:extLst>
              <a:ext uri="{FF2B5EF4-FFF2-40B4-BE49-F238E27FC236}">
                <a16:creationId xmlns:a16="http://schemas.microsoft.com/office/drawing/2014/main" id="{6C187CE1-82CB-7787-A6EB-0DA8DAB86E13}"/>
              </a:ext>
            </a:extLst>
          </p:cNvPr>
          <p:cNvSpPr txBox="1"/>
          <p:nvPr/>
        </p:nvSpPr>
        <p:spPr>
          <a:xfrm>
            <a:off x="5654912" y="4986793"/>
            <a:ext cx="1732455" cy="307697"/>
          </a:xfrm>
          <a:prstGeom prst="rect">
            <a:avLst/>
          </a:prstGeom>
          <a:solidFill>
            <a:schemeClr val="accent2"/>
          </a:solidFill>
          <a:ln>
            <a:solidFill>
              <a:schemeClr val="accent2"/>
            </a:solidFill>
          </a:ln>
        </p:spPr>
        <p:txBody>
          <a:bodyPr wrap="square" rtlCol="0">
            <a:spAutoFit/>
          </a:bodyPr>
          <a:lstStyle/>
          <a:p>
            <a:pPr defTabSz="914126">
              <a:defRPr/>
            </a:pPr>
            <a:r>
              <a:rPr lang="de-DE" sz="1400" b="1">
                <a:solidFill>
                  <a:srgbClr val="FFFFFF"/>
                </a:solidFill>
                <a:latin typeface="Arial"/>
              </a:rPr>
              <a:t>Klimarisiken</a:t>
            </a:r>
          </a:p>
        </p:txBody>
      </p:sp>
      <p:sp>
        <p:nvSpPr>
          <p:cNvPr id="6" name="Textfeld 5">
            <a:extLst>
              <a:ext uri="{FF2B5EF4-FFF2-40B4-BE49-F238E27FC236}">
                <a16:creationId xmlns:a16="http://schemas.microsoft.com/office/drawing/2014/main" id="{3A5D5DA0-2C49-DD20-54D9-6740D817D910}"/>
              </a:ext>
            </a:extLst>
          </p:cNvPr>
          <p:cNvSpPr txBox="1"/>
          <p:nvPr/>
        </p:nvSpPr>
        <p:spPr>
          <a:xfrm>
            <a:off x="663966" y="1915820"/>
            <a:ext cx="1462659" cy="261542"/>
          </a:xfrm>
          <a:prstGeom prst="rect">
            <a:avLst/>
          </a:prstGeom>
          <a:solidFill>
            <a:srgbClr val="DDEAFF"/>
          </a:solidFill>
        </p:spPr>
        <p:txBody>
          <a:bodyPr wrap="square" rtlCol="0">
            <a:spAutoFit/>
          </a:bodyPr>
          <a:lstStyle/>
          <a:p>
            <a:pPr defTabSz="914126">
              <a:defRPr/>
            </a:pPr>
            <a:r>
              <a:rPr lang="de-DE" sz="1100" b="1">
                <a:solidFill>
                  <a:srgbClr val="000000"/>
                </a:solidFill>
                <a:latin typeface="Arial"/>
              </a:rPr>
              <a:t>Temperaturanstieg</a:t>
            </a:r>
          </a:p>
        </p:txBody>
      </p:sp>
      <p:sp>
        <p:nvSpPr>
          <p:cNvPr id="7" name="Textfeld 6">
            <a:extLst>
              <a:ext uri="{FF2B5EF4-FFF2-40B4-BE49-F238E27FC236}">
                <a16:creationId xmlns:a16="http://schemas.microsoft.com/office/drawing/2014/main" id="{8D727B85-07D7-91CE-AB03-199FE12B7969}"/>
              </a:ext>
            </a:extLst>
          </p:cNvPr>
          <p:cNvSpPr txBox="1"/>
          <p:nvPr/>
        </p:nvSpPr>
        <p:spPr>
          <a:xfrm>
            <a:off x="625479" y="2134596"/>
            <a:ext cx="1534829" cy="230772"/>
          </a:xfrm>
          <a:prstGeom prst="rect">
            <a:avLst/>
          </a:prstGeom>
          <a:solidFill>
            <a:srgbClr val="DDEAFF"/>
          </a:solidFill>
        </p:spPr>
        <p:txBody>
          <a:bodyPr wrap="square" rtlCol="0">
            <a:spAutoFit/>
          </a:bodyPr>
          <a:lstStyle/>
          <a:p>
            <a:pPr defTabSz="914126">
              <a:defRPr/>
            </a:pPr>
            <a:r>
              <a:rPr lang="de-DE" sz="900">
                <a:solidFill>
                  <a:srgbClr val="000000"/>
                </a:solidFill>
                <a:latin typeface="Arial"/>
              </a:rPr>
              <a:t>z.B. Meeresspiegelanstieg</a:t>
            </a:r>
          </a:p>
        </p:txBody>
      </p:sp>
      <p:sp>
        <p:nvSpPr>
          <p:cNvPr id="8" name="Textfeld 7">
            <a:extLst>
              <a:ext uri="{FF2B5EF4-FFF2-40B4-BE49-F238E27FC236}">
                <a16:creationId xmlns:a16="http://schemas.microsoft.com/office/drawing/2014/main" id="{73DE5881-4F5C-EC85-6285-B5CD45EE2AFD}"/>
              </a:ext>
            </a:extLst>
          </p:cNvPr>
          <p:cNvSpPr txBox="1"/>
          <p:nvPr/>
        </p:nvSpPr>
        <p:spPr>
          <a:xfrm>
            <a:off x="2251717" y="1915820"/>
            <a:ext cx="1462659" cy="230772"/>
          </a:xfrm>
          <a:prstGeom prst="rect">
            <a:avLst/>
          </a:prstGeom>
          <a:solidFill>
            <a:srgbClr val="DDEAFF"/>
          </a:solidFill>
        </p:spPr>
        <p:txBody>
          <a:bodyPr wrap="square" rtlCol="0">
            <a:spAutoFit/>
          </a:bodyPr>
          <a:lstStyle/>
          <a:p>
            <a:pPr defTabSz="914126">
              <a:defRPr/>
            </a:pPr>
            <a:r>
              <a:rPr lang="de-DE" sz="900" b="1">
                <a:solidFill>
                  <a:srgbClr val="000000"/>
                </a:solidFill>
                <a:latin typeface="Arial"/>
              </a:rPr>
              <a:t>Niederschlagänderung</a:t>
            </a:r>
          </a:p>
        </p:txBody>
      </p:sp>
      <p:sp>
        <p:nvSpPr>
          <p:cNvPr id="9" name="Textfeld 8">
            <a:extLst>
              <a:ext uri="{FF2B5EF4-FFF2-40B4-BE49-F238E27FC236}">
                <a16:creationId xmlns:a16="http://schemas.microsoft.com/office/drawing/2014/main" id="{1A745EB9-AC4F-4B71-ACCF-DC319C9ACA8D}"/>
              </a:ext>
            </a:extLst>
          </p:cNvPr>
          <p:cNvSpPr txBox="1"/>
          <p:nvPr/>
        </p:nvSpPr>
        <p:spPr>
          <a:xfrm>
            <a:off x="2208046" y="2101073"/>
            <a:ext cx="1534829" cy="307697"/>
          </a:xfrm>
          <a:prstGeom prst="rect">
            <a:avLst/>
          </a:prstGeom>
          <a:solidFill>
            <a:srgbClr val="DDEAFF"/>
          </a:solidFill>
        </p:spPr>
        <p:txBody>
          <a:bodyPr wrap="square" rtlCol="0">
            <a:spAutoFit/>
          </a:bodyPr>
          <a:lstStyle/>
          <a:p>
            <a:pPr algn="ctr" defTabSz="914126">
              <a:defRPr/>
            </a:pPr>
            <a:r>
              <a:rPr lang="de-DE" sz="700">
                <a:solidFill>
                  <a:srgbClr val="000000"/>
                </a:solidFill>
                <a:latin typeface="Arial"/>
              </a:rPr>
              <a:t>z.B. die Schwankungen der Ernteerträge verursachen</a:t>
            </a:r>
          </a:p>
        </p:txBody>
      </p:sp>
      <p:sp>
        <p:nvSpPr>
          <p:cNvPr id="10" name="Textfeld 9">
            <a:extLst>
              <a:ext uri="{FF2B5EF4-FFF2-40B4-BE49-F238E27FC236}">
                <a16:creationId xmlns:a16="http://schemas.microsoft.com/office/drawing/2014/main" id="{07CEE09F-E950-6910-8D77-69F128123211}"/>
              </a:ext>
            </a:extLst>
          </p:cNvPr>
          <p:cNvSpPr txBox="1"/>
          <p:nvPr/>
        </p:nvSpPr>
        <p:spPr>
          <a:xfrm>
            <a:off x="745386" y="2453311"/>
            <a:ext cx="2004717" cy="230772"/>
          </a:xfrm>
          <a:prstGeom prst="rect">
            <a:avLst/>
          </a:prstGeom>
          <a:solidFill>
            <a:schemeClr val="bg1"/>
          </a:solidFill>
        </p:spPr>
        <p:txBody>
          <a:bodyPr wrap="square" rtlCol="0">
            <a:spAutoFit/>
          </a:bodyPr>
          <a:lstStyle/>
          <a:p>
            <a:pPr defTabSz="914126">
              <a:defRPr/>
            </a:pPr>
            <a:r>
              <a:rPr lang="de-DE" sz="900" b="1">
                <a:solidFill>
                  <a:srgbClr val="1446E1"/>
                </a:solidFill>
                <a:latin typeface="Arial"/>
              </a:rPr>
              <a:t>Chronische Gefährdungen</a:t>
            </a:r>
          </a:p>
        </p:txBody>
      </p:sp>
      <p:sp>
        <p:nvSpPr>
          <p:cNvPr id="11" name="Textfeld 10">
            <a:extLst>
              <a:ext uri="{FF2B5EF4-FFF2-40B4-BE49-F238E27FC236}">
                <a16:creationId xmlns:a16="http://schemas.microsoft.com/office/drawing/2014/main" id="{505AB240-ACE5-A146-7C4A-1F6AF93841CB}"/>
              </a:ext>
            </a:extLst>
          </p:cNvPr>
          <p:cNvSpPr txBox="1"/>
          <p:nvPr/>
        </p:nvSpPr>
        <p:spPr>
          <a:xfrm>
            <a:off x="3982317" y="2031206"/>
            <a:ext cx="923422" cy="253850"/>
          </a:xfrm>
          <a:prstGeom prst="rect">
            <a:avLst/>
          </a:prstGeom>
          <a:solidFill>
            <a:srgbClr val="E1F7F7"/>
          </a:solidFill>
        </p:spPr>
        <p:txBody>
          <a:bodyPr wrap="square" rtlCol="0">
            <a:spAutoFit/>
          </a:bodyPr>
          <a:lstStyle/>
          <a:p>
            <a:pPr algn="ctr" defTabSz="914126">
              <a:defRPr/>
            </a:pPr>
            <a:r>
              <a:rPr lang="de-DE" sz="1050" b="1">
                <a:solidFill>
                  <a:srgbClr val="000000"/>
                </a:solidFill>
                <a:latin typeface="Arial"/>
              </a:rPr>
              <a:t>Flut</a:t>
            </a:r>
          </a:p>
        </p:txBody>
      </p:sp>
      <p:sp>
        <p:nvSpPr>
          <p:cNvPr id="12" name="Textfeld 11">
            <a:extLst>
              <a:ext uri="{FF2B5EF4-FFF2-40B4-BE49-F238E27FC236}">
                <a16:creationId xmlns:a16="http://schemas.microsoft.com/office/drawing/2014/main" id="{375F2952-8E8B-5106-13E5-2EE82C14B5DC}"/>
              </a:ext>
            </a:extLst>
          </p:cNvPr>
          <p:cNvSpPr txBox="1"/>
          <p:nvPr/>
        </p:nvSpPr>
        <p:spPr>
          <a:xfrm>
            <a:off x="5196065" y="2007671"/>
            <a:ext cx="923422" cy="253850"/>
          </a:xfrm>
          <a:prstGeom prst="rect">
            <a:avLst/>
          </a:prstGeom>
          <a:solidFill>
            <a:srgbClr val="E1F7F7"/>
          </a:solidFill>
        </p:spPr>
        <p:txBody>
          <a:bodyPr wrap="square" rtlCol="0">
            <a:spAutoFit/>
          </a:bodyPr>
          <a:lstStyle/>
          <a:p>
            <a:pPr algn="ctr" defTabSz="914126">
              <a:defRPr/>
            </a:pPr>
            <a:r>
              <a:rPr lang="de-DE" sz="1050" b="1">
                <a:solidFill>
                  <a:srgbClr val="000000"/>
                </a:solidFill>
                <a:latin typeface="Arial"/>
              </a:rPr>
              <a:t>Dürren</a:t>
            </a:r>
          </a:p>
        </p:txBody>
      </p:sp>
      <p:sp>
        <p:nvSpPr>
          <p:cNvPr id="13" name="Textfeld 12">
            <a:extLst>
              <a:ext uri="{FF2B5EF4-FFF2-40B4-BE49-F238E27FC236}">
                <a16:creationId xmlns:a16="http://schemas.microsoft.com/office/drawing/2014/main" id="{C5088440-37F2-DFD2-BE55-56A864B6BA3E}"/>
              </a:ext>
            </a:extLst>
          </p:cNvPr>
          <p:cNvSpPr txBox="1"/>
          <p:nvPr/>
        </p:nvSpPr>
        <p:spPr>
          <a:xfrm>
            <a:off x="6270489" y="2034338"/>
            <a:ext cx="1012598" cy="253850"/>
          </a:xfrm>
          <a:prstGeom prst="rect">
            <a:avLst/>
          </a:prstGeom>
          <a:solidFill>
            <a:srgbClr val="E1F7F7"/>
          </a:solidFill>
        </p:spPr>
        <p:txBody>
          <a:bodyPr wrap="square" rtlCol="0">
            <a:spAutoFit/>
          </a:bodyPr>
          <a:lstStyle/>
          <a:p>
            <a:pPr algn="ctr" defTabSz="914126">
              <a:defRPr/>
            </a:pPr>
            <a:r>
              <a:rPr lang="de-DE" sz="1050" b="1">
                <a:solidFill>
                  <a:srgbClr val="000000"/>
                </a:solidFill>
                <a:latin typeface="Arial"/>
              </a:rPr>
              <a:t>Waldbrände</a:t>
            </a:r>
          </a:p>
        </p:txBody>
      </p:sp>
      <p:sp>
        <p:nvSpPr>
          <p:cNvPr id="14" name="Textfeld 13">
            <a:extLst>
              <a:ext uri="{FF2B5EF4-FFF2-40B4-BE49-F238E27FC236}">
                <a16:creationId xmlns:a16="http://schemas.microsoft.com/office/drawing/2014/main" id="{4182E9E6-7A10-585A-777B-5DD7CC8DA2E3}"/>
              </a:ext>
            </a:extLst>
          </p:cNvPr>
          <p:cNvSpPr txBox="1"/>
          <p:nvPr/>
        </p:nvSpPr>
        <p:spPr>
          <a:xfrm>
            <a:off x="4043784" y="2453311"/>
            <a:ext cx="3155240" cy="230772"/>
          </a:xfrm>
          <a:prstGeom prst="rect">
            <a:avLst/>
          </a:prstGeom>
          <a:solidFill>
            <a:schemeClr val="bg1"/>
          </a:solidFill>
        </p:spPr>
        <p:txBody>
          <a:bodyPr wrap="square" rtlCol="0">
            <a:spAutoFit/>
          </a:bodyPr>
          <a:lstStyle/>
          <a:p>
            <a:pPr defTabSz="914126">
              <a:defRPr/>
            </a:pPr>
            <a:r>
              <a:rPr lang="de-DE" sz="900" b="1">
                <a:solidFill>
                  <a:srgbClr val="00BFB3"/>
                </a:solidFill>
                <a:latin typeface="Arial"/>
              </a:rPr>
              <a:t>Akute Gefährdungen</a:t>
            </a:r>
          </a:p>
        </p:txBody>
      </p:sp>
      <p:sp>
        <p:nvSpPr>
          <p:cNvPr id="15" name="Textfeld 14">
            <a:extLst>
              <a:ext uri="{FF2B5EF4-FFF2-40B4-BE49-F238E27FC236}">
                <a16:creationId xmlns:a16="http://schemas.microsoft.com/office/drawing/2014/main" id="{E31DB483-CF43-34DA-15A0-E25F242978C3}"/>
              </a:ext>
            </a:extLst>
          </p:cNvPr>
          <p:cNvSpPr txBox="1"/>
          <p:nvPr/>
        </p:nvSpPr>
        <p:spPr>
          <a:xfrm>
            <a:off x="7431724" y="2408769"/>
            <a:ext cx="4370140" cy="230772"/>
          </a:xfrm>
          <a:prstGeom prst="rect">
            <a:avLst/>
          </a:prstGeom>
          <a:solidFill>
            <a:schemeClr val="bg1"/>
          </a:solidFill>
        </p:spPr>
        <p:txBody>
          <a:bodyPr wrap="square" rtlCol="0">
            <a:spAutoFit/>
          </a:bodyPr>
          <a:lstStyle/>
          <a:p>
            <a:pPr defTabSz="914126">
              <a:defRPr/>
            </a:pPr>
            <a:r>
              <a:rPr lang="de-DE" sz="900" b="1">
                <a:solidFill>
                  <a:srgbClr val="FF6035"/>
                </a:solidFill>
                <a:latin typeface="Arial"/>
              </a:rPr>
              <a:t>Treiber</a:t>
            </a:r>
          </a:p>
        </p:txBody>
      </p:sp>
      <p:sp>
        <p:nvSpPr>
          <p:cNvPr id="16" name="Textfeld 15">
            <a:extLst>
              <a:ext uri="{FF2B5EF4-FFF2-40B4-BE49-F238E27FC236}">
                <a16:creationId xmlns:a16="http://schemas.microsoft.com/office/drawing/2014/main" id="{79D33C26-9EAD-310D-13B9-BA539A3D6596}"/>
              </a:ext>
            </a:extLst>
          </p:cNvPr>
          <p:cNvSpPr txBox="1"/>
          <p:nvPr/>
        </p:nvSpPr>
        <p:spPr>
          <a:xfrm>
            <a:off x="7484237" y="1958128"/>
            <a:ext cx="1012598" cy="400006"/>
          </a:xfrm>
          <a:prstGeom prst="rect">
            <a:avLst/>
          </a:prstGeom>
          <a:solidFill>
            <a:srgbClr val="FFE0D2"/>
          </a:solidFill>
        </p:spPr>
        <p:txBody>
          <a:bodyPr wrap="square" rtlCol="0">
            <a:spAutoFit/>
          </a:bodyPr>
          <a:lstStyle/>
          <a:p>
            <a:pPr algn="ctr" defTabSz="914126">
              <a:defRPr/>
            </a:pPr>
            <a:r>
              <a:rPr lang="de-DE" sz="1000" b="1">
                <a:solidFill>
                  <a:srgbClr val="000000"/>
                </a:solidFill>
                <a:latin typeface="Arial"/>
              </a:rPr>
              <a:t>Politik &amp; Recht</a:t>
            </a:r>
          </a:p>
        </p:txBody>
      </p:sp>
      <p:sp>
        <p:nvSpPr>
          <p:cNvPr id="17" name="Textfeld 16">
            <a:extLst>
              <a:ext uri="{FF2B5EF4-FFF2-40B4-BE49-F238E27FC236}">
                <a16:creationId xmlns:a16="http://schemas.microsoft.com/office/drawing/2014/main" id="{5652C835-BF5D-FF60-25E4-EF35D2275986}"/>
              </a:ext>
            </a:extLst>
          </p:cNvPr>
          <p:cNvSpPr txBox="1"/>
          <p:nvPr/>
        </p:nvSpPr>
        <p:spPr>
          <a:xfrm>
            <a:off x="8566662" y="2001251"/>
            <a:ext cx="1012598" cy="246157"/>
          </a:xfrm>
          <a:prstGeom prst="rect">
            <a:avLst/>
          </a:prstGeom>
          <a:solidFill>
            <a:srgbClr val="FFE0D2"/>
          </a:solidFill>
        </p:spPr>
        <p:txBody>
          <a:bodyPr wrap="square" rtlCol="0">
            <a:spAutoFit/>
          </a:bodyPr>
          <a:lstStyle/>
          <a:p>
            <a:pPr algn="ctr" defTabSz="914126">
              <a:defRPr/>
            </a:pPr>
            <a:r>
              <a:rPr lang="de-DE" sz="1000" b="1">
                <a:solidFill>
                  <a:srgbClr val="000000"/>
                </a:solidFill>
                <a:latin typeface="Arial"/>
              </a:rPr>
              <a:t>Technologie</a:t>
            </a:r>
          </a:p>
        </p:txBody>
      </p:sp>
      <p:sp>
        <p:nvSpPr>
          <p:cNvPr id="18" name="Textfeld 17">
            <a:extLst>
              <a:ext uri="{FF2B5EF4-FFF2-40B4-BE49-F238E27FC236}">
                <a16:creationId xmlns:a16="http://schemas.microsoft.com/office/drawing/2014/main" id="{54F3CEF4-C649-BF09-3F50-BED8E468182A}"/>
              </a:ext>
            </a:extLst>
          </p:cNvPr>
          <p:cNvSpPr txBox="1"/>
          <p:nvPr/>
        </p:nvSpPr>
        <p:spPr>
          <a:xfrm>
            <a:off x="9685185" y="1946589"/>
            <a:ext cx="1012598" cy="400006"/>
          </a:xfrm>
          <a:prstGeom prst="rect">
            <a:avLst/>
          </a:prstGeom>
          <a:solidFill>
            <a:srgbClr val="FFE0D2"/>
          </a:solidFill>
        </p:spPr>
        <p:txBody>
          <a:bodyPr wrap="square" rtlCol="0">
            <a:spAutoFit/>
          </a:bodyPr>
          <a:lstStyle/>
          <a:p>
            <a:pPr algn="ctr" defTabSz="914126">
              <a:defRPr/>
            </a:pPr>
            <a:r>
              <a:rPr lang="de-DE" sz="1000" b="1" err="1">
                <a:solidFill>
                  <a:srgbClr val="000000"/>
                </a:solidFill>
                <a:latin typeface="Arial"/>
              </a:rPr>
              <a:t>Marktver</a:t>
            </a:r>
            <a:r>
              <a:rPr lang="de-DE" sz="1000" b="1">
                <a:solidFill>
                  <a:srgbClr val="000000"/>
                </a:solidFill>
                <a:latin typeface="Arial"/>
              </a:rPr>
              <a:t>-änderungen</a:t>
            </a:r>
          </a:p>
        </p:txBody>
      </p:sp>
      <p:sp>
        <p:nvSpPr>
          <p:cNvPr id="19" name="Textfeld 18">
            <a:extLst>
              <a:ext uri="{FF2B5EF4-FFF2-40B4-BE49-F238E27FC236}">
                <a16:creationId xmlns:a16="http://schemas.microsoft.com/office/drawing/2014/main" id="{02F8F991-9E47-39D2-1B0F-12C96FD68771}"/>
              </a:ext>
            </a:extLst>
          </p:cNvPr>
          <p:cNvSpPr txBox="1"/>
          <p:nvPr/>
        </p:nvSpPr>
        <p:spPr>
          <a:xfrm>
            <a:off x="10789266" y="1877459"/>
            <a:ext cx="1012599" cy="507699"/>
          </a:xfrm>
          <a:prstGeom prst="rect">
            <a:avLst/>
          </a:prstGeom>
          <a:solidFill>
            <a:srgbClr val="FFE0D2"/>
          </a:solidFill>
        </p:spPr>
        <p:txBody>
          <a:bodyPr wrap="square" rtlCol="0">
            <a:spAutoFit/>
          </a:bodyPr>
          <a:lstStyle/>
          <a:p>
            <a:pPr algn="ctr" defTabSz="914126">
              <a:defRPr/>
            </a:pPr>
            <a:r>
              <a:rPr lang="de-DE" sz="900" b="1">
                <a:solidFill>
                  <a:srgbClr val="000000"/>
                </a:solidFill>
                <a:latin typeface="Arial"/>
              </a:rPr>
              <a:t>Stimmung der Verbraucher und Investoren</a:t>
            </a:r>
          </a:p>
        </p:txBody>
      </p:sp>
      <p:sp>
        <p:nvSpPr>
          <p:cNvPr id="20" name="Textfeld 19">
            <a:extLst>
              <a:ext uri="{FF2B5EF4-FFF2-40B4-BE49-F238E27FC236}">
                <a16:creationId xmlns:a16="http://schemas.microsoft.com/office/drawing/2014/main" id="{B26B0629-461C-FB52-63CC-E8A19A149F11}"/>
              </a:ext>
            </a:extLst>
          </p:cNvPr>
          <p:cNvSpPr txBox="1"/>
          <p:nvPr/>
        </p:nvSpPr>
        <p:spPr>
          <a:xfrm>
            <a:off x="8617698" y="3667697"/>
            <a:ext cx="863375" cy="400006"/>
          </a:xfrm>
          <a:prstGeom prst="rect">
            <a:avLst/>
          </a:prstGeom>
          <a:solidFill>
            <a:srgbClr val="B39AF5"/>
          </a:solidFill>
        </p:spPr>
        <p:txBody>
          <a:bodyPr wrap="square" rtlCol="0">
            <a:spAutoFit/>
          </a:bodyPr>
          <a:lstStyle/>
          <a:p>
            <a:pPr algn="ctr" defTabSz="914126">
              <a:defRPr/>
            </a:pPr>
            <a:r>
              <a:rPr lang="de-DE" sz="1000" b="1">
                <a:solidFill>
                  <a:srgbClr val="FFFFFF"/>
                </a:solidFill>
                <a:latin typeface="Arial"/>
              </a:rPr>
              <a:t>Übergangsrisiko</a:t>
            </a:r>
          </a:p>
        </p:txBody>
      </p:sp>
      <p:sp>
        <p:nvSpPr>
          <p:cNvPr id="21" name="Textfeld 20">
            <a:extLst>
              <a:ext uri="{FF2B5EF4-FFF2-40B4-BE49-F238E27FC236}">
                <a16:creationId xmlns:a16="http://schemas.microsoft.com/office/drawing/2014/main" id="{1641A7C1-8A48-4C09-FA7D-81EC25A70D92}"/>
              </a:ext>
            </a:extLst>
          </p:cNvPr>
          <p:cNvSpPr txBox="1"/>
          <p:nvPr/>
        </p:nvSpPr>
        <p:spPr>
          <a:xfrm>
            <a:off x="5196064" y="2867233"/>
            <a:ext cx="3479627" cy="307697"/>
          </a:xfrm>
          <a:prstGeom prst="rect">
            <a:avLst/>
          </a:prstGeom>
          <a:solidFill>
            <a:srgbClr val="E6E6E6"/>
          </a:solidFill>
        </p:spPr>
        <p:txBody>
          <a:bodyPr wrap="square" rtlCol="0">
            <a:spAutoFit/>
          </a:bodyPr>
          <a:lstStyle/>
          <a:p>
            <a:pPr defTabSz="914126">
              <a:defRPr/>
            </a:pPr>
            <a:r>
              <a:rPr lang="de-DE" sz="1400" b="1">
                <a:solidFill>
                  <a:srgbClr val="000000"/>
                </a:solidFill>
                <a:latin typeface="Arial"/>
              </a:rPr>
              <a:t>Exposition + Verwundbarkeit?</a:t>
            </a:r>
          </a:p>
        </p:txBody>
      </p:sp>
      <p:sp>
        <p:nvSpPr>
          <p:cNvPr id="5" name="Textfeld 4">
            <a:extLst>
              <a:ext uri="{FF2B5EF4-FFF2-40B4-BE49-F238E27FC236}">
                <a16:creationId xmlns:a16="http://schemas.microsoft.com/office/drawing/2014/main" id="{8FFAAB6B-A13B-2E2D-1059-2A08B21C7D77}"/>
              </a:ext>
            </a:extLst>
          </p:cNvPr>
          <p:cNvSpPr txBox="1"/>
          <p:nvPr/>
        </p:nvSpPr>
        <p:spPr>
          <a:xfrm rot="2762521">
            <a:off x="2741876" y="3544533"/>
            <a:ext cx="863375" cy="646331"/>
          </a:xfrm>
          <a:prstGeom prst="rect">
            <a:avLst/>
          </a:prstGeom>
          <a:solidFill>
            <a:srgbClr val="8760EF"/>
          </a:solidFill>
        </p:spPr>
        <p:txBody>
          <a:bodyPr wrap="square" rtlCol="0">
            <a:spAutoFit/>
          </a:bodyPr>
          <a:lstStyle/>
          <a:p>
            <a:pPr algn="ctr" defTabSz="914126">
              <a:defRPr/>
            </a:pPr>
            <a:endParaRPr lang="de-DE" sz="1200" b="1">
              <a:solidFill>
                <a:srgbClr val="FFFFFF"/>
              </a:solidFill>
              <a:latin typeface="Arial"/>
            </a:endParaRPr>
          </a:p>
          <a:p>
            <a:pPr algn="ctr" defTabSz="914126">
              <a:defRPr/>
            </a:pPr>
            <a:endParaRPr lang="de-DE" sz="1200" b="1">
              <a:solidFill>
                <a:srgbClr val="FFFFFF"/>
              </a:solidFill>
              <a:latin typeface="Arial"/>
            </a:endParaRPr>
          </a:p>
          <a:p>
            <a:pPr algn="ctr" defTabSz="914126">
              <a:defRPr/>
            </a:pPr>
            <a:endParaRPr lang="de-DE" sz="1200" b="1">
              <a:solidFill>
                <a:srgbClr val="FFFFFF"/>
              </a:solidFill>
              <a:latin typeface="Arial"/>
            </a:endParaRPr>
          </a:p>
        </p:txBody>
      </p:sp>
      <p:sp>
        <p:nvSpPr>
          <p:cNvPr id="3" name="Textfeld 2">
            <a:extLst>
              <a:ext uri="{FF2B5EF4-FFF2-40B4-BE49-F238E27FC236}">
                <a16:creationId xmlns:a16="http://schemas.microsoft.com/office/drawing/2014/main" id="{3CE50D39-B8BE-07CB-47DD-C3B54741A08A}"/>
              </a:ext>
            </a:extLst>
          </p:cNvPr>
          <p:cNvSpPr txBox="1"/>
          <p:nvPr/>
        </p:nvSpPr>
        <p:spPr>
          <a:xfrm>
            <a:off x="2641285" y="3698788"/>
            <a:ext cx="942011" cy="430887"/>
          </a:xfrm>
          <a:prstGeom prst="rect">
            <a:avLst/>
          </a:prstGeom>
          <a:noFill/>
        </p:spPr>
        <p:txBody>
          <a:bodyPr wrap="square" rtlCol="0">
            <a:spAutoFit/>
          </a:bodyPr>
          <a:lstStyle/>
          <a:p>
            <a:pPr algn="ctr" defTabSz="914126">
              <a:defRPr/>
            </a:pPr>
            <a:r>
              <a:rPr lang="de-DE" sz="1050" b="1" err="1">
                <a:solidFill>
                  <a:srgbClr val="FFFFFF"/>
                </a:solidFill>
                <a:latin typeface="Arial"/>
              </a:rPr>
              <a:t>Physiches</a:t>
            </a:r>
            <a:r>
              <a:rPr lang="de-DE" sz="1050" b="1">
                <a:solidFill>
                  <a:srgbClr val="FFFFFF"/>
                </a:solidFill>
                <a:latin typeface="Arial"/>
              </a:rPr>
              <a:t> Risiko</a:t>
            </a:r>
          </a:p>
        </p:txBody>
      </p:sp>
    </p:spTree>
    <p:extLst>
      <p:ext uri="{BB962C8B-B14F-4D97-AF65-F5344CB8AC3E}">
        <p14:creationId xmlns:p14="http://schemas.microsoft.com/office/powerpoint/2010/main" val="342423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23</a:t>
            </a:fld>
            <a:endParaRPr lang="en-US"/>
          </a:p>
        </p:txBody>
      </p:sp>
      <p:sp>
        <p:nvSpPr>
          <p:cNvPr id="15" name="Text Placeholder 3">
            <a:extLst>
              <a:ext uri="{FF2B5EF4-FFF2-40B4-BE49-F238E27FC236}">
                <a16:creationId xmlns:a16="http://schemas.microsoft.com/office/drawing/2014/main" id="{4EC8858E-CF87-1F8D-59B9-9FF34E346015}"/>
              </a:ext>
            </a:extLst>
          </p:cNvPr>
          <p:cNvSpPr txBox="1">
            <a:spLocks/>
          </p:cNvSpPr>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sz="2400"/>
              <a:t>Ungleich: Modellierte wirtschaftliche Verluste </a:t>
            </a:r>
            <a:r>
              <a:rPr lang="de-DE" sz="2400" err="1"/>
              <a:t>duch</a:t>
            </a:r>
            <a:r>
              <a:rPr lang="de-DE" sz="2400"/>
              <a:t> den unkontrollierten Klimawandel</a:t>
            </a:r>
            <a:endParaRPr lang="de-de" sz="2400"/>
          </a:p>
        </p:txBody>
      </p:sp>
      <p:pic>
        <p:nvPicPr>
          <p:cNvPr id="6" name="Picture 5">
            <a:extLst>
              <a:ext uri="{FF2B5EF4-FFF2-40B4-BE49-F238E27FC236}">
                <a16:creationId xmlns:a16="http://schemas.microsoft.com/office/drawing/2014/main" id="{E55482F3-8988-C864-E9CB-D077EAC9E026}"/>
              </a:ext>
            </a:extLst>
          </p:cNvPr>
          <p:cNvPicPr>
            <a:picLocks noChangeAspect="1"/>
          </p:cNvPicPr>
          <p:nvPr/>
        </p:nvPicPr>
        <p:blipFill rotWithShape="1">
          <a:blip r:embed="rId3"/>
          <a:srcRect t="8705" b="5274"/>
          <a:stretch/>
        </p:blipFill>
        <p:spPr>
          <a:xfrm>
            <a:off x="149364" y="1767078"/>
            <a:ext cx="11582261" cy="3767719"/>
          </a:xfrm>
          <a:prstGeom prst="rect">
            <a:avLst/>
          </a:prstGeom>
        </p:spPr>
      </p:pic>
      <p:sp>
        <p:nvSpPr>
          <p:cNvPr id="3" name="Text Placeholder 1">
            <a:extLst>
              <a:ext uri="{FF2B5EF4-FFF2-40B4-BE49-F238E27FC236}">
                <a16:creationId xmlns:a16="http://schemas.microsoft.com/office/drawing/2014/main" id="{2B469495-BE19-DF31-B5A7-A338CE787955}"/>
              </a:ext>
            </a:extLst>
          </p:cNvPr>
          <p:cNvSpPr>
            <a:spLocks noGrp="1"/>
          </p:cNvSpPr>
          <p:nvPr>
            <p:ph type="body" sz="quarter" idx="26"/>
          </p:nvPr>
        </p:nvSpPr>
        <p:spPr>
          <a:xfrm>
            <a:off x="457200" y="6352415"/>
            <a:ext cx="11247120" cy="153888"/>
          </a:xfrm>
        </p:spPr>
        <p:txBody>
          <a:bodyPr/>
          <a:lstStyle/>
          <a:p>
            <a:r>
              <a:rPr lang="de-de" b="0" i="0" u="none" baseline="0"/>
              <a:t>Quelle: Deloitte, The turning point A Global Summary, Mai 2022. * G</a:t>
            </a:r>
            <a:r>
              <a:rPr lang="de-DE" b="0" i="0" u="none" baseline="0"/>
              <a:t>e</a:t>
            </a:r>
            <a:r>
              <a:rPr lang="de-de" b="0" i="0" u="none" baseline="0"/>
              <a:t>schäftzt, nicht modelliert. </a:t>
            </a:r>
            <a:endParaRPr lang="de-DE" b="0" i="0" u="none" baseline="0"/>
          </a:p>
        </p:txBody>
      </p:sp>
      <p:sp>
        <p:nvSpPr>
          <p:cNvPr id="4" name="Rechteck 3">
            <a:extLst>
              <a:ext uri="{FF2B5EF4-FFF2-40B4-BE49-F238E27FC236}">
                <a16:creationId xmlns:a16="http://schemas.microsoft.com/office/drawing/2014/main" id="{CB46E3DC-D5EA-226E-6D81-83AA5F115C61}"/>
              </a:ext>
            </a:extLst>
          </p:cNvPr>
          <p:cNvSpPr/>
          <p:nvPr/>
        </p:nvSpPr>
        <p:spPr>
          <a:xfrm>
            <a:off x="7184251" y="2215733"/>
            <a:ext cx="1130060" cy="153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 Placeholder 3">
            <a:extLst>
              <a:ext uri="{FF2B5EF4-FFF2-40B4-BE49-F238E27FC236}">
                <a16:creationId xmlns:a16="http://schemas.microsoft.com/office/drawing/2014/main" id="{0F7C987D-5F2A-56F8-3784-2CDF28F289B8}"/>
              </a:ext>
            </a:extLst>
          </p:cNvPr>
          <p:cNvSpPr txBox="1">
            <a:spLocks/>
          </p:cNvSpPr>
          <p:nvPr/>
        </p:nvSpPr>
        <p:spPr>
          <a:xfrm>
            <a:off x="457200" y="1074733"/>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sz="1800">
                <a:solidFill>
                  <a:srgbClr val="3769FF"/>
                </a:solidFill>
              </a:rPr>
              <a:t>Ihr Auftrag – den Kunden davor zu bewahren</a:t>
            </a:r>
            <a:endParaRPr lang="de-de" sz="1800">
              <a:solidFill>
                <a:srgbClr val="3769FF"/>
              </a:solidFill>
            </a:endParaRPr>
          </a:p>
        </p:txBody>
      </p:sp>
    </p:spTree>
    <p:extLst>
      <p:ext uri="{BB962C8B-B14F-4D97-AF65-F5344CB8AC3E}">
        <p14:creationId xmlns:p14="http://schemas.microsoft.com/office/powerpoint/2010/main" val="25481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24</a:t>
            </a:fld>
            <a:endParaRPr lang="en-US"/>
          </a:p>
        </p:txBody>
      </p:sp>
      <p:sp>
        <p:nvSpPr>
          <p:cNvPr id="15" name="Text Placeholder 3">
            <a:extLst>
              <a:ext uri="{FF2B5EF4-FFF2-40B4-BE49-F238E27FC236}">
                <a16:creationId xmlns:a16="http://schemas.microsoft.com/office/drawing/2014/main" id="{4EC8858E-CF87-1F8D-59B9-9FF34E346015}"/>
              </a:ext>
            </a:extLst>
          </p:cNvPr>
          <p:cNvSpPr txBox="1">
            <a:spLocks/>
          </p:cNvSpPr>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GB" sz="2400"/>
              <a:t>Was bedeuten 1,5 – 2 Grad wirtschaftlich?</a:t>
            </a:r>
          </a:p>
        </p:txBody>
      </p:sp>
      <p:cxnSp>
        <p:nvCxnSpPr>
          <p:cNvPr id="5" name="Straight Connector 4">
            <a:extLst>
              <a:ext uri="{FF2B5EF4-FFF2-40B4-BE49-F238E27FC236}">
                <a16:creationId xmlns:a16="http://schemas.microsoft.com/office/drawing/2014/main" id="{E72B1CEA-540D-3560-BDF2-F02ECD572F13}"/>
              </a:ext>
            </a:extLst>
          </p:cNvPr>
          <p:cNvCxnSpPr/>
          <p:nvPr/>
        </p:nvCxnSpPr>
        <p:spPr>
          <a:xfrm>
            <a:off x="531971" y="1588657"/>
            <a:ext cx="0" cy="42959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4F1AC1-EC7B-5379-2E35-00298EBF90D8}"/>
              </a:ext>
            </a:extLst>
          </p:cNvPr>
          <p:cNvCxnSpPr>
            <a:cxnSpLocks/>
          </p:cNvCxnSpPr>
          <p:nvPr/>
        </p:nvCxnSpPr>
        <p:spPr>
          <a:xfrm flipH="1">
            <a:off x="540598" y="5884612"/>
            <a:ext cx="54116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73683EE-0CB0-0F17-452E-33BAC109A3D1}"/>
              </a:ext>
            </a:extLst>
          </p:cNvPr>
          <p:cNvSpPr txBox="1"/>
          <p:nvPr/>
        </p:nvSpPr>
        <p:spPr>
          <a:xfrm rot="16200000">
            <a:off x="-369239" y="2111909"/>
            <a:ext cx="1415837" cy="369332"/>
          </a:xfrm>
          <a:prstGeom prst="rect">
            <a:avLst/>
          </a:prstGeom>
          <a:noFill/>
        </p:spPr>
        <p:txBody>
          <a:bodyPr wrap="none" rtlCol="0">
            <a:spAutoFit/>
          </a:bodyPr>
          <a:lstStyle/>
          <a:p>
            <a:r>
              <a:rPr lang="en-GB"/>
              <a:t>Vermeidung</a:t>
            </a:r>
          </a:p>
        </p:txBody>
      </p:sp>
      <p:sp>
        <p:nvSpPr>
          <p:cNvPr id="16" name="TextBox 15">
            <a:extLst>
              <a:ext uri="{FF2B5EF4-FFF2-40B4-BE49-F238E27FC236}">
                <a16:creationId xmlns:a16="http://schemas.microsoft.com/office/drawing/2014/main" id="{D3B442E2-1810-0259-7207-A440561ACEF6}"/>
              </a:ext>
            </a:extLst>
          </p:cNvPr>
          <p:cNvSpPr txBox="1"/>
          <p:nvPr/>
        </p:nvSpPr>
        <p:spPr>
          <a:xfrm>
            <a:off x="4572924" y="5885468"/>
            <a:ext cx="1338828" cy="369332"/>
          </a:xfrm>
          <a:prstGeom prst="rect">
            <a:avLst/>
          </a:prstGeom>
          <a:noFill/>
        </p:spPr>
        <p:txBody>
          <a:bodyPr wrap="none" rtlCol="0">
            <a:spAutoFit/>
          </a:bodyPr>
          <a:lstStyle/>
          <a:p>
            <a:r>
              <a:rPr lang="en-GB"/>
              <a:t>Anpassung</a:t>
            </a:r>
          </a:p>
        </p:txBody>
      </p:sp>
      <p:cxnSp>
        <p:nvCxnSpPr>
          <p:cNvPr id="19" name="Straight Connector 18">
            <a:extLst>
              <a:ext uri="{FF2B5EF4-FFF2-40B4-BE49-F238E27FC236}">
                <a16:creationId xmlns:a16="http://schemas.microsoft.com/office/drawing/2014/main" id="{E1811C38-6746-E1B7-3967-3F440D9B0EF7}"/>
              </a:ext>
            </a:extLst>
          </p:cNvPr>
          <p:cNvCxnSpPr/>
          <p:nvPr/>
        </p:nvCxnSpPr>
        <p:spPr>
          <a:xfrm>
            <a:off x="785005" y="1798566"/>
            <a:ext cx="4936050" cy="3640347"/>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04F820-2348-D133-7CEA-5B58B30D3273}"/>
              </a:ext>
            </a:extLst>
          </p:cNvPr>
          <p:cNvSpPr txBox="1"/>
          <p:nvPr/>
        </p:nvSpPr>
        <p:spPr>
          <a:xfrm rot="2159667">
            <a:off x="2770365" y="3244304"/>
            <a:ext cx="965329" cy="307777"/>
          </a:xfrm>
          <a:prstGeom prst="rect">
            <a:avLst/>
          </a:prstGeom>
          <a:noFill/>
        </p:spPr>
        <p:txBody>
          <a:bodyPr wrap="none" rtlCol="0">
            <a:spAutoFit/>
          </a:bodyPr>
          <a:lstStyle/>
          <a:p>
            <a:r>
              <a:rPr lang="en-GB" sz="1400" b="1">
                <a:solidFill>
                  <a:schemeClr val="accent2"/>
                </a:solidFill>
              </a:rPr>
              <a:t>“Kosten”</a:t>
            </a:r>
          </a:p>
        </p:txBody>
      </p:sp>
      <p:cxnSp>
        <p:nvCxnSpPr>
          <p:cNvPr id="21" name="Straight Connector 20">
            <a:extLst>
              <a:ext uri="{FF2B5EF4-FFF2-40B4-BE49-F238E27FC236}">
                <a16:creationId xmlns:a16="http://schemas.microsoft.com/office/drawing/2014/main" id="{FA6A4F96-F196-044F-37A7-11A35D238437}"/>
              </a:ext>
            </a:extLst>
          </p:cNvPr>
          <p:cNvCxnSpPr/>
          <p:nvPr/>
        </p:nvCxnSpPr>
        <p:spPr>
          <a:xfrm>
            <a:off x="6268446" y="1590137"/>
            <a:ext cx="0" cy="42959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EBE1E9-7AF4-C6BC-CBB9-AA98E9D6A87C}"/>
              </a:ext>
            </a:extLst>
          </p:cNvPr>
          <p:cNvCxnSpPr>
            <a:cxnSpLocks/>
          </p:cNvCxnSpPr>
          <p:nvPr/>
        </p:nvCxnSpPr>
        <p:spPr>
          <a:xfrm flipH="1">
            <a:off x="6277073" y="5886092"/>
            <a:ext cx="54116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88DA04E-B208-D554-F2D0-305DE15EFA23}"/>
              </a:ext>
            </a:extLst>
          </p:cNvPr>
          <p:cNvSpPr txBox="1"/>
          <p:nvPr/>
        </p:nvSpPr>
        <p:spPr>
          <a:xfrm rot="16200000">
            <a:off x="5085141" y="2521764"/>
            <a:ext cx="1980029" cy="369332"/>
          </a:xfrm>
          <a:prstGeom prst="rect">
            <a:avLst/>
          </a:prstGeom>
          <a:noFill/>
        </p:spPr>
        <p:txBody>
          <a:bodyPr wrap="none" rtlCol="0">
            <a:spAutoFit/>
          </a:bodyPr>
          <a:lstStyle/>
          <a:p>
            <a:r>
              <a:rPr lang="de-DE"/>
              <a:t>Übergangsrisiken</a:t>
            </a:r>
            <a:endParaRPr lang="en-GB"/>
          </a:p>
        </p:txBody>
      </p:sp>
      <p:sp>
        <p:nvSpPr>
          <p:cNvPr id="24" name="TextBox 23">
            <a:extLst>
              <a:ext uri="{FF2B5EF4-FFF2-40B4-BE49-F238E27FC236}">
                <a16:creationId xmlns:a16="http://schemas.microsoft.com/office/drawing/2014/main" id="{6C3E7EEF-3A34-6000-FD92-E80ABF398F2D}"/>
              </a:ext>
            </a:extLst>
          </p:cNvPr>
          <p:cNvSpPr txBox="1"/>
          <p:nvPr/>
        </p:nvSpPr>
        <p:spPr>
          <a:xfrm>
            <a:off x="9680373" y="5884612"/>
            <a:ext cx="2056973" cy="369332"/>
          </a:xfrm>
          <a:prstGeom prst="rect">
            <a:avLst/>
          </a:prstGeom>
          <a:noFill/>
        </p:spPr>
        <p:txBody>
          <a:bodyPr wrap="none" rtlCol="0">
            <a:spAutoFit/>
          </a:bodyPr>
          <a:lstStyle/>
          <a:p>
            <a:r>
              <a:rPr lang="en-GB"/>
              <a:t>Physische Risiken</a:t>
            </a:r>
          </a:p>
        </p:txBody>
      </p:sp>
      <p:cxnSp>
        <p:nvCxnSpPr>
          <p:cNvPr id="28" name="Straight Connector 27">
            <a:extLst>
              <a:ext uri="{FF2B5EF4-FFF2-40B4-BE49-F238E27FC236}">
                <a16:creationId xmlns:a16="http://schemas.microsoft.com/office/drawing/2014/main" id="{5E621B00-4220-5B15-1519-E16990586DF6}"/>
              </a:ext>
            </a:extLst>
          </p:cNvPr>
          <p:cNvCxnSpPr/>
          <p:nvPr/>
        </p:nvCxnSpPr>
        <p:spPr>
          <a:xfrm>
            <a:off x="6277073" y="3696445"/>
            <a:ext cx="541162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180DD-A1A6-25D0-E7A1-7B4F51E79A17}"/>
              </a:ext>
            </a:extLst>
          </p:cNvPr>
          <p:cNvCxnSpPr>
            <a:cxnSpLocks/>
          </p:cNvCxnSpPr>
          <p:nvPr/>
        </p:nvCxnSpPr>
        <p:spPr>
          <a:xfrm>
            <a:off x="8989378" y="1716415"/>
            <a:ext cx="0" cy="42458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08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25</a:t>
            </a:fld>
            <a:endParaRPr lang="en-US"/>
          </a:p>
        </p:txBody>
      </p:sp>
      <p:sp>
        <p:nvSpPr>
          <p:cNvPr id="15" name="Text Placeholder 3">
            <a:extLst>
              <a:ext uri="{FF2B5EF4-FFF2-40B4-BE49-F238E27FC236}">
                <a16:creationId xmlns:a16="http://schemas.microsoft.com/office/drawing/2014/main" id="{4EC8858E-CF87-1F8D-59B9-9FF34E346015}"/>
              </a:ext>
            </a:extLst>
          </p:cNvPr>
          <p:cNvSpPr txBox="1">
            <a:spLocks/>
          </p:cNvSpPr>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GB" sz="2400"/>
              <a:t>Was bedeuten 1,5 – 2 Grad wirtschaftlich?</a:t>
            </a:r>
          </a:p>
        </p:txBody>
      </p:sp>
      <p:cxnSp>
        <p:nvCxnSpPr>
          <p:cNvPr id="5" name="Straight Connector 4">
            <a:extLst>
              <a:ext uri="{FF2B5EF4-FFF2-40B4-BE49-F238E27FC236}">
                <a16:creationId xmlns:a16="http://schemas.microsoft.com/office/drawing/2014/main" id="{E72B1CEA-540D-3560-BDF2-F02ECD572F13}"/>
              </a:ext>
            </a:extLst>
          </p:cNvPr>
          <p:cNvCxnSpPr>
            <a:cxnSpLocks/>
          </p:cNvCxnSpPr>
          <p:nvPr/>
        </p:nvCxnSpPr>
        <p:spPr>
          <a:xfrm flipH="1">
            <a:off x="3071429" y="1372996"/>
            <a:ext cx="8627" cy="4944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4F1AC1-EC7B-5379-2E35-00298EBF90D8}"/>
              </a:ext>
            </a:extLst>
          </p:cNvPr>
          <p:cNvCxnSpPr>
            <a:cxnSpLocks/>
          </p:cNvCxnSpPr>
          <p:nvPr/>
        </p:nvCxnSpPr>
        <p:spPr>
          <a:xfrm flipH="1">
            <a:off x="3086672" y="6317329"/>
            <a:ext cx="71873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73683EE-0CB0-0F17-452E-33BAC109A3D1}"/>
              </a:ext>
            </a:extLst>
          </p:cNvPr>
          <p:cNvSpPr txBox="1"/>
          <p:nvPr/>
        </p:nvSpPr>
        <p:spPr>
          <a:xfrm rot="16200000">
            <a:off x="2178845" y="1825648"/>
            <a:ext cx="1415837" cy="369332"/>
          </a:xfrm>
          <a:prstGeom prst="rect">
            <a:avLst/>
          </a:prstGeom>
          <a:noFill/>
        </p:spPr>
        <p:txBody>
          <a:bodyPr wrap="none" rtlCol="0">
            <a:spAutoFit/>
          </a:bodyPr>
          <a:lstStyle/>
          <a:p>
            <a:r>
              <a:rPr lang="en-GB"/>
              <a:t>Vermeidung</a:t>
            </a:r>
          </a:p>
        </p:txBody>
      </p:sp>
      <p:sp>
        <p:nvSpPr>
          <p:cNvPr id="16" name="TextBox 15">
            <a:extLst>
              <a:ext uri="{FF2B5EF4-FFF2-40B4-BE49-F238E27FC236}">
                <a16:creationId xmlns:a16="http://schemas.microsoft.com/office/drawing/2014/main" id="{D3B442E2-1810-0259-7207-A440561ACEF6}"/>
              </a:ext>
            </a:extLst>
          </p:cNvPr>
          <p:cNvSpPr txBox="1"/>
          <p:nvPr/>
        </p:nvSpPr>
        <p:spPr>
          <a:xfrm>
            <a:off x="8989378" y="6305788"/>
            <a:ext cx="1338828" cy="369332"/>
          </a:xfrm>
          <a:prstGeom prst="rect">
            <a:avLst/>
          </a:prstGeom>
          <a:noFill/>
        </p:spPr>
        <p:txBody>
          <a:bodyPr wrap="none" rtlCol="0">
            <a:spAutoFit/>
          </a:bodyPr>
          <a:lstStyle/>
          <a:p>
            <a:r>
              <a:rPr lang="en-GB"/>
              <a:t>Anpassung</a:t>
            </a:r>
          </a:p>
        </p:txBody>
      </p:sp>
      <p:cxnSp>
        <p:nvCxnSpPr>
          <p:cNvPr id="19" name="Straight Connector 18">
            <a:extLst>
              <a:ext uri="{FF2B5EF4-FFF2-40B4-BE49-F238E27FC236}">
                <a16:creationId xmlns:a16="http://schemas.microsoft.com/office/drawing/2014/main" id="{E1811C38-6746-E1B7-3967-3F440D9B0EF7}"/>
              </a:ext>
            </a:extLst>
          </p:cNvPr>
          <p:cNvCxnSpPr>
            <a:cxnSpLocks/>
          </p:cNvCxnSpPr>
          <p:nvPr/>
        </p:nvCxnSpPr>
        <p:spPr>
          <a:xfrm>
            <a:off x="3288702" y="1457216"/>
            <a:ext cx="6573328" cy="4719297"/>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04F820-2348-D133-7CEA-5B58B30D3273}"/>
              </a:ext>
            </a:extLst>
          </p:cNvPr>
          <p:cNvSpPr txBox="1"/>
          <p:nvPr/>
        </p:nvSpPr>
        <p:spPr>
          <a:xfrm rot="2159667">
            <a:off x="5543501" y="4152910"/>
            <a:ext cx="1197764" cy="369332"/>
          </a:xfrm>
          <a:prstGeom prst="rect">
            <a:avLst/>
          </a:prstGeom>
          <a:noFill/>
        </p:spPr>
        <p:txBody>
          <a:bodyPr wrap="none" rtlCol="0">
            <a:spAutoFit/>
          </a:bodyPr>
          <a:lstStyle/>
          <a:p>
            <a:r>
              <a:rPr lang="en-GB" b="1">
                <a:solidFill>
                  <a:schemeClr val="accent2"/>
                </a:solidFill>
              </a:rPr>
              <a:t>“Kosten”</a:t>
            </a:r>
          </a:p>
        </p:txBody>
      </p:sp>
      <p:sp>
        <p:nvSpPr>
          <p:cNvPr id="10" name="Gleichschenkliges Dreieck 9">
            <a:extLst>
              <a:ext uri="{FF2B5EF4-FFF2-40B4-BE49-F238E27FC236}">
                <a16:creationId xmlns:a16="http://schemas.microsoft.com/office/drawing/2014/main" id="{8C176556-D09F-B04B-6A14-5B420E5A2AFD}"/>
              </a:ext>
            </a:extLst>
          </p:cNvPr>
          <p:cNvSpPr/>
          <p:nvPr/>
        </p:nvSpPr>
        <p:spPr>
          <a:xfrm rot="2156689">
            <a:off x="6097139" y="2837727"/>
            <a:ext cx="1984076" cy="816345"/>
          </a:xfrm>
          <a:prstGeom prst="triangl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2000" b="1"/>
              <a:t>Kunde</a:t>
            </a:r>
          </a:p>
        </p:txBody>
      </p:sp>
      <p:cxnSp>
        <p:nvCxnSpPr>
          <p:cNvPr id="12" name="Gerader Verbinder 11">
            <a:extLst>
              <a:ext uri="{FF2B5EF4-FFF2-40B4-BE49-F238E27FC236}">
                <a16:creationId xmlns:a16="http://schemas.microsoft.com/office/drawing/2014/main" id="{48239A80-6D92-C5B3-280F-DDEF8EF50094}"/>
              </a:ext>
            </a:extLst>
          </p:cNvPr>
          <p:cNvCxnSpPr>
            <a:cxnSpLocks/>
          </p:cNvCxnSpPr>
          <p:nvPr/>
        </p:nvCxnSpPr>
        <p:spPr>
          <a:xfrm flipH="1">
            <a:off x="4339087" y="2173206"/>
            <a:ext cx="271582" cy="319826"/>
          </a:xfrm>
          <a:prstGeom prst="line">
            <a:avLst/>
          </a:prstGeom>
          <a:ln w="57150"/>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E126C02C-4847-5BD6-887E-D76836AD16B3}"/>
              </a:ext>
            </a:extLst>
          </p:cNvPr>
          <p:cNvCxnSpPr>
            <a:cxnSpLocks/>
          </p:cNvCxnSpPr>
          <p:nvPr/>
        </p:nvCxnSpPr>
        <p:spPr>
          <a:xfrm flipH="1">
            <a:off x="8545902" y="5167223"/>
            <a:ext cx="218536" cy="30767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Gerader Verbinder 31">
            <a:extLst>
              <a:ext uri="{FF2B5EF4-FFF2-40B4-BE49-F238E27FC236}">
                <a16:creationId xmlns:a16="http://schemas.microsoft.com/office/drawing/2014/main" id="{EE78F17D-A9AC-9CCE-CD99-F6B360731036}"/>
              </a:ext>
            </a:extLst>
          </p:cNvPr>
          <p:cNvCxnSpPr>
            <a:cxnSpLocks/>
          </p:cNvCxnSpPr>
          <p:nvPr/>
        </p:nvCxnSpPr>
        <p:spPr>
          <a:xfrm flipH="1">
            <a:off x="6466098" y="3663027"/>
            <a:ext cx="218536" cy="307673"/>
          </a:xfrm>
          <a:prstGeom prst="line">
            <a:avLst/>
          </a:prstGeom>
          <a:ln w="57150"/>
        </p:spPr>
        <p:style>
          <a:lnRef idx="1">
            <a:schemeClr val="dk1"/>
          </a:lnRef>
          <a:fillRef idx="0">
            <a:schemeClr val="dk1"/>
          </a:fillRef>
          <a:effectRef idx="0">
            <a:schemeClr val="dk1"/>
          </a:effectRef>
          <a:fontRef idx="minor">
            <a:schemeClr val="tx1"/>
          </a:fontRef>
        </p:style>
      </p:cxnSp>
      <p:sp>
        <p:nvSpPr>
          <p:cNvPr id="33" name="TextBox 19">
            <a:extLst>
              <a:ext uri="{FF2B5EF4-FFF2-40B4-BE49-F238E27FC236}">
                <a16:creationId xmlns:a16="http://schemas.microsoft.com/office/drawing/2014/main" id="{3BF8FEF8-4D6C-F4CA-0CA0-05E62BA93FE9}"/>
              </a:ext>
            </a:extLst>
          </p:cNvPr>
          <p:cNvSpPr txBox="1"/>
          <p:nvPr/>
        </p:nvSpPr>
        <p:spPr>
          <a:xfrm rot="2159667">
            <a:off x="6033499" y="3899868"/>
            <a:ext cx="761747" cy="369332"/>
          </a:xfrm>
          <a:prstGeom prst="rect">
            <a:avLst/>
          </a:prstGeom>
          <a:noFill/>
        </p:spPr>
        <p:txBody>
          <a:bodyPr wrap="none" rtlCol="0">
            <a:spAutoFit/>
          </a:bodyPr>
          <a:lstStyle/>
          <a:p>
            <a:r>
              <a:rPr lang="en-GB" b="1"/>
              <a:t>50/50</a:t>
            </a:r>
          </a:p>
        </p:txBody>
      </p:sp>
      <p:sp>
        <p:nvSpPr>
          <p:cNvPr id="34" name="TextBox 19">
            <a:extLst>
              <a:ext uri="{FF2B5EF4-FFF2-40B4-BE49-F238E27FC236}">
                <a16:creationId xmlns:a16="http://schemas.microsoft.com/office/drawing/2014/main" id="{FE0BDC43-F085-7478-001D-79DFAF031B40}"/>
              </a:ext>
            </a:extLst>
          </p:cNvPr>
          <p:cNvSpPr txBox="1"/>
          <p:nvPr/>
        </p:nvSpPr>
        <p:spPr>
          <a:xfrm rot="2159667">
            <a:off x="8092336" y="5394899"/>
            <a:ext cx="761747" cy="369332"/>
          </a:xfrm>
          <a:prstGeom prst="rect">
            <a:avLst/>
          </a:prstGeom>
          <a:noFill/>
        </p:spPr>
        <p:txBody>
          <a:bodyPr wrap="none" rtlCol="0">
            <a:spAutoFit/>
          </a:bodyPr>
          <a:lstStyle/>
          <a:p>
            <a:r>
              <a:rPr lang="en-GB" b="1"/>
              <a:t>70/30</a:t>
            </a:r>
          </a:p>
        </p:txBody>
      </p:sp>
      <p:sp>
        <p:nvSpPr>
          <p:cNvPr id="35" name="TextBox 19">
            <a:extLst>
              <a:ext uri="{FF2B5EF4-FFF2-40B4-BE49-F238E27FC236}">
                <a16:creationId xmlns:a16="http://schemas.microsoft.com/office/drawing/2014/main" id="{B9C619EA-CD62-4411-3236-90D017B80168}"/>
              </a:ext>
            </a:extLst>
          </p:cNvPr>
          <p:cNvSpPr txBox="1"/>
          <p:nvPr/>
        </p:nvSpPr>
        <p:spPr>
          <a:xfrm rot="2159667">
            <a:off x="3925731" y="2442872"/>
            <a:ext cx="761747" cy="369332"/>
          </a:xfrm>
          <a:prstGeom prst="rect">
            <a:avLst/>
          </a:prstGeom>
          <a:noFill/>
        </p:spPr>
        <p:txBody>
          <a:bodyPr wrap="none" rtlCol="0">
            <a:spAutoFit/>
          </a:bodyPr>
          <a:lstStyle/>
          <a:p>
            <a:r>
              <a:rPr lang="en-GB" b="1"/>
              <a:t>30/70</a:t>
            </a:r>
          </a:p>
        </p:txBody>
      </p:sp>
    </p:spTree>
    <p:extLst>
      <p:ext uri="{BB962C8B-B14F-4D97-AF65-F5344CB8AC3E}">
        <p14:creationId xmlns:p14="http://schemas.microsoft.com/office/powerpoint/2010/main" val="137883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9112E-6 3.7037E-7 L -0.16267 -0.22986 " pathEditMode="relative" rAng="0" ptsTypes="AA">
                                      <p:cBhvr>
                                        <p:cTn id="6" dur="2000" fill="hold"/>
                                        <p:tgtEl>
                                          <p:spTgt spid="10"/>
                                        </p:tgtEl>
                                        <p:attrNameLst>
                                          <p:attrName>ppt_x</p:attrName>
                                          <p:attrName>ppt_y</p:attrName>
                                        </p:attrNameLst>
                                      </p:cBhvr>
                                      <p:rCtr x="-8140" y="-11505"/>
                                    </p:animMotion>
                                  </p:childTnLst>
                                </p:cTn>
                              </p:par>
                            </p:childTnLst>
                          </p:cTn>
                        </p:par>
                        <p:par>
                          <p:cTn id="7" fill="hold">
                            <p:stCondLst>
                              <p:cond delay="2000"/>
                            </p:stCondLst>
                            <p:childTnLst>
                              <p:par>
                                <p:cTn id="8" presetID="42" presetClass="path" presetSubtype="0" accel="50000" decel="50000" fill="hold" grpId="1" nodeType="afterEffect">
                                  <p:stCondLst>
                                    <p:cond delay="0"/>
                                  </p:stCondLst>
                                  <p:childTnLst>
                                    <p:animMotion origin="layout" path="M -0.16267 -0.22986 L 0.16502 0.20694 " pathEditMode="relative" rAng="0" ptsTypes="AA">
                                      <p:cBhvr>
                                        <p:cTn id="9" dur="2000" fill="hold"/>
                                        <p:tgtEl>
                                          <p:spTgt spid="10"/>
                                        </p:tgtEl>
                                        <p:attrNameLst>
                                          <p:attrName>ppt_x</p:attrName>
                                          <p:attrName>ppt_y</p:attrName>
                                        </p:attrNameLst>
                                      </p:cBhvr>
                                      <p:rCtr x="16202" y="2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26</a:t>
            </a:fld>
            <a:endParaRPr lang="en-US"/>
          </a:p>
        </p:txBody>
      </p:sp>
      <p:sp>
        <p:nvSpPr>
          <p:cNvPr id="15" name="Text Placeholder 3">
            <a:extLst>
              <a:ext uri="{FF2B5EF4-FFF2-40B4-BE49-F238E27FC236}">
                <a16:creationId xmlns:a16="http://schemas.microsoft.com/office/drawing/2014/main" id="{4EC8858E-CF87-1F8D-59B9-9FF34E346015}"/>
              </a:ext>
            </a:extLst>
          </p:cNvPr>
          <p:cNvSpPr txBox="1">
            <a:spLocks/>
          </p:cNvSpPr>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GB" sz="2400"/>
              <a:t>Was bedeuten 1,5 – 2 Grad wirtschaftlich?</a:t>
            </a:r>
          </a:p>
        </p:txBody>
      </p:sp>
      <p:sp>
        <p:nvSpPr>
          <p:cNvPr id="13" name="TextBox 12">
            <a:extLst>
              <a:ext uri="{FF2B5EF4-FFF2-40B4-BE49-F238E27FC236}">
                <a16:creationId xmlns:a16="http://schemas.microsoft.com/office/drawing/2014/main" id="{973683EE-0CB0-0F17-452E-33BAC109A3D1}"/>
              </a:ext>
            </a:extLst>
          </p:cNvPr>
          <p:cNvSpPr txBox="1"/>
          <p:nvPr/>
        </p:nvSpPr>
        <p:spPr>
          <a:xfrm>
            <a:off x="1800306" y="949460"/>
            <a:ext cx="2240742" cy="523220"/>
          </a:xfrm>
          <a:prstGeom prst="rect">
            <a:avLst/>
          </a:prstGeom>
          <a:noFill/>
        </p:spPr>
        <p:txBody>
          <a:bodyPr wrap="none" rtlCol="0">
            <a:spAutoFit/>
          </a:bodyPr>
          <a:lstStyle/>
          <a:p>
            <a:r>
              <a:rPr lang="en-GB" sz="2800" b="1"/>
              <a:t>Vermeidung</a:t>
            </a:r>
          </a:p>
        </p:txBody>
      </p:sp>
      <p:sp>
        <p:nvSpPr>
          <p:cNvPr id="16" name="TextBox 15">
            <a:extLst>
              <a:ext uri="{FF2B5EF4-FFF2-40B4-BE49-F238E27FC236}">
                <a16:creationId xmlns:a16="http://schemas.microsoft.com/office/drawing/2014/main" id="{D3B442E2-1810-0259-7207-A440561ACEF6}"/>
              </a:ext>
            </a:extLst>
          </p:cNvPr>
          <p:cNvSpPr txBox="1"/>
          <p:nvPr/>
        </p:nvSpPr>
        <p:spPr>
          <a:xfrm>
            <a:off x="8348781" y="949460"/>
            <a:ext cx="2143536" cy="523220"/>
          </a:xfrm>
          <a:prstGeom prst="rect">
            <a:avLst/>
          </a:prstGeom>
          <a:noFill/>
        </p:spPr>
        <p:txBody>
          <a:bodyPr wrap="none" rtlCol="0">
            <a:spAutoFit/>
          </a:bodyPr>
          <a:lstStyle/>
          <a:p>
            <a:r>
              <a:rPr lang="en-GB" sz="2800" b="1"/>
              <a:t>Anpassung</a:t>
            </a:r>
          </a:p>
        </p:txBody>
      </p:sp>
      <p:pic>
        <p:nvPicPr>
          <p:cNvPr id="3074" name="Picture 2" descr="Zukunftsvisionen: schwimmende Solaranlagen | Fokus Online">
            <a:extLst>
              <a:ext uri="{FF2B5EF4-FFF2-40B4-BE49-F238E27FC236}">
                <a16:creationId xmlns:a16="http://schemas.microsoft.com/office/drawing/2014/main" id="{3F008342-97A5-FE4D-302B-B55B5C9A42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22" r="11471"/>
          <a:stretch/>
        </p:blipFill>
        <p:spPr bwMode="auto">
          <a:xfrm>
            <a:off x="451479" y="1917548"/>
            <a:ext cx="4938396" cy="351709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5">
            <a:extLst>
              <a:ext uri="{FF2B5EF4-FFF2-40B4-BE49-F238E27FC236}">
                <a16:creationId xmlns:a16="http://schemas.microsoft.com/office/drawing/2014/main" id="{F3357A3C-E509-DA94-6A23-49C4E33648EE}"/>
              </a:ext>
            </a:extLst>
          </p:cNvPr>
          <p:cNvSpPr txBox="1">
            <a:spLocks/>
          </p:cNvSpPr>
          <p:nvPr/>
        </p:nvSpPr>
        <p:spPr>
          <a:xfrm>
            <a:off x="451479" y="6094750"/>
            <a:ext cx="11244191" cy="461665"/>
          </a:xfrm>
          <a:prstGeom prst="rect">
            <a:avLst/>
          </a:prstGeom>
        </p:spPr>
        <p:txBody>
          <a:bodyPr wrap="square" lIns="0" tIns="0" rIns="0" bIns="0" anchor="b" anchorCtr="0">
            <a:spAutoFit/>
          </a:bodyPr>
          <a:lstStyle>
            <a:lvl1pPr indent="0" defTabSz="1218895">
              <a:lnSpc>
                <a:spcPct val="100000"/>
              </a:lnSpc>
              <a:spcBef>
                <a:spcPts val="0"/>
              </a:spcBef>
              <a:spcAft>
                <a:spcPts val="0"/>
              </a:spcAft>
              <a:buFont typeface="Arial" panose="020B0604020202020204" pitchFamily="34" charset="0"/>
              <a:buNone/>
              <a:defRPr lang="en-US" sz="1000" i="0" dirty="0">
                <a:latin typeface="Arial Narrow" panose="020B0606020202030204" pitchFamily="34" charset="0"/>
                <a:cs typeface="Arial" panose="020B0604020202020204" pitchFamily="34" charset="0"/>
              </a:defRPr>
            </a:lvl1pPr>
            <a:lvl2pPr marL="0" indent="0" defTabSz="1218895">
              <a:lnSpc>
                <a:spcPct val="1000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defTabSz="1218895">
              <a:lnSpc>
                <a:spcPct val="1000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defTabSz="1218895">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pPr>
              <a:defRPr/>
            </a:pPr>
            <a:endParaRPr lang="de-DE"/>
          </a:p>
          <a:p>
            <a:pPr>
              <a:defRPr/>
            </a:pPr>
            <a:r>
              <a:rPr lang="de-DE" b="1"/>
              <a:t>Nur zur Veranschaulichung und als Diskussionsgrundlage</a:t>
            </a:r>
            <a:r>
              <a:rPr lang="de-DE"/>
              <a:t>. </a:t>
            </a:r>
          </a:p>
          <a:p>
            <a:pPr>
              <a:defRPr/>
            </a:pPr>
            <a:r>
              <a:rPr lang="de-DE"/>
              <a:t>Quelle: </a:t>
            </a:r>
            <a:r>
              <a:rPr lang="de-DE">
                <a:hlinkClick r:id="rId4">
                  <a:extLst>
                    <a:ext uri="{A12FA001-AC4F-418D-AE19-62706E023703}">
                      <ahyp:hlinkClr xmlns:ahyp="http://schemas.microsoft.com/office/drawing/2018/hyperlinkcolor" val="tx"/>
                    </a:ext>
                  </a:extLst>
                </a:hlinkClick>
              </a:rPr>
              <a:t>Zukunftsvisionen: schwimmende Solaranlagen | Fokus Online</a:t>
            </a:r>
            <a:r>
              <a:rPr lang="de-DE"/>
              <a:t>; https://www.faz.net/aktuell/wissen/erde-klima/warum-sandstraende-wichtig-sind-im-kampf-gegen-den-klimawandel-18108944/das-wird-mal-ein-strand-wenn-18109227.html </a:t>
            </a:r>
          </a:p>
        </p:txBody>
      </p:sp>
      <p:pic>
        <p:nvPicPr>
          <p:cNvPr id="3078" name="Picture 6" descr="News und Erkenntnisse rund um das Thema Erde - FAZ">
            <a:extLst>
              <a:ext uri="{FF2B5EF4-FFF2-40B4-BE49-F238E27FC236}">
                <a16:creationId xmlns:a16="http://schemas.microsoft.com/office/drawing/2014/main" id="{B9B75AB6-405D-BF7F-C429-0A144E336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373" y="1916800"/>
            <a:ext cx="4855973" cy="351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689AA-30E0-BD6D-B2F5-B8D054EC74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6236306" y="2009819"/>
            <a:ext cx="4581801" cy="4236705"/>
          </a:xfrm>
          <a:prstGeom prst="rect">
            <a:avLst/>
          </a:prstGeom>
          <a:noFill/>
        </p:spPr>
      </p:pic>
      <p:sp>
        <p:nvSpPr>
          <p:cNvPr id="2" name="Slide Number Placeholder 1">
            <a:extLst>
              <a:ext uri="{FF2B5EF4-FFF2-40B4-BE49-F238E27FC236}">
                <a16:creationId xmlns:a16="http://schemas.microsoft.com/office/drawing/2014/main" id="{070DEC38-7112-8E16-64EA-9ADC57862FB3}"/>
              </a:ext>
            </a:extLst>
          </p:cNvPr>
          <p:cNvSpPr>
            <a:spLocks noGrp="1"/>
          </p:cNvSpPr>
          <p:nvPr>
            <p:ph type="sldNum" sz="quarter" idx="4"/>
          </p:nvPr>
        </p:nvSpPr>
        <p:spPr/>
        <p:txBody>
          <a:bodyPr/>
          <a:lstStyle/>
          <a:p>
            <a:fld id="{8DEE4CCE-E124-4EEF-808B-DF88997C2318}" type="slidenum">
              <a:rPr lang="en-US" smtClean="0"/>
              <a:pPr/>
              <a:t>27</a:t>
            </a:fld>
            <a:endParaRPr lang="en-US"/>
          </a:p>
        </p:txBody>
      </p:sp>
      <p:sp>
        <p:nvSpPr>
          <p:cNvPr id="3" name="Text Placeholder 2">
            <a:extLst>
              <a:ext uri="{FF2B5EF4-FFF2-40B4-BE49-F238E27FC236}">
                <a16:creationId xmlns:a16="http://schemas.microsoft.com/office/drawing/2014/main" id="{8489F0D3-551C-10C9-67E8-60A2E1B3FA9B}"/>
              </a:ext>
            </a:extLst>
          </p:cNvPr>
          <p:cNvSpPr>
            <a:spLocks noGrp="1"/>
          </p:cNvSpPr>
          <p:nvPr>
            <p:ph type="body" sz="quarter" idx="26"/>
          </p:nvPr>
        </p:nvSpPr>
        <p:spPr>
          <a:xfrm>
            <a:off x="457200" y="6351655"/>
            <a:ext cx="11247120" cy="153848"/>
          </a:xfrm>
        </p:spPr>
        <p:txBody>
          <a:bodyPr/>
          <a:lstStyle/>
          <a:p>
            <a:endParaRPr lang="en-US"/>
          </a:p>
        </p:txBody>
      </p:sp>
      <p:sp>
        <p:nvSpPr>
          <p:cNvPr id="4" name="Text Placeholder 3">
            <a:extLst>
              <a:ext uri="{FF2B5EF4-FFF2-40B4-BE49-F238E27FC236}">
                <a16:creationId xmlns:a16="http://schemas.microsoft.com/office/drawing/2014/main" id="{A1868395-F7DB-4683-1F8F-6ED4626E601F}"/>
              </a:ext>
            </a:extLst>
          </p:cNvPr>
          <p:cNvSpPr>
            <a:spLocks noGrp="1"/>
          </p:cNvSpPr>
          <p:nvPr>
            <p:ph type="body" sz="quarter" idx="32"/>
          </p:nvPr>
        </p:nvSpPr>
        <p:spPr/>
        <p:txBody>
          <a:bodyPr/>
          <a:lstStyle/>
          <a:p>
            <a:r>
              <a:rPr lang="en-US" dirty="0"/>
              <a:t>Das </a:t>
            </a:r>
            <a:r>
              <a:rPr lang="en-US" dirty="0" err="1"/>
              <a:t>neue</a:t>
            </a:r>
            <a:r>
              <a:rPr lang="en-US" dirty="0"/>
              <a:t> </a:t>
            </a:r>
            <a:r>
              <a:rPr lang="en-US" dirty="0" err="1"/>
              <a:t>ausgewogene</a:t>
            </a:r>
            <a:r>
              <a:rPr lang="en-US" dirty="0"/>
              <a:t> Core Investment</a:t>
            </a:r>
          </a:p>
          <a:p>
            <a:r>
              <a:rPr lang="en-US" sz="1999" b="0" dirty="0">
                <a:solidFill>
                  <a:srgbClr val="595959"/>
                </a:solidFill>
              </a:rPr>
              <a:t>Von 50/50 balanced fund </a:t>
            </a:r>
            <a:r>
              <a:rPr lang="en-US" sz="1999" b="0" dirty="0" err="1">
                <a:solidFill>
                  <a:srgbClr val="595959"/>
                </a:solidFill>
              </a:rPr>
              <a:t>zum</a:t>
            </a:r>
            <a:r>
              <a:rPr lang="en-US" sz="1999" b="0" dirty="0">
                <a:solidFill>
                  <a:srgbClr val="595959"/>
                </a:solidFill>
              </a:rPr>
              <a:t> multi-asset solution fund</a:t>
            </a:r>
          </a:p>
        </p:txBody>
      </p:sp>
      <p:pic>
        <p:nvPicPr>
          <p:cNvPr id="6" name="Picture 5">
            <a:extLst>
              <a:ext uri="{FF2B5EF4-FFF2-40B4-BE49-F238E27FC236}">
                <a16:creationId xmlns:a16="http://schemas.microsoft.com/office/drawing/2014/main" id="{7E65D9F5-B12A-1793-2846-4CA4BFC0FD7F}"/>
              </a:ext>
            </a:extLst>
          </p:cNvPr>
          <p:cNvPicPr>
            <a:picLocks noChangeAspect="1"/>
          </p:cNvPicPr>
          <p:nvPr/>
        </p:nvPicPr>
        <p:blipFill>
          <a:blip r:embed="rId4"/>
          <a:stretch>
            <a:fillRect/>
          </a:stretch>
        </p:blipFill>
        <p:spPr>
          <a:xfrm>
            <a:off x="958642" y="2776919"/>
            <a:ext cx="2980409" cy="2868418"/>
          </a:xfrm>
          <a:prstGeom prst="rect">
            <a:avLst/>
          </a:prstGeom>
        </p:spPr>
      </p:pic>
      <p:sp>
        <p:nvSpPr>
          <p:cNvPr id="8" name="TextBox 7">
            <a:extLst>
              <a:ext uri="{FF2B5EF4-FFF2-40B4-BE49-F238E27FC236}">
                <a16:creationId xmlns:a16="http://schemas.microsoft.com/office/drawing/2014/main" id="{31B9557F-D5E7-F937-F3DF-12C238BFD48D}"/>
              </a:ext>
            </a:extLst>
          </p:cNvPr>
          <p:cNvSpPr txBox="1"/>
          <p:nvPr/>
        </p:nvSpPr>
        <p:spPr>
          <a:xfrm>
            <a:off x="374941" y="1137572"/>
            <a:ext cx="3963264" cy="461537"/>
          </a:xfrm>
          <a:prstGeom prst="rect">
            <a:avLst/>
          </a:prstGeom>
          <a:noFill/>
        </p:spPr>
        <p:txBody>
          <a:bodyPr wrap="none" rtlCol="0">
            <a:spAutoFit/>
          </a:bodyPr>
          <a:lstStyle/>
          <a:p>
            <a:r>
              <a:rPr lang="en-US" sz="2399" b="1" dirty="0">
                <a:solidFill>
                  <a:srgbClr val="3769FF"/>
                </a:solidFill>
              </a:rPr>
              <a:t>Wie Multi Asset </a:t>
            </a:r>
            <a:r>
              <a:rPr lang="en-US" sz="2399" b="1" dirty="0" err="1">
                <a:solidFill>
                  <a:srgbClr val="3769FF"/>
                </a:solidFill>
              </a:rPr>
              <a:t>Portfolien</a:t>
            </a:r>
            <a:endParaRPr lang="en-US" sz="2399" b="1" dirty="0">
              <a:solidFill>
                <a:srgbClr val="3769FF"/>
              </a:solidFill>
            </a:endParaRPr>
          </a:p>
        </p:txBody>
      </p:sp>
      <p:sp>
        <p:nvSpPr>
          <p:cNvPr id="10" name="TextBox 9">
            <a:extLst>
              <a:ext uri="{FF2B5EF4-FFF2-40B4-BE49-F238E27FC236}">
                <a16:creationId xmlns:a16="http://schemas.microsoft.com/office/drawing/2014/main" id="{9C4EC522-45A5-2530-0764-9740620B2C32}"/>
              </a:ext>
            </a:extLst>
          </p:cNvPr>
          <p:cNvSpPr txBox="1"/>
          <p:nvPr/>
        </p:nvSpPr>
        <p:spPr>
          <a:xfrm>
            <a:off x="374941" y="1677925"/>
            <a:ext cx="1441420" cy="369204"/>
          </a:xfrm>
          <a:prstGeom prst="rect">
            <a:avLst/>
          </a:prstGeom>
          <a:noFill/>
        </p:spPr>
        <p:txBody>
          <a:bodyPr wrap="none" rtlCol="0">
            <a:spAutoFit/>
          </a:bodyPr>
          <a:lstStyle/>
          <a:p>
            <a:r>
              <a:rPr lang="en-US" sz="1799" b="1" dirty="0"/>
              <a:t>...</a:t>
            </a:r>
            <a:r>
              <a:rPr lang="en-US" sz="1799" b="1" dirty="0" err="1"/>
              <a:t>aussahen</a:t>
            </a:r>
            <a:endParaRPr lang="en-US" sz="1799" b="1" dirty="0"/>
          </a:p>
        </p:txBody>
      </p:sp>
      <p:sp>
        <p:nvSpPr>
          <p:cNvPr id="9" name="TextBox 8">
            <a:extLst>
              <a:ext uri="{FF2B5EF4-FFF2-40B4-BE49-F238E27FC236}">
                <a16:creationId xmlns:a16="http://schemas.microsoft.com/office/drawing/2014/main" id="{B48A0D71-A991-81CE-0B94-78CA82702D84}"/>
              </a:ext>
            </a:extLst>
          </p:cNvPr>
          <p:cNvSpPr txBox="1"/>
          <p:nvPr/>
        </p:nvSpPr>
        <p:spPr>
          <a:xfrm>
            <a:off x="5594076" y="1677925"/>
            <a:ext cx="2608406" cy="369204"/>
          </a:xfrm>
          <a:prstGeom prst="rect">
            <a:avLst/>
          </a:prstGeom>
          <a:noFill/>
        </p:spPr>
        <p:txBody>
          <a:bodyPr wrap="none" rtlCol="0">
            <a:spAutoFit/>
          </a:bodyPr>
          <a:lstStyle/>
          <a:p>
            <a:r>
              <a:rPr lang="en-US" sz="1799" b="1" dirty="0"/>
              <a:t>...und </a:t>
            </a:r>
            <a:r>
              <a:rPr lang="en-US" sz="1799" b="1" dirty="0" err="1"/>
              <a:t>heute</a:t>
            </a:r>
            <a:r>
              <a:rPr lang="en-US" sz="1799" b="1" dirty="0"/>
              <a:t> </a:t>
            </a:r>
            <a:r>
              <a:rPr lang="en-US" sz="1799" b="1" dirty="0" err="1"/>
              <a:t>aussehen</a:t>
            </a:r>
            <a:endParaRPr lang="en-US" sz="1799" b="1" dirty="0"/>
          </a:p>
        </p:txBody>
      </p:sp>
      <p:cxnSp>
        <p:nvCxnSpPr>
          <p:cNvPr id="12" name="Straight Connector 11">
            <a:extLst>
              <a:ext uri="{FF2B5EF4-FFF2-40B4-BE49-F238E27FC236}">
                <a16:creationId xmlns:a16="http://schemas.microsoft.com/office/drawing/2014/main" id="{324E3097-8A1A-8BBB-D3F4-3BD97E7A67D9}"/>
              </a:ext>
            </a:extLst>
          </p:cNvPr>
          <p:cNvCxnSpPr/>
          <p:nvPr/>
        </p:nvCxnSpPr>
        <p:spPr>
          <a:xfrm>
            <a:off x="5351554" y="1736568"/>
            <a:ext cx="0" cy="4568598"/>
          </a:xfrm>
          <a:prstGeom prst="line">
            <a:avLst/>
          </a:prstGeom>
          <a:ln w="1587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167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38A16BB-00DA-4127-B961-7780CAEEDEE0}"/>
              </a:ext>
            </a:extLst>
          </p:cNvPr>
          <p:cNvCxnSpPr/>
          <p:nvPr/>
        </p:nvCxnSpPr>
        <p:spPr>
          <a:xfrm>
            <a:off x="1522412"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28</a:t>
            </a:fld>
            <a:endParaRPr lang="en-US">
              <a:solidFill>
                <a:srgbClr val="000000"/>
              </a:solidFill>
            </a:endParaRP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1796732" y="429768"/>
            <a:ext cx="6980706" cy="640080"/>
          </a:xfrm>
        </p:spPr>
        <p:txBody>
          <a:bodyPr/>
          <a:lstStyle/>
          <a:p>
            <a:r>
              <a:rPr lang="de-DE" noProof="0" dirty="0"/>
              <a:t>Eine ausgewogene Strategie, die ESG-Überlegungen innerhalb jeder Anlageklasse integriert</a:t>
            </a:r>
          </a:p>
        </p:txBody>
      </p:sp>
      <p:sp>
        <p:nvSpPr>
          <p:cNvPr id="4" name="Content Placeholder 7">
            <a:extLst>
              <a:ext uri="{FF2B5EF4-FFF2-40B4-BE49-F238E27FC236}">
                <a16:creationId xmlns:a16="http://schemas.microsoft.com/office/drawing/2014/main" id="{F3B32F7F-0684-411C-9FF7-B2471A388133}"/>
              </a:ext>
            </a:extLst>
          </p:cNvPr>
          <p:cNvSpPr>
            <a:spLocks noGrp="1"/>
          </p:cNvSpPr>
          <p:nvPr>
            <p:ph sz="quarter" idx="27"/>
          </p:nvPr>
        </p:nvSpPr>
        <p:spPr>
          <a:xfrm>
            <a:off x="1796732" y="1229390"/>
            <a:ext cx="7748803" cy="640080"/>
          </a:xfrm>
        </p:spPr>
        <p:txBody>
          <a:bodyPr/>
          <a:lstStyle/>
          <a:p>
            <a:r>
              <a:rPr lang="de-DE" sz="1600" dirty="0">
                <a:solidFill>
                  <a:schemeClr val="accent2"/>
                </a:solidFill>
              </a:rPr>
              <a:t>ESG angewendet durch Ausschlüsse, quantitatives Research und fundamentales Research</a:t>
            </a:r>
          </a:p>
          <a:p>
            <a:endParaRPr lang="de-DE" sz="1600" dirty="0">
              <a:solidFill>
                <a:schemeClr val="accent2"/>
              </a:solidFill>
            </a:endParaRPr>
          </a:p>
          <a:p>
            <a:pPr marL="0" lvl="2" indent="0">
              <a:buNone/>
            </a:pPr>
            <a:endParaRPr lang="en-US" dirty="0"/>
          </a:p>
        </p:txBody>
      </p:sp>
      <p:graphicFrame>
        <p:nvGraphicFramePr>
          <p:cNvPr id="10" name="Chart 9">
            <a:extLst>
              <a:ext uri="{FF2B5EF4-FFF2-40B4-BE49-F238E27FC236}">
                <a16:creationId xmlns:a16="http://schemas.microsoft.com/office/drawing/2014/main" id="{DE88D61F-C926-D75D-E69B-19CD28BB1E57}"/>
              </a:ext>
            </a:extLst>
          </p:cNvPr>
          <p:cNvGraphicFramePr/>
          <p:nvPr/>
        </p:nvGraphicFramePr>
        <p:xfrm>
          <a:off x="4439986" y="2022879"/>
          <a:ext cx="3218207" cy="353736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1C5AA46-EAAE-6853-16BB-09665302FEAB}"/>
              </a:ext>
            </a:extLst>
          </p:cNvPr>
          <p:cNvSpPr txBox="1"/>
          <p:nvPr/>
        </p:nvSpPr>
        <p:spPr>
          <a:xfrm>
            <a:off x="1947030" y="1934388"/>
            <a:ext cx="2743200" cy="1600438"/>
          </a:xfrm>
          <a:prstGeom prst="rect">
            <a:avLst/>
          </a:prstGeom>
          <a:noFill/>
        </p:spPr>
        <p:txBody>
          <a:bodyPr wrap="square" rtlCol="0">
            <a:spAutoFit/>
          </a:bodyPr>
          <a:lstStyle/>
          <a:p>
            <a:pPr marL="0" lvl="2">
              <a:buClr>
                <a:schemeClr val="accent1"/>
              </a:buClr>
              <a:defRPr/>
            </a:pPr>
            <a:r>
              <a:rPr lang="en-US" sz="1400" b="1" dirty="0">
                <a:solidFill>
                  <a:schemeClr val="accent1"/>
                </a:solidFill>
                <a:latin typeface="Arial" panose="020B0604020202020204" pitchFamily="34" charset="0"/>
                <a:cs typeface="Arial" panose="020B0604020202020204" pitchFamily="34" charset="0"/>
              </a:rPr>
              <a:t>Das </a:t>
            </a:r>
            <a:r>
              <a:rPr lang="en-US" sz="1400" b="1" dirty="0" err="1">
                <a:solidFill>
                  <a:schemeClr val="accent1"/>
                </a:solidFill>
                <a:latin typeface="Arial" panose="020B0604020202020204" pitchFamily="34" charset="0"/>
                <a:cs typeface="Arial" panose="020B0604020202020204" pitchFamily="34" charset="0"/>
              </a:rPr>
              <a:t>Aktienportfolio</a:t>
            </a:r>
            <a:br>
              <a:rPr lang="en-US" sz="1400" b="1" spc="-97" dirty="0">
                <a:solidFill>
                  <a:schemeClr val="accent1"/>
                </a:solidFill>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identifiziert Unternehmen mit starken ESG- und fundamentalen Eigenschaften, die durch unsere proprietäre Scoring-Methode untermauert werden</a:t>
            </a:r>
            <a:endParaRPr lang="en-US" sz="12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C20D28F-5C21-DDB1-6A2A-F370A82B085E}"/>
              </a:ext>
            </a:extLst>
          </p:cNvPr>
          <p:cNvSpPr/>
          <p:nvPr/>
        </p:nvSpPr>
        <p:spPr>
          <a:xfrm>
            <a:off x="4483212" y="2034822"/>
            <a:ext cx="3168396" cy="3168396"/>
          </a:xfrm>
          <a:prstGeom prst="rect">
            <a:avLst/>
          </a:prstGeom>
          <a:noFill/>
        </p:spPr>
        <p:txBody>
          <a:bodyPr spcFirstLastPara="1" wrap="none" lIns="88750" tIns="44375" rIns="88750" bIns="44375" numCol="1">
            <a:prstTxWarp prst="textArchUp">
              <a:avLst>
                <a:gd name="adj" fmla="val 11858863"/>
              </a:avLst>
            </a:prstTxWarp>
            <a:spAutoFit/>
          </a:bodyPr>
          <a:lstStyle/>
          <a:p>
            <a:pPr algn="ctr"/>
            <a:r>
              <a:rPr lang="en-US" sz="1600" b="1" dirty="0">
                <a:ln w="0"/>
                <a:solidFill>
                  <a:schemeClr val="accent1"/>
                </a:solidFill>
              </a:rPr>
              <a:t>ESG      </a:t>
            </a:r>
            <a:r>
              <a:rPr lang="en-US" sz="1600" b="1" dirty="0" err="1">
                <a:ln w="0"/>
                <a:solidFill>
                  <a:schemeClr val="accent1"/>
                </a:solidFill>
              </a:rPr>
              <a:t>Qualität</a:t>
            </a:r>
            <a:r>
              <a:rPr lang="en-US" sz="1600" b="1" dirty="0">
                <a:ln w="0"/>
                <a:solidFill>
                  <a:schemeClr val="accent1"/>
                </a:solidFill>
              </a:rPr>
              <a:t>      Momentum      Value</a:t>
            </a:r>
          </a:p>
        </p:txBody>
      </p:sp>
      <p:sp>
        <p:nvSpPr>
          <p:cNvPr id="13" name="TextBox 12">
            <a:extLst>
              <a:ext uri="{FF2B5EF4-FFF2-40B4-BE49-F238E27FC236}">
                <a16:creationId xmlns:a16="http://schemas.microsoft.com/office/drawing/2014/main" id="{833A6A4D-77F6-3C07-4547-FE63013879C2}"/>
              </a:ext>
            </a:extLst>
          </p:cNvPr>
          <p:cNvSpPr txBox="1"/>
          <p:nvPr/>
        </p:nvSpPr>
        <p:spPr>
          <a:xfrm>
            <a:off x="7068899" y="4781993"/>
            <a:ext cx="2743200" cy="1169551"/>
          </a:xfrm>
          <a:prstGeom prst="rect">
            <a:avLst/>
          </a:prstGeom>
          <a:noFill/>
        </p:spPr>
        <p:txBody>
          <a:bodyPr wrap="square" rtlCol="0" anchor="ctr">
            <a:spAutoFit/>
          </a:bodyPr>
          <a:lstStyle/>
          <a:p>
            <a:r>
              <a:rPr lang="de-DE" sz="1400" b="1" dirty="0">
                <a:solidFill>
                  <a:srgbClr val="00BFB3"/>
                </a:solidFill>
                <a:latin typeface="Arial" panose="020B0604020202020204" pitchFamily="34" charset="0"/>
                <a:cs typeface="Arial" panose="020B0604020202020204" pitchFamily="34" charset="0"/>
              </a:rPr>
              <a:t>Kreditportfolio</a:t>
            </a:r>
            <a:r>
              <a:rPr lang="de-DE" sz="1400" dirty="0">
                <a:latin typeface="Arial" panose="020B0604020202020204" pitchFamily="34" charset="0"/>
                <a:cs typeface="Arial" panose="020B0604020202020204" pitchFamily="34" charset="0"/>
              </a:rPr>
              <a:t>, unterstützt durch das fundamentale ESG-Research der </a:t>
            </a:r>
            <a:r>
              <a:rPr lang="de-DE" sz="1400" dirty="0" err="1">
                <a:latin typeface="Arial" panose="020B0604020202020204" pitchFamily="34" charset="0"/>
                <a:cs typeface="Arial" panose="020B0604020202020204" pitchFamily="34" charset="0"/>
              </a:rPr>
              <a:t>Sektorexperten</a:t>
            </a:r>
            <a:r>
              <a:rPr lang="de-DE" sz="1400" dirty="0">
                <a:latin typeface="Arial" panose="020B0604020202020204" pitchFamily="34" charset="0"/>
                <a:cs typeface="Arial" panose="020B0604020202020204" pitchFamily="34" charset="0"/>
              </a:rPr>
              <a:t> innerhalb der Fixed-Income-Teams von Franklin </a:t>
            </a:r>
            <a:r>
              <a:rPr lang="de-DE" sz="1400" dirty="0" err="1">
                <a:latin typeface="Arial" panose="020B0604020202020204" pitchFamily="34" charset="0"/>
                <a:cs typeface="Arial" panose="020B0604020202020204" pitchFamily="34" charset="0"/>
              </a:rPr>
              <a:t>Templeton</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ADB5D2-CB50-A9FD-E111-CA1B95E12E01}"/>
              </a:ext>
            </a:extLst>
          </p:cNvPr>
          <p:cNvSpPr txBox="1"/>
          <p:nvPr/>
        </p:nvSpPr>
        <p:spPr>
          <a:xfrm>
            <a:off x="2884290" y="4957848"/>
            <a:ext cx="2743200" cy="1384995"/>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Auswahl von </a:t>
            </a:r>
            <a:r>
              <a:rPr lang="de-DE" sz="1400" b="1" dirty="0">
                <a:solidFill>
                  <a:srgbClr val="FF6035"/>
                </a:solidFill>
                <a:latin typeface="Arial" panose="020B0604020202020204" pitchFamily="34" charset="0"/>
                <a:cs typeface="Arial" panose="020B0604020202020204" pitchFamily="34" charset="0"/>
              </a:rPr>
              <a:t>Staatsanleihen, </a:t>
            </a:r>
            <a:r>
              <a:rPr lang="de-DE" sz="1400" dirty="0">
                <a:latin typeface="Arial" panose="020B0604020202020204" pitchFamily="34" charset="0"/>
                <a:cs typeface="Arial" panose="020B0604020202020204" pitchFamily="34" charset="0"/>
              </a:rPr>
              <a:t>ergänzt durch ein proprietäres ESG-Ratingmodell, das Länder auf Basis ihrer Exposition gegenüber bestimmten Risiken bewertet</a:t>
            </a:r>
            <a:endParaRPr lang="en-US" sz="1400" dirty="0">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6C51948C-D8D2-002D-95DC-BD258B39A351}"/>
              </a:ext>
            </a:extLst>
          </p:cNvPr>
          <p:cNvSpPr/>
          <p:nvPr/>
        </p:nvSpPr>
        <p:spPr>
          <a:xfrm rot="5400000">
            <a:off x="4443554" y="1874592"/>
            <a:ext cx="3438348" cy="3488858"/>
          </a:xfrm>
          <a:prstGeom prst="arc">
            <a:avLst>
              <a:gd name="adj1" fmla="val 14519165"/>
              <a:gd name="adj2" fmla="val 1792203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47"/>
          </a:p>
        </p:txBody>
      </p:sp>
      <p:sp>
        <p:nvSpPr>
          <p:cNvPr id="17" name="TextBox 16">
            <a:extLst>
              <a:ext uri="{FF2B5EF4-FFF2-40B4-BE49-F238E27FC236}">
                <a16:creationId xmlns:a16="http://schemas.microsoft.com/office/drawing/2014/main" id="{681DFAFF-F4ED-41CB-11C6-13D9C7F46037}"/>
              </a:ext>
            </a:extLst>
          </p:cNvPr>
          <p:cNvSpPr txBox="1"/>
          <p:nvPr/>
        </p:nvSpPr>
        <p:spPr>
          <a:xfrm>
            <a:off x="7907158" y="3214538"/>
            <a:ext cx="1505723" cy="954107"/>
          </a:xfrm>
          <a:prstGeom prst="rect">
            <a:avLst/>
          </a:prstGeom>
          <a:noFill/>
        </p:spPr>
        <p:txBody>
          <a:bodyPr wrap="square" rtlCol="0">
            <a:spAutoFit/>
          </a:bodyPr>
          <a:lstStyle/>
          <a:p>
            <a:pPr marL="0" lvl="2" algn="ctr">
              <a:buClr>
                <a:schemeClr val="accent1"/>
              </a:buClr>
              <a:defRPr/>
            </a:pPr>
            <a:r>
              <a:rPr lang="de-DE" sz="1400" b="1" dirty="0">
                <a:solidFill>
                  <a:schemeClr val="accent1"/>
                </a:solidFill>
                <a:latin typeface="Arial" panose="020B0604020202020204" pitchFamily="34" charset="0"/>
                <a:cs typeface="Arial" panose="020B0604020202020204" pitchFamily="34" charset="0"/>
              </a:rPr>
              <a:t>Dynamische Asset Allokation </a:t>
            </a:r>
          </a:p>
          <a:p>
            <a:pPr marL="0" lvl="2" algn="ctr">
              <a:buClr>
                <a:schemeClr val="accent1"/>
              </a:buClr>
              <a:defRPr/>
            </a:pPr>
            <a:r>
              <a:rPr lang="de-DE" sz="1400" b="1" dirty="0">
                <a:solidFill>
                  <a:schemeClr val="accent1"/>
                </a:solidFill>
                <a:latin typeface="Arial" panose="020B0604020202020204" pitchFamily="34" charset="0"/>
                <a:cs typeface="Arial" panose="020B0604020202020204" pitchFamily="34" charset="0"/>
              </a:rPr>
              <a:t>+/-10%</a:t>
            </a:r>
          </a:p>
        </p:txBody>
      </p:sp>
      <p:sp>
        <p:nvSpPr>
          <p:cNvPr id="5" name="TextBox 4">
            <a:extLst>
              <a:ext uri="{FF2B5EF4-FFF2-40B4-BE49-F238E27FC236}">
                <a16:creationId xmlns:a16="http://schemas.microsoft.com/office/drawing/2014/main" id="{B397744D-2DD2-B49B-28FC-7EB06C0052A3}"/>
              </a:ext>
            </a:extLst>
          </p:cNvPr>
          <p:cNvSpPr txBox="1"/>
          <p:nvPr/>
        </p:nvSpPr>
        <p:spPr>
          <a:xfrm>
            <a:off x="5008814" y="3243707"/>
            <a:ext cx="2117193" cy="954107"/>
          </a:xfrm>
          <a:prstGeom prst="rect">
            <a:avLst/>
          </a:prstGeom>
          <a:noFill/>
        </p:spPr>
        <p:txBody>
          <a:bodyPr wrap="square" rtlCol="0">
            <a:spAutoFit/>
          </a:bodyPr>
          <a:lstStyle/>
          <a:p>
            <a:pPr algn="ctr"/>
            <a:r>
              <a:rPr lang="de-DE" sz="1400" b="1" dirty="0"/>
              <a:t>Strategische Vermögensallokation:</a:t>
            </a:r>
          </a:p>
          <a:p>
            <a:pPr algn="ctr"/>
            <a:r>
              <a:rPr lang="de-DE" sz="1400" dirty="0"/>
              <a:t>Aktien: 50%</a:t>
            </a:r>
          </a:p>
          <a:p>
            <a:pPr algn="ctr"/>
            <a:r>
              <a:rPr lang="de-DE" sz="1400" dirty="0"/>
              <a:t>Renten: 50%</a:t>
            </a:r>
            <a:endParaRPr lang="en-US" sz="1400" dirty="0"/>
          </a:p>
        </p:txBody>
      </p:sp>
    </p:spTree>
    <p:extLst>
      <p:ext uri="{BB962C8B-B14F-4D97-AF65-F5344CB8AC3E}">
        <p14:creationId xmlns:p14="http://schemas.microsoft.com/office/powerpoint/2010/main" val="1366398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11179F-B011-4383-874B-7571502F2B9D}"/>
              </a:ext>
            </a:extLst>
          </p:cNvPr>
          <p:cNvSpPr>
            <a:spLocks noGrp="1"/>
          </p:cNvSpPr>
          <p:nvPr>
            <p:ph type="body" sz="quarter" idx="32"/>
          </p:nvPr>
        </p:nvSpPr>
        <p:spPr>
          <a:xfrm>
            <a:off x="1796731" y="409296"/>
            <a:ext cx="7743990" cy="640080"/>
          </a:xfrm>
          <a:prstGeom prst="rect">
            <a:avLst/>
          </a:prstGeom>
        </p:spPr>
        <p:txBody>
          <a:bodyPr lIns="0" tIns="0" rIns="0" bIns="0"/>
          <a:lstStyle/>
          <a:p>
            <a:r>
              <a:rPr lang="de-DE" dirty="0">
                <a:solidFill>
                  <a:schemeClr val="tx1"/>
                </a:solidFill>
              </a:rPr>
              <a:t>Materialitätscheck</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grpSp>
        <p:nvGrpSpPr>
          <p:cNvPr id="3" name="Group 2">
            <a:extLst>
              <a:ext uri="{FF2B5EF4-FFF2-40B4-BE49-F238E27FC236}">
                <a16:creationId xmlns:a16="http://schemas.microsoft.com/office/drawing/2014/main" id="{C8F35AC7-FBD6-79C0-6898-4C77FF8ECF4F}"/>
              </a:ext>
            </a:extLst>
          </p:cNvPr>
          <p:cNvGrpSpPr/>
          <p:nvPr/>
        </p:nvGrpSpPr>
        <p:grpSpPr>
          <a:xfrm>
            <a:off x="1879247" y="1186268"/>
            <a:ext cx="5325170" cy="3150794"/>
            <a:chOff x="344063" y="911796"/>
            <a:chExt cx="6865075" cy="4027791"/>
          </a:xfrm>
        </p:grpSpPr>
        <p:sp>
          <p:nvSpPr>
            <p:cNvPr id="31" name="Rectangle: Rounded Corners 30">
              <a:extLst>
                <a:ext uri="{FF2B5EF4-FFF2-40B4-BE49-F238E27FC236}">
                  <a16:creationId xmlns:a16="http://schemas.microsoft.com/office/drawing/2014/main" id="{8074D92F-431F-1013-D437-244AE9FD4D5F}"/>
                </a:ext>
              </a:extLst>
            </p:cNvPr>
            <p:cNvSpPr/>
            <p:nvPr/>
          </p:nvSpPr>
          <p:spPr>
            <a:xfrm>
              <a:off x="1281175" y="2611535"/>
              <a:ext cx="2743200" cy="14189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54380"/>
              <a:endParaRPr lang="de-DE" sz="1485">
                <a:solidFill>
                  <a:srgbClr val="FFFFFF"/>
                </a:solidFill>
              </a:endParaRPr>
            </a:p>
          </p:txBody>
        </p:sp>
        <p:sp>
          <p:nvSpPr>
            <p:cNvPr id="42" name="Rectangle: Rounded Corners 41">
              <a:extLst>
                <a:ext uri="{FF2B5EF4-FFF2-40B4-BE49-F238E27FC236}">
                  <a16:creationId xmlns:a16="http://schemas.microsoft.com/office/drawing/2014/main" id="{751E3D4F-6E9A-E5D1-0BFE-3727E7930F71}"/>
                </a:ext>
              </a:extLst>
            </p:cNvPr>
            <p:cNvSpPr/>
            <p:nvPr/>
          </p:nvSpPr>
          <p:spPr>
            <a:xfrm>
              <a:off x="1284272" y="964096"/>
              <a:ext cx="2743200" cy="14189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54380"/>
              <a:endParaRPr lang="de-DE" sz="1485">
                <a:solidFill>
                  <a:srgbClr val="FFFFFF"/>
                </a:solidFill>
              </a:endParaRPr>
            </a:p>
          </p:txBody>
        </p:sp>
        <p:sp>
          <p:nvSpPr>
            <p:cNvPr id="192" name="Rectangle: Rounded Corners 191">
              <a:extLst>
                <a:ext uri="{FF2B5EF4-FFF2-40B4-BE49-F238E27FC236}">
                  <a16:creationId xmlns:a16="http://schemas.microsoft.com/office/drawing/2014/main" id="{B87724D6-7425-5453-0E95-EA531253B551}"/>
                </a:ext>
              </a:extLst>
            </p:cNvPr>
            <p:cNvSpPr/>
            <p:nvPr/>
          </p:nvSpPr>
          <p:spPr>
            <a:xfrm>
              <a:off x="4331490" y="2636259"/>
              <a:ext cx="2743200" cy="14189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de-DE" sz="1485">
                <a:solidFill>
                  <a:srgbClr val="FFFFFF"/>
                </a:solidFill>
              </a:endParaRPr>
            </a:p>
          </p:txBody>
        </p:sp>
        <p:sp>
          <p:nvSpPr>
            <p:cNvPr id="193" name="Rectangle: Rounded Corners 192">
              <a:extLst>
                <a:ext uri="{FF2B5EF4-FFF2-40B4-BE49-F238E27FC236}">
                  <a16:creationId xmlns:a16="http://schemas.microsoft.com/office/drawing/2014/main" id="{7E46F1EB-79A8-F3D5-DA77-E1849EDA43BF}"/>
                </a:ext>
              </a:extLst>
            </p:cNvPr>
            <p:cNvSpPr/>
            <p:nvPr/>
          </p:nvSpPr>
          <p:spPr>
            <a:xfrm>
              <a:off x="4293289" y="963054"/>
              <a:ext cx="2743200" cy="1418969"/>
            </a:xfrm>
            <a:prstGeom prst="roundRect">
              <a:avLst/>
            </a:prstGeom>
            <a:solidFill>
              <a:srgbClr val="D3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54380"/>
              <a:endParaRPr lang="de-DE" sz="1485">
                <a:solidFill>
                  <a:srgbClr val="FFFFFF"/>
                </a:solidFill>
              </a:endParaRPr>
            </a:p>
          </p:txBody>
        </p:sp>
        <p:cxnSp>
          <p:nvCxnSpPr>
            <p:cNvPr id="194" name="Straight Connector 193">
              <a:extLst>
                <a:ext uri="{FF2B5EF4-FFF2-40B4-BE49-F238E27FC236}">
                  <a16:creationId xmlns:a16="http://schemas.microsoft.com/office/drawing/2014/main" id="{0455712B-3B20-42C9-BF21-7F0BB8C684A7}"/>
                </a:ext>
              </a:extLst>
            </p:cNvPr>
            <p:cNvCxnSpPr>
              <a:cxnSpLocks/>
            </p:cNvCxnSpPr>
            <p:nvPr/>
          </p:nvCxnSpPr>
          <p:spPr>
            <a:xfrm flipV="1">
              <a:off x="1133651" y="4097643"/>
              <a:ext cx="6069975" cy="1432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28D73DC-16E0-509B-3CE5-AB0D0B58D12A}"/>
                </a:ext>
              </a:extLst>
            </p:cNvPr>
            <p:cNvCxnSpPr>
              <a:cxnSpLocks/>
            </p:cNvCxnSpPr>
            <p:nvPr/>
          </p:nvCxnSpPr>
          <p:spPr>
            <a:xfrm flipV="1">
              <a:off x="1133651" y="988380"/>
              <a:ext cx="0" cy="31092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8C066A84-F195-13D2-C334-FCCC5EC73569}"/>
                </a:ext>
              </a:extLst>
            </p:cNvPr>
            <p:cNvSpPr txBox="1"/>
            <p:nvPr/>
          </p:nvSpPr>
          <p:spPr>
            <a:xfrm>
              <a:off x="1416055" y="4529422"/>
              <a:ext cx="5069533" cy="410165"/>
            </a:xfrm>
            <a:prstGeom prst="rect">
              <a:avLst/>
            </a:prstGeom>
            <a:noFill/>
          </p:spPr>
          <p:txBody>
            <a:bodyPr wrap="square" rtlCol="0">
              <a:spAutoFit/>
            </a:bodyPr>
            <a:lstStyle/>
            <a:p>
              <a:pPr algn="ctr" defTabSz="754380"/>
              <a:r>
                <a:rPr lang="de-DE" sz="1485" b="1" dirty="0">
                  <a:solidFill>
                    <a:schemeClr val="accent1"/>
                  </a:solidFill>
                </a:rPr>
                <a:t>Versorgungssektor</a:t>
              </a:r>
            </a:p>
          </p:txBody>
        </p:sp>
        <p:sp>
          <p:nvSpPr>
            <p:cNvPr id="197" name="TextBox 196">
              <a:extLst>
                <a:ext uri="{FF2B5EF4-FFF2-40B4-BE49-F238E27FC236}">
                  <a16:creationId xmlns:a16="http://schemas.microsoft.com/office/drawing/2014/main" id="{0B9AA6E0-4CCC-DC06-D5F7-FDCCD48CDFF8}"/>
                </a:ext>
              </a:extLst>
            </p:cNvPr>
            <p:cNvSpPr txBox="1"/>
            <p:nvPr/>
          </p:nvSpPr>
          <p:spPr>
            <a:xfrm rot="16200000">
              <a:off x="-903497" y="2489783"/>
              <a:ext cx="2908761" cy="413641"/>
            </a:xfrm>
            <a:prstGeom prst="rect">
              <a:avLst/>
            </a:prstGeom>
            <a:noFill/>
            <a:ln w="12700">
              <a:noFill/>
            </a:ln>
          </p:spPr>
          <p:txBody>
            <a:bodyPr wrap="square" rtlCol="0">
              <a:spAutoFit/>
            </a:bodyPr>
            <a:lstStyle/>
            <a:p>
              <a:pPr algn="ctr" defTabSz="754380"/>
              <a:r>
                <a:rPr lang="de-DE" sz="1485" b="1" dirty="0">
                  <a:solidFill>
                    <a:schemeClr val="accent1"/>
                  </a:solidFill>
                </a:rPr>
                <a:t>Technologie / Software</a:t>
              </a:r>
            </a:p>
          </p:txBody>
        </p:sp>
        <p:sp>
          <p:nvSpPr>
            <p:cNvPr id="198" name="Rectangle 197">
              <a:extLst>
                <a:ext uri="{FF2B5EF4-FFF2-40B4-BE49-F238E27FC236}">
                  <a16:creationId xmlns:a16="http://schemas.microsoft.com/office/drawing/2014/main" id="{BB528A27-D000-DD79-5FB9-A40A56060755}"/>
                </a:ext>
              </a:extLst>
            </p:cNvPr>
            <p:cNvSpPr/>
            <p:nvPr/>
          </p:nvSpPr>
          <p:spPr>
            <a:xfrm>
              <a:off x="1264870" y="1384564"/>
              <a:ext cx="2743200" cy="88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754380">
                <a:buClr>
                  <a:schemeClr val="accent4"/>
                </a:buClr>
                <a:buFont typeface="Wingdings" panose="05000000000000000000" pitchFamily="2" charset="2"/>
                <a:buChar char="§"/>
              </a:pPr>
              <a:r>
                <a:rPr lang="de-DE" sz="1200" dirty="0">
                  <a:solidFill>
                    <a:schemeClr val="tx1"/>
                  </a:solidFill>
                </a:rPr>
                <a:t>Datenschutz</a:t>
              </a:r>
            </a:p>
            <a:p>
              <a:pPr marL="171450" indent="-171450" defTabSz="754380">
                <a:buClr>
                  <a:schemeClr val="accent4"/>
                </a:buClr>
                <a:buFont typeface="Wingdings" panose="05000000000000000000" pitchFamily="2" charset="2"/>
                <a:buChar char="§"/>
              </a:pPr>
              <a:r>
                <a:rPr lang="de-DE" sz="1200" dirty="0">
                  <a:solidFill>
                    <a:schemeClr val="tx1"/>
                  </a:solidFill>
                </a:rPr>
                <a:t>Entwicklung des Humankapitals</a:t>
              </a:r>
            </a:p>
          </p:txBody>
        </p:sp>
        <p:sp>
          <p:nvSpPr>
            <p:cNvPr id="199" name="TextBox 198">
              <a:extLst>
                <a:ext uri="{FF2B5EF4-FFF2-40B4-BE49-F238E27FC236}">
                  <a16:creationId xmlns:a16="http://schemas.microsoft.com/office/drawing/2014/main" id="{175C062B-DF00-2EB1-D049-193332353D8A}"/>
                </a:ext>
              </a:extLst>
            </p:cNvPr>
            <p:cNvSpPr txBox="1"/>
            <p:nvPr/>
          </p:nvSpPr>
          <p:spPr>
            <a:xfrm>
              <a:off x="1264870" y="1062023"/>
              <a:ext cx="2743200" cy="507543"/>
            </a:xfrm>
            <a:prstGeom prst="rect">
              <a:avLst/>
            </a:prstGeom>
            <a:noFill/>
          </p:spPr>
          <p:txBody>
            <a:bodyPr wrap="square" rtlCol="0">
              <a:spAutoFit/>
            </a:bodyPr>
            <a:lstStyle/>
            <a:p>
              <a:pPr algn="ctr" defTabSz="754380"/>
              <a:r>
                <a:rPr lang="de-DE" sz="990" b="1"/>
                <a:t>Relevant für Technologie / Software</a:t>
              </a:r>
            </a:p>
          </p:txBody>
        </p:sp>
        <p:sp>
          <p:nvSpPr>
            <p:cNvPr id="200" name="TextBox 199">
              <a:extLst>
                <a:ext uri="{FF2B5EF4-FFF2-40B4-BE49-F238E27FC236}">
                  <a16:creationId xmlns:a16="http://schemas.microsoft.com/office/drawing/2014/main" id="{15BAEC51-99BC-FF5E-91B3-F6A81754E8E4}"/>
                </a:ext>
              </a:extLst>
            </p:cNvPr>
            <p:cNvSpPr txBox="1"/>
            <p:nvPr/>
          </p:nvSpPr>
          <p:spPr>
            <a:xfrm>
              <a:off x="1264870" y="2679351"/>
              <a:ext cx="2743200" cy="507543"/>
            </a:xfrm>
            <a:prstGeom prst="rect">
              <a:avLst/>
            </a:prstGeom>
            <a:noFill/>
          </p:spPr>
          <p:txBody>
            <a:bodyPr wrap="square" rtlCol="0">
              <a:spAutoFit/>
            </a:bodyPr>
            <a:lstStyle/>
            <a:p>
              <a:pPr algn="ctr" defTabSz="754380"/>
              <a:r>
                <a:rPr lang="de-DE" sz="990"/>
                <a:t>Relevant für keinen der beiden Sektoren</a:t>
              </a:r>
            </a:p>
          </p:txBody>
        </p:sp>
        <p:grpSp>
          <p:nvGrpSpPr>
            <p:cNvPr id="201" name="Group 200">
              <a:extLst>
                <a:ext uri="{FF2B5EF4-FFF2-40B4-BE49-F238E27FC236}">
                  <a16:creationId xmlns:a16="http://schemas.microsoft.com/office/drawing/2014/main" id="{01F8BC15-E18A-79C7-E7EC-1EB8389B64AC}"/>
                </a:ext>
              </a:extLst>
            </p:cNvPr>
            <p:cNvGrpSpPr/>
            <p:nvPr/>
          </p:nvGrpSpPr>
          <p:grpSpPr>
            <a:xfrm>
              <a:off x="1836137" y="1028354"/>
              <a:ext cx="4752594" cy="2942082"/>
              <a:chOff x="3413760" y="1943100"/>
              <a:chExt cx="5760720" cy="3566160"/>
            </a:xfrm>
          </p:grpSpPr>
          <p:cxnSp>
            <p:nvCxnSpPr>
              <p:cNvPr id="202" name="Straight Connector 201">
                <a:extLst>
                  <a:ext uri="{FF2B5EF4-FFF2-40B4-BE49-F238E27FC236}">
                    <a16:creationId xmlns:a16="http://schemas.microsoft.com/office/drawing/2014/main" id="{0C1381D5-6543-39D7-61F6-38F390E6B0C3}"/>
                  </a:ext>
                </a:extLst>
              </p:cNvPr>
              <p:cNvCxnSpPr>
                <a:cxnSpLocks/>
              </p:cNvCxnSpPr>
              <p:nvPr/>
            </p:nvCxnSpPr>
            <p:spPr>
              <a:xfrm>
                <a:off x="6248400" y="1943100"/>
                <a:ext cx="0" cy="356616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27E1885-CE2F-06EC-CC8C-201685EC6421}"/>
                  </a:ext>
                </a:extLst>
              </p:cNvPr>
              <p:cNvCxnSpPr>
                <a:cxnSpLocks/>
              </p:cNvCxnSpPr>
              <p:nvPr/>
            </p:nvCxnSpPr>
            <p:spPr>
              <a:xfrm rot="5400000">
                <a:off x="6294120" y="845820"/>
                <a:ext cx="0" cy="57607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C7DFCD10-C2A6-AF63-025F-3FB16307D5E3}"/>
                </a:ext>
              </a:extLst>
            </p:cNvPr>
            <p:cNvSpPr txBox="1"/>
            <p:nvPr/>
          </p:nvSpPr>
          <p:spPr>
            <a:xfrm>
              <a:off x="4288645" y="2679351"/>
              <a:ext cx="2743200" cy="312787"/>
            </a:xfrm>
            <a:prstGeom prst="rect">
              <a:avLst/>
            </a:prstGeom>
            <a:noFill/>
          </p:spPr>
          <p:txBody>
            <a:bodyPr wrap="square" rtlCol="0">
              <a:spAutoFit/>
            </a:bodyPr>
            <a:lstStyle/>
            <a:p>
              <a:pPr algn="ctr" defTabSz="754380"/>
              <a:r>
                <a:rPr lang="de-DE" sz="990" b="1" dirty="0"/>
                <a:t>Relevant für Versorgungssektor</a:t>
              </a:r>
            </a:p>
          </p:txBody>
        </p:sp>
        <p:sp>
          <p:nvSpPr>
            <p:cNvPr id="205" name="TextBox 204">
              <a:extLst>
                <a:ext uri="{FF2B5EF4-FFF2-40B4-BE49-F238E27FC236}">
                  <a16:creationId xmlns:a16="http://schemas.microsoft.com/office/drawing/2014/main" id="{8D8F44B9-6B3B-5F32-392E-B0833F878111}"/>
                </a:ext>
              </a:extLst>
            </p:cNvPr>
            <p:cNvSpPr txBox="1"/>
            <p:nvPr/>
          </p:nvSpPr>
          <p:spPr>
            <a:xfrm>
              <a:off x="4288645" y="1062023"/>
              <a:ext cx="2743200" cy="312787"/>
            </a:xfrm>
            <a:prstGeom prst="rect">
              <a:avLst/>
            </a:prstGeom>
            <a:noFill/>
          </p:spPr>
          <p:txBody>
            <a:bodyPr wrap="square" rtlCol="0">
              <a:spAutoFit/>
            </a:bodyPr>
            <a:lstStyle/>
            <a:p>
              <a:pPr algn="ctr" defTabSz="754380"/>
              <a:r>
                <a:rPr lang="de-DE" sz="990" b="1"/>
                <a:t>Relevant für beide Sektoren</a:t>
              </a:r>
            </a:p>
          </p:txBody>
        </p:sp>
        <p:sp>
          <p:nvSpPr>
            <p:cNvPr id="206" name="Rectangle 205">
              <a:extLst>
                <a:ext uri="{FF2B5EF4-FFF2-40B4-BE49-F238E27FC236}">
                  <a16:creationId xmlns:a16="http://schemas.microsoft.com/office/drawing/2014/main" id="{3AE09671-A540-6B82-E48C-E001597B3B97}"/>
                </a:ext>
              </a:extLst>
            </p:cNvPr>
            <p:cNvSpPr/>
            <p:nvPr/>
          </p:nvSpPr>
          <p:spPr>
            <a:xfrm>
              <a:off x="4288645" y="1384564"/>
              <a:ext cx="2743200" cy="88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754380">
                <a:buClr>
                  <a:schemeClr val="accent4"/>
                </a:buClr>
                <a:buFont typeface="Wingdings" panose="05000000000000000000" pitchFamily="2" charset="2"/>
                <a:buChar char="§"/>
              </a:pPr>
              <a:r>
                <a:rPr lang="de-DE" sz="1200" dirty="0">
                  <a:solidFill>
                    <a:schemeClr val="tx1"/>
                  </a:solidFill>
                </a:rPr>
                <a:t>Kohlenstoff-Emissionen</a:t>
              </a:r>
            </a:p>
            <a:p>
              <a:pPr marL="171450" indent="-171450" defTabSz="754380">
                <a:buClr>
                  <a:schemeClr val="accent4"/>
                </a:buClr>
                <a:buFont typeface="Wingdings" panose="05000000000000000000" pitchFamily="2" charset="2"/>
                <a:buChar char="§"/>
              </a:pPr>
              <a:r>
                <a:rPr lang="de-DE" sz="1200" dirty="0">
                  <a:solidFill>
                    <a:schemeClr val="tx1"/>
                  </a:solidFill>
                </a:rPr>
                <a:t>Geschäftsethik</a:t>
              </a:r>
            </a:p>
          </p:txBody>
        </p:sp>
        <p:sp>
          <p:nvSpPr>
            <p:cNvPr id="207" name="Rectangle 206">
              <a:extLst>
                <a:ext uri="{FF2B5EF4-FFF2-40B4-BE49-F238E27FC236}">
                  <a16:creationId xmlns:a16="http://schemas.microsoft.com/office/drawing/2014/main" id="{D02E1D82-AF56-4B4E-4C2F-37C69E977410}"/>
                </a:ext>
              </a:extLst>
            </p:cNvPr>
            <p:cNvSpPr/>
            <p:nvPr/>
          </p:nvSpPr>
          <p:spPr>
            <a:xfrm>
              <a:off x="4288645" y="3045222"/>
              <a:ext cx="2743200" cy="88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754380">
                <a:buClr>
                  <a:schemeClr val="accent4"/>
                </a:buClr>
                <a:buFont typeface="Wingdings" panose="05000000000000000000" pitchFamily="2" charset="2"/>
                <a:buChar char="§"/>
              </a:pPr>
              <a:r>
                <a:rPr lang="de-DE" sz="1200">
                  <a:solidFill>
                    <a:schemeClr val="tx1"/>
                  </a:solidFill>
                </a:rPr>
                <a:t>Arbeitsmanagement</a:t>
              </a:r>
            </a:p>
            <a:p>
              <a:pPr marL="171450" indent="-171450" defTabSz="754380">
                <a:buClr>
                  <a:schemeClr val="accent4"/>
                </a:buClr>
                <a:buFont typeface="Wingdings" panose="05000000000000000000" pitchFamily="2" charset="2"/>
                <a:buChar char="§"/>
              </a:pPr>
              <a:r>
                <a:rPr lang="de-DE" sz="1200">
                  <a:solidFill>
                    <a:schemeClr val="tx1"/>
                  </a:solidFill>
                </a:rPr>
                <a:t>Wasserstress</a:t>
              </a:r>
            </a:p>
          </p:txBody>
        </p:sp>
        <p:sp>
          <p:nvSpPr>
            <p:cNvPr id="208" name="Rectangle 207">
              <a:extLst>
                <a:ext uri="{FF2B5EF4-FFF2-40B4-BE49-F238E27FC236}">
                  <a16:creationId xmlns:a16="http://schemas.microsoft.com/office/drawing/2014/main" id="{D5C21F2C-6F89-C74C-C648-453AD3696534}"/>
                </a:ext>
              </a:extLst>
            </p:cNvPr>
            <p:cNvSpPr/>
            <p:nvPr/>
          </p:nvSpPr>
          <p:spPr>
            <a:xfrm>
              <a:off x="1264870" y="3045222"/>
              <a:ext cx="2743200" cy="88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754380">
                <a:buClr>
                  <a:schemeClr val="accent4"/>
                </a:buClr>
                <a:buFont typeface="Wingdings" panose="05000000000000000000" pitchFamily="2" charset="2"/>
                <a:buChar char="§"/>
              </a:pPr>
              <a:r>
                <a:rPr lang="de-DE" sz="1200" dirty="0">
                  <a:solidFill>
                    <a:schemeClr val="tx1"/>
                  </a:solidFill>
                </a:rPr>
                <a:t>Management der Lieferkette</a:t>
              </a:r>
            </a:p>
            <a:p>
              <a:pPr marL="171450" indent="-171450" defTabSz="754380">
                <a:buClr>
                  <a:schemeClr val="accent4"/>
                </a:buClr>
                <a:buFont typeface="Wingdings" panose="05000000000000000000" pitchFamily="2" charset="2"/>
                <a:buChar char="§"/>
              </a:pPr>
              <a:r>
                <a:rPr lang="de-DE" sz="1200" dirty="0">
                  <a:solidFill>
                    <a:schemeClr val="tx1"/>
                  </a:solidFill>
                </a:rPr>
                <a:t>Biologische Vielfalt </a:t>
              </a:r>
            </a:p>
          </p:txBody>
        </p:sp>
        <p:sp>
          <p:nvSpPr>
            <p:cNvPr id="209" name="TextBox 208">
              <a:extLst>
                <a:ext uri="{FF2B5EF4-FFF2-40B4-BE49-F238E27FC236}">
                  <a16:creationId xmlns:a16="http://schemas.microsoft.com/office/drawing/2014/main" id="{A0E1A64E-CD3C-4EBE-0CCE-898E705750A0}"/>
                </a:ext>
              </a:extLst>
            </p:cNvPr>
            <p:cNvSpPr txBox="1"/>
            <p:nvPr/>
          </p:nvSpPr>
          <p:spPr>
            <a:xfrm>
              <a:off x="622626" y="4277599"/>
              <a:ext cx="6586512" cy="314754"/>
            </a:xfrm>
            <a:prstGeom prst="rect">
              <a:avLst/>
            </a:prstGeom>
            <a:noFill/>
          </p:spPr>
          <p:txBody>
            <a:bodyPr wrap="none" rtlCol="0">
              <a:spAutoFit/>
            </a:bodyPr>
            <a:lstStyle/>
            <a:p>
              <a:r>
                <a:rPr lang="de-DE" sz="1000" cap="all" dirty="0">
                  <a:latin typeface="Arial Narrow" panose="020B0606020202030204" pitchFamily="34" charset="0"/>
                </a:rPr>
                <a:t>Niedrig			 Relevanz		Hoch</a:t>
              </a:r>
            </a:p>
          </p:txBody>
        </p:sp>
        <p:sp>
          <p:nvSpPr>
            <p:cNvPr id="210" name="TextBox 209">
              <a:extLst>
                <a:ext uri="{FF2B5EF4-FFF2-40B4-BE49-F238E27FC236}">
                  <a16:creationId xmlns:a16="http://schemas.microsoft.com/office/drawing/2014/main" id="{8B27E4C1-F66E-05BD-026B-A849A4E23ECA}"/>
                </a:ext>
              </a:extLst>
            </p:cNvPr>
            <p:cNvSpPr txBox="1"/>
            <p:nvPr/>
          </p:nvSpPr>
          <p:spPr>
            <a:xfrm rot="16200000">
              <a:off x="-652450" y="2414059"/>
              <a:ext cx="3262432" cy="257906"/>
            </a:xfrm>
            <a:prstGeom prst="rect">
              <a:avLst/>
            </a:prstGeom>
            <a:noFill/>
          </p:spPr>
          <p:txBody>
            <a:bodyPr wrap="square" lIns="0" tIns="0" rIns="0" rtlCol="0">
              <a:spAutoFit/>
            </a:bodyPr>
            <a:lstStyle/>
            <a:p>
              <a:r>
                <a:rPr lang="de-DE" sz="1000" cap="all" dirty="0">
                  <a:latin typeface="Arial Narrow" panose="020B0606020202030204" pitchFamily="34" charset="0"/>
                </a:rPr>
                <a:t>Niedrig	     Relevanz	              Hoch</a:t>
              </a:r>
            </a:p>
          </p:txBody>
        </p:sp>
      </p:grpSp>
      <p:pic>
        <p:nvPicPr>
          <p:cNvPr id="211" name="Picture 28">
            <a:extLst>
              <a:ext uri="{FF2B5EF4-FFF2-40B4-BE49-F238E27FC236}">
                <a16:creationId xmlns:a16="http://schemas.microsoft.com/office/drawing/2014/main" id="{AE95E877-8861-9CEC-BF40-390E85D7DFD8}"/>
              </a:ext>
            </a:extLst>
          </p:cNvPr>
          <p:cNvPicPr>
            <a:picLocks noChangeAspect="1"/>
          </p:cNvPicPr>
          <p:nvPr/>
        </p:nvPicPr>
        <p:blipFill>
          <a:blip r:embed="rId3"/>
          <a:stretch>
            <a:fillRect/>
          </a:stretch>
        </p:blipFill>
        <p:spPr>
          <a:xfrm>
            <a:off x="1854606" y="4989900"/>
            <a:ext cx="1768258" cy="781011"/>
          </a:xfrm>
          <a:prstGeom prst="rect">
            <a:avLst/>
          </a:prstGeom>
          <a:solidFill>
            <a:srgbClr val="00BFB3"/>
          </a:solidFill>
          <a:ln>
            <a:solidFill>
              <a:schemeClr val="bg1"/>
            </a:solidFill>
          </a:ln>
        </p:spPr>
      </p:pic>
      <p:pic>
        <p:nvPicPr>
          <p:cNvPr id="212" name="Picture 30" descr="Text&#10;&#10;Description automatically generated">
            <a:extLst>
              <a:ext uri="{FF2B5EF4-FFF2-40B4-BE49-F238E27FC236}">
                <a16:creationId xmlns:a16="http://schemas.microsoft.com/office/drawing/2014/main" id="{780D911B-602A-4E78-7221-77C414C0EDE5}"/>
              </a:ext>
            </a:extLst>
          </p:cNvPr>
          <p:cNvPicPr>
            <a:picLocks noChangeAspect="1"/>
          </p:cNvPicPr>
          <p:nvPr/>
        </p:nvPicPr>
        <p:blipFill>
          <a:blip r:embed="rId4"/>
          <a:stretch>
            <a:fillRect/>
          </a:stretch>
        </p:blipFill>
        <p:spPr>
          <a:xfrm>
            <a:off x="3970652" y="4989900"/>
            <a:ext cx="1768258" cy="781011"/>
          </a:xfrm>
          <a:prstGeom prst="rect">
            <a:avLst/>
          </a:prstGeom>
          <a:ln>
            <a:solidFill>
              <a:schemeClr val="bg1"/>
            </a:solidFill>
          </a:ln>
        </p:spPr>
      </p:pic>
      <p:pic>
        <p:nvPicPr>
          <p:cNvPr id="213" name="Picture 31">
            <a:extLst>
              <a:ext uri="{FF2B5EF4-FFF2-40B4-BE49-F238E27FC236}">
                <a16:creationId xmlns:a16="http://schemas.microsoft.com/office/drawing/2014/main" id="{7AA8F2C9-CFF0-8504-A473-0C4FB0FEFD69}"/>
              </a:ext>
            </a:extLst>
          </p:cNvPr>
          <p:cNvPicPr>
            <a:picLocks noChangeAspect="1"/>
          </p:cNvPicPr>
          <p:nvPr/>
        </p:nvPicPr>
        <p:blipFill>
          <a:blip r:embed="rId5"/>
          <a:stretch>
            <a:fillRect/>
          </a:stretch>
        </p:blipFill>
        <p:spPr>
          <a:xfrm>
            <a:off x="6063544" y="4989900"/>
            <a:ext cx="1768258" cy="781011"/>
          </a:xfrm>
          <a:prstGeom prst="rect">
            <a:avLst/>
          </a:prstGeom>
          <a:ln>
            <a:solidFill>
              <a:schemeClr val="bg1"/>
            </a:solidFill>
          </a:ln>
        </p:spPr>
      </p:pic>
      <p:pic>
        <p:nvPicPr>
          <p:cNvPr id="214" name="Picture 32" descr="Text&#10;&#10;Description automatically generated">
            <a:extLst>
              <a:ext uri="{FF2B5EF4-FFF2-40B4-BE49-F238E27FC236}">
                <a16:creationId xmlns:a16="http://schemas.microsoft.com/office/drawing/2014/main" id="{BF98D6A8-EA01-3106-33DB-491F7E2DFFE4}"/>
              </a:ext>
            </a:extLst>
          </p:cNvPr>
          <p:cNvPicPr>
            <a:picLocks noChangeAspect="1"/>
          </p:cNvPicPr>
          <p:nvPr/>
        </p:nvPicPr>
        <p:blipFill>
          <a:blip r:embed="rId6"/>
          <a:stretch>
            <a:fillRect/>
          </a:stretch>
        </p:blipFill>
        <p:spPr>
          <a:xfrm>
            <a:off x="8191156" y="4989900"/>
            <a:ext cx="1768258" cy="781011"/>
          </a:xfrm>
          <a:prstGeom prst="rect">
            <a:avLst/>
          </a:prstGeom>
          <a:ln>
            <a:solidFill>
              <a:schemeClr val="bg1"/>
            </a:solidFill>
          </a:ln>
        </p:spPr>
      </p:pic>
      <p:sp>
        <p:nvSpPr>
          <p:cNvPr id="215" name="TextBox 214">
            <a:extLst>
              <a:ext uri="{FF2B5EF4-FFF2-40B4-BE49-F238E27FC236}">
                <a16:creationId xmlns:a16="http://schemas.microsoft.com/office/drawing/2014/main" id="{6216941B-ACD1-0BFF-019A-8E89DDC95A66}"/>
              </a:ext>
            </a:extLst>
          </p:cNvPr>
          <p:cNvSpPr txBox="1"/>
          <p:nvPr/>
        </p:nvSpPr>
        <p:spPr>
          <a:xfrm>
            <a:off x="3437893" y="5187848"/>
            <a:ext cx="719347" cy="369332"/>
          </a:xfrm>
          <a:prstGeom prst="rect">
            <a:avLst/>
          </a:prstGeom>
          <a:noFill/>
        </p:spPr>
        <p:txBody>
          <a:bodyPr wrap="square" rtlCol="0">
            <a:spAutoFit/>
          </a:bodyPr>
          <a:lstStyle/>
          <a:p>
            <a:pPr algn="ctr"/>
            <a:r>
              <a:rPr lang="en-US" dirty="0"/>
              <a:t>&amp;</a:t>
            </a:r>
          </a:p>
        </p:txBody>
      </p:sp>
      <p:sp>
        <p:nvSpPr>
          <p:cNvPr id="216" name="TextBox 215">
            <a:extLst>
              <a:ext uri="{FF2B5EF4-FFF2-40B4-BE49-F238E27FC236}">
                <a16:creationId xmlns:a16="http://schemas.microsoft.com/office/drawing/2014/main" id="{6E3F3887-9E73-301A-229F-6AE5E3CC8873}"/>
              </a:ext>
            </a:extLst>
          </p:cNvPr>
          <p:cNvSpPr txBox="1"/>
          <p:nvPr/>
        </p:nvSpPr>
        <p:spPr>
          <a:xfrm>
            <a:off x="5556711" y="5187848"/>
            <a:ext cx="719347" cy="369332"/>
          </a:xfrm>
          <a:prstGeom prst="rect">
            <a:avLst/>
          </a:prstGeom>
          <a:noFill/>
        </p:spPr>
        <p:txBody>
          <a:bodyPr wrap="square" rtlCol="0">
            <a:spAutoFit/>
          </a:bodyPr>
          <a:lstStyle/>
          <a:p>
            <a:pPr algn="ctr"/>
            <a:r>
              <a:rPr lang="en-US" dirty="0"/>
              <a:t>&amp;</a:t>
            </a:r>
          </a:p>
        </p:txBody>
      </p:sp>
      <p:sp>
        <p:nvSpPr>
          <p:cNvPr id="217" name="TextBox 216">
            <a:extLst>
              <a:ext uri="{FF2B5EF4-FFF2-40B4-BE49-F238E27FC236}">
                <a16:creationId xmlns:a16="http://schemas.microsoft.com/office/drawing/2014/main" id="{118D239C-52A6-7017-F5C6-09E7C9DF5F20}"/>
              </a:ext>
            </a:extLst>
          </p:cNvPr>
          <p:cNvSpPr txBox="1"/>
          <p:nvPr/>
        </p:nvSpPr>
        <p:spPr>
          <a:xfrm>
            <a:off x="7655621" y="5187848"/>
            <a:ext cx="719347" cy="369332"/>
          </a:xfrm>
          <a:prstGeom prst="rect">
            <a:avLst/>
          </a:prstGeom>
          <a:noFill/>
        </p:spPr>
        <p:txBody>
          <a:bodyPr wrap="square" rtlCol="0">
            <a:spAutoFit/>
          </a:bodyPr>
          <a:lstStyle/>
          <a:p>
            <a:pPr algn="ctr"/>
            <a:r>
              <a:rPr lang="en-US" dirty="0"/>
              <a:t>&amp;</a:t>
            </a:r>
          </a:p>
        </p:txBody>
      </p:sp>
      <p:sp>
        <p:nvSpPr>
          <p:cNvPr id="218" name="Text Placeholder 5">
            <a:extLst>
              <a:ext uri="{FF2B5EF4-FFF2-40B4-BE49-F238E27FC236}">
                <a16:creationId xmlns:a16="http://schemas.microsoft.com/office/drawing/2014/main" id="{3997D97C-E3ED-A7FB-CB64-BDFD2665C9EE}"/>
              </a:ext>
            </a:extLst>
          </p:cNvPr>
          <p:cNvSpPr txBox="1">
            <a:spLocks/>
          </p:cNvSpPr>
          <p:nvPr/>
        </p:nvSpPr>
        <p:spPr>
          <a:xfrm>
            <a:off x="1796732" y="4593822"/>
            <a:ext cx="8312727" cy="291902"/>
          </a:xfrm>
          <a:prstGeom prst="rect">
            <a:avLst/>
          </a:prstGeom>
        </p:spPr>
        <p:txBody>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de-DE" sz="1600" dirty="0"/>
              <a:t>Wir suchen Aktien mit attraktiven ESG- </a:t>
            </a:r>
            <a:r>
              <a:rPr lang="de-DE" sz="1600" b="1" dirty="0"/>
              <a:t>UND</a:t>
            </a:r>
            <a:r>
              <a:rPr lang="de-DE" sz="1600" dirty="0"/>
              <a:t> Fundamentaleigenschaften:</a:t>
            </a:r>
            <a:endParaRPr lang="en-US" sz="1600" dirty="0"/>
          </a:p>
        </p:txBody>
      </p:sp>
      <p:sp>
        <p:nvSpPr>
          <p:cNvPr id="219" name="Footer Placeholder 3">
            <a:extLst>
              <a:ext uri="{FF2B5EF4-FFF2-40B4-BE49-F238E27FC236}">
                <a16:creationId xmlns:a16="http://schemas.microsoft.com/office/drawing/2014/main" id="{D308FCA0-F765-DE96-926B-38EFCD9764F0}"/>
              </a:ext>
            </a:extLst>
          </p:cNvPr>
          <p:cNvSpPr txBox="1">
            <a:spLocks/>
          </p:cNvSpPr>
          <p:nvPr/>
        </p:nvSpPr>
        <p:spPr>
          <a:xfrm>
            <a:off x="1704891" y="6345898"/>
            <a:ext cx="7412229" cy="2056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Arial Narrow" panose="020B0606020202030204" pitchFamily="34" charset="0"/>
              </a:rPr>
              <a:t>Quelle: Franklin Templeton. </a:t>
            </a:r>
            <a:r>
              <a:rPr lang="de-DE" sz="900" b="1" dirty="0">
                <a:latin typeface="Arial Narrow" panose="020B0606020202030204" pitchFamily="34" charset="0"/>
              </a:rPr>
              <a:t>Nur zur Veranschaulichung und als Diskussionsgrundlage. </a:t>
            </a:r>
          </a:p>
        </p:txBody>
      </p:sp>
      <p:sp>
        <p:nvSpPr>
          <p:cNvPr id="2" name="Slide Number Placeholder 1">
            <a:extLst>
              <a:ext uri="{FF2B5EF4-FFF2-40B4-BE49-F238E27FC236}">
                <a16:creationId xmlns:a16="http://schemas.microsoft.com/office/drawing/2014/main" id="{C4169E9D-2902-7EB6-9777-4C53BA0BCBB8}"/>
              </a:ext>
            </a:extLst>
          </p:cNvPr>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425213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0263871-445A-F81D-3356-8898D7E2436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492" t="1" r="13708" b="46595"/>
          <a:stretch/>
        </p:blipFill>
        <p:spPr>
          <a:xfrm>
            <a:off x="1588" y="1559529"/>
            <a:ext cx="12185651" cy="4484990"/>
          </a:xfrm>
          <a:prstGeom prst="rect">
            <a:avLst/>
          </a:prstGeom>
        </p:spPr>
      </p:pic>
      <p:grpSp>
        <p:nvGrpSpPr>
          <p:cNvPr id="61" name="Group 60">
            <a:extLst>
              <a:ext uri="{FF2B5EF4-FFF2-40B4-BE49-F238E27FC236}">
                <a16:creationId xmlns:a16="http://schemas.microsoft.com/office/drawing/2014/main" id="{43FC8AC4-3502-59F5-10FE-3AB7A08B88AD}"/>
              </a:ext>
            </a:extLst>
          </p:cNvPr>
          <p:cNvGrpSpPr/>
          <p:nvPr/>
        </p:nvGrpSpPr>
        <p:grpSpPr>
          <a:xfrm>
            <a:off x="8778516" y="1156687"/>
            <a:ext cx="665045" cy="753653"/>
            <a:chOff x="11481846" y="7790259"/>
            <a:chExt cx="665218" cy="753849"/>
          </a:xfrm>
        </p:grpSpPr>
        <p:sp>
          <p:nvSpPr>
            <p:cNvPr id="62" name="Freeform: Shape 61">
              <a:extLst>
                <a:ext uri="{FF2B5EF4-FFF2-40B4-BE49-F238E27FC236}">
                  <a16:creationId xmlns:a16="http://schemas.microsoft.com/office/drawing/2014/main" id="{8A49575B-6125-88B3-7BB6-6251A81B95EA}"/>
                </a:ext>
              </a:extLst>
            </p:cNvPr>
            <p:cNvSpPr/>
            <p:nvPr/>
          </p:nvSpPr>
          <p:spPr>
            <a:xfrm>
              <a:off x="11635470" y="7980641"/>
              <a:ext cx="355776" cy="563467"/>
            </a:xfrm>
            <a:custGeom>
              <a:avLst/>
              <a:gdLst>
                <a:gd name="connsiteX0" fmla="*/ 183307 w 355776"/>
                <a:gd name="connsiteY0" fmla="*/ 0 h 563467"/>
                <a:gd name="connsiteX1" fmla="*/ 174664 w 355776"/>
                <a:gd name="connsiteY1" fmla="*/ 0 h 563467"/>
                <a:gd name="connsiteX2" fmla="*/ 0 w 355776"/>
                <a:gd name="connsiteY2" fmla="*/ 173371 h 563467"/>
                <a:gd name="connsiteX3" fmla="*/ 50939 w 355776"/>
                <a:gd name="connsiteY3" fmla="*/ 296169 h 563467"/>
                <a:gd name="connsiteX4" fmla="*/ 96291 w 355776"/>
                <a:gd name="connsiteY4" fmla="*/ 446050 h 563467"/>
                <a:gd name="connsiteX5" fmla="*/ 96264 w 355776"/>
                <a:gd name="connsiteY5" fmla="*/ 446164 h 563467"/>
                <a:gd name="connsiteX6" fmla="*/ 96264 w 355776"/>
                <a:gd name="connsiteY6" fmla="*/ 550006 h 563467"/>
                <a:gd name="connsiteX7" fmla="*/ 109726 w 355776"/>
                <a:gd name="connsiteY7" fmla="*/ 563467 h 563467"/>
                <a:gd name="connsiteX8" fmla="*/ 248205 w 355776"/>
                <a:gd name="connsiteY8" fmla="*/ 563467 h 563467"/>
                <a:gd name="connsiteX9" fmla="*/ 261666 w 355776"/>
                <a:gd name="connsiteY9" fmla="*/ 550006 h 563467"/>
                <a:gd name="connsiteX10" fmla="*/ 261680 w 355776"/>
                <a:gd name="connsiteY10" fmla="*/ 446164 h 563467"/>
                <a:gd name="connsiteX11" fmla="*/ 305107 w 355776"/>
                <a:gd name="connsiteY11" fmla="*/ 295891 h 563467"/>
                <a:gd name="connsiteX12" fmla="*/ 355776 w 355776"/>
                <a:gd name="connsiteY12" fmla="*/ 173369 h 563467"/>
                <a:gd name="connsiteX13" fmla="*/ 183307 w 355776"/>
                <a:gd name="connsiteY13" fmla="*/ 0 h 563467"/>
                <a:gd name="connsiteX14" fmla="*/ 234743 w 355776"/>
                <a:gd name="connsiteY14" fmla="*/ 536544 h 563467"/>
                <a:gd name="connsiteX15" fmla="*/ 123187 w 355776"/>
                <a:gd name="connsiteY15" fmla="*/ 536544 h 563467"/>
                <a:gd name="connsiteX16" fmla="*/ 123187 w 355776"/>
                <a:gd name="connsiteY16" fmla="*/ 459626 h 563467"/>
                <a:gd name="connsiteX17" fmla="*/ 234757 w 355776"/>
                <a:gd name="connsiteY17" fmla="*/ 459626 h 563467"/>
                <a:gd name="connsiteX18" fmla="*/ 234743 w 355776"/>
                <a:gd name="connsiteY18" fmla="*/ 536544 h 563467"/>
                <a:gd name="connsiteX19" fmla="*/ 286059 w 355776"/>
                <a:gd name="connsiteY19" fmla="*/ 276870 h 563467"/>
                <a:gd name="connsiteX20" fmla="*/ 234972 w 355776"/>
                <a:gd name="connsiteY20" fmla="*/ 432704 h 563467"/>
                <a:gd name="connsiteX21" fmla="*/ 122985 w 355776"/>
                <a:gd name="connsiteY21" fmla="*/ 432704 h 563467"/>
                <a:gd name="connsiteX22" fmla="*/ 69839 w 355776"/>
                <a:gd name="connsiteY22" fmla="*/ 276988 h 563467"/>
                <a:gd name="connsiteX23" fmla="*/ 26923 w 355776"/>
                <a:gd name="connsiteY23" fmla="*/ 173371 h 563467"/>
                <a:gd name="connsiteX24" fmla="*/ 174664 w 355776"/>
                <a:gd name="connsiteY24" fmla="*/ 26923 h 563467"/>
                <a:gd name="connsiteX25" fmla="*/ 183307 w 355776"/>
                <a:gd name="connsiteY25" fmla="*/ 26923 h 563467"/>
                <a:gd name="connsiteX26" fmla="*/ 328853 w 355776"/>
                <a:gd name="connsiteY26" fmla="*/ 173371 h 563467"/>
                <a:gd name="connsiteX27" fmla="*/ 286059 w 355776"/>
                <a:gd name="connsiteY27" fmla="*/ 276870 h 56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776" h="563467">
                  <a:moveTo>
                    <a:pt x="183307" y="0"/>
                  </a:moveTo>
                  <a:lnTo>
                    <a:pt x="174664" y="0"/>
                  </a:lnTo>
                  <a:cubicBezTo>
                    <a:pt x="78346" y="0"/>
                    <a:pt x="0" y="77772"/>
                    <a:pt x="0" y="173371"/>
                  </a:cubicBezTo>
                  <a:cubicBezTo>
                    <a:pt x="0" y="218566"/>
                    <a:pt x="18469" y="263224"/>
                    <a:pt x="50939" y="296169"/>
                  </a:cubicBezTo>
                  <a:cubicBezTo>
                    <a:pt x="51396" y="296602"/>
                    <a:pt x="96264" y="341334"/>
                    <a:pt x="96291" y="446050"/>
                  </a:cubicBezTo>
                  <a:cubicBezTo>
                    <a:pt x="96291" y="446092"/>
                    <a:pt x="96264" y="446124"/>
                    <a:pt x="96264" y="446164"/>
                  </a:cubicBezTo>
                  <a:lnTo>
                    <a:pt x="96264" y="550006"/>
                  </a:lnTo>
                  <a:cubicBezTo>
                    <a:pt x="96264" y="557446"/>
                    <a:pt x="102295" y="563467"/>
                    <a:pt x="109726" y="563467"/>
                  </a:cubicBezTo>
                  <a:lnTo>
                    <a:pt x="248205" y="563467"/>
                  </a:lnTo>
                  <a:cubicBezTo>
                    <a:pt x="255622" y="563467"/>
                    <a:pt x="261666" y="557446"/>
                    <a:pt x="261666" y="550006"/>
                  </a:cubicBezTo>
                  <a:lnTo>
                    <a:pt x="261680" y="446164"/>
                  </a:lnTo>
                  <a:cubicBezTo>
                    <a:pt x="261680" y="341206"/>
                    <a:pt x="304623" y="296391"/>
                    <a:pt x="305107" y="295891"/>
                  </a:cubicBezTo>
                  <a:cubicBezTo>
                    <a:pt x="337307" y="263211"/>
                    <a:pt x="355776" y="218553"/>
                    <a:pt x="355776" y="173369"/>
                  </a:cubicBezTo>
                  <a:cubicBezTo>
                    <a:pt x="355776" y="77772"/>
                    <a:pt x="278413" y="0"/>
                    <a:pt x="183307" y="0"/>
                  </a:cubicBezTo>
                  <a:close/>
                  <a:moveTo>
                    <a:pt x="234743" y="536544"/>
                  </a:moveTo>
                  <a:lnTo>
                    <a:pt x="123187" y="536544"/>
                  </a:lnTo>
                  <a:lnTo>
                    <a:pt x="123187" y="459626"/>
                  </a:lnTo>
                  <a:lnTo>
                    <a:pt x="234757" y="459626"/>
                  </a:lnTo>
                  <a:lnTo>
                    <a:pt x="234743" y="536544"/>
                  </a:lnTo>
                  <a:close/>
                  <a:moveTo>
                    <a:pt x="286059" y="276870"/>
                  </a:moveTo>
                  <a:cubicBezTo>
                    <a:pt x="284039" y="278868"/>
                    <a:pt x="238540" y="325169"/>
                    <a:pt x="234972" y="432704"/>
                  </a:cubicBezTo>
                  <a:lnTo>
                    <a:pt x="122985" y="432704"/>
                  </a:lnTo>
                  <a:cubicBezTo>
                    <a:pt x="119270" y="324984"/>
                    <a:pt x="71629" y="278671"/>
                    <a:pt x="69839" y="276988"/>
                  </a:cubicBezTo>
                  <a:cubicBezTo>
                    <a:pt x="42565" y="249315"/>
                    <a:pt x="26923" y="211560"/>
                    <a:pt x="26923" y="173371"/>
                  </a:cubicBezTo>
                  <a:cubicBezTo>
                    <a:pt x="26923" y="92614"/>
                    <a:pt x="93195" y="26923"/>
                    <a:pt x="174664" y="26923"/>
                  </a:cubicBezTo>
                  <a:lnTo>
                    <a:pt x="183307" y="26923"/>
                  </a:lnTo>
                  <a:cubicBezTo>
                    <a:pt x="263564" y="26923"/>
                    <a:pt x="328853" y="92614"/>
                    <a:pt x="328853" y="173371"/>
                  </a:cubicBezTo>
                  <a:cubicBezTo>
                    <a:pt x="328853" y="211546"/>
                    <a:pt x="313211" y="249315"/>
                    <a:pt x="286059" y="276870"/>
                  </a:cubicBezTo>
                  <a:close/>
                </a:path>
              </a:pathLst>
            </a:custGeom>
            <a:solidFill>
              <a:srgbClr val="00BFB3"/>
            </a:solidFill>
            <a:ln w="13461" cap="flat">
              <a:noFill/>
              <a:prstDash val="solid"/>
              <a:miter/>
            </a:ln>
          </p:spPr>
          <p:txBody>
            <a:bodyPr rtlCol="0" anchor="ctr"/>
            <a:lstStyle/>
            <a:p>
              <a:pPr defTabSz="914126">
                <a:defRPr/>
              </a:pPr>
              <a:endParaRPr lang="en-US" sz="1799">
                <a:solidFill>
                  <a:srgbClr val="000000"/>
                </a:solidFill>
                <a:latin typeface="Arial"/>
              </a:endParaRPr>
            </a:p>
          </p:txBody>
        </p:sp>
        <p:sp>
          <p:nvSpPr>
            <p:cNvPr id="63" name="Freeform: Shape 62">
              <a:extLst>
                <a:ext uri="{FF2B5EF4-FFF2-40B4-BE49-F238E27FC236}">
                  <a16:creationId xmlns:a16="http://schemas.microsoft.com/office/drawing/2014/main" id="{8B530DB9-67CC-C071-B332-F84DD3531425}"/>
                </a:ext>
              </a:extLst>
            </p:cNvPr>
            <p:cNvSpPr/>
            <p:nvPr/>
          </p:nvSpPr>
          <p:spPr>
            <a:xfrm>
              <a:off x="11800994" y="7790259"/>
              <a:ext cx="26963" cy="100620"/>
            </a:xfrm>
            <a:custGeom>
              <a:avLst/>
              <a:gdLst>
                <a:gd name="connsiteX0" fmla="*/ 13502 w 26963"/>
                <a:gd name="connsiteY0" fmla="*/ 100620 h 100620"/>
                <a:gd name="connsiteX1" fmla="*/ 40 w 26963"/>
                <a:gd name="connsiteY1" fmla="*/ 87172 h 100620"/>
                <a:gd name="connsiteX2" fmla="*/ 0 w 26963"/>
                <a:gd name="connsiteY2" fmla="*/ 13475 h 100620"/>
                <a:gd name="connsiteX3" fmla="*/ 13448 w 26963"/>
                <a:gd name="connsiteY3" fmla="*/ 0 h 100620"/>
                <a:gd name="connsiteX4" fmla="*/ 13462 w 26963"/>
                <a:gd name="connsiteY4" fmla="*/ 0 h 100620"/>
                <a:gd name="connsiteX5" fmla="*/ 26923 w 26963"/>
                <a:gd name="connsiteY5" fmla="*/ 13448 h 100620"/>
                <a:gd name="connsiteX6" fmla="*/ 26963 w 26963"/>
                <a:gd name="connsiteY6" fmla="*/ 87145 h 100620"/>
                <a:gd name="connsiteX7" fmla="*/ 13515 w 26963"/>
                <a:gd name="connsiteY7" fmla="*/ 100620 h 100620"/>
                <a:gd name="connsiteX8" fmla="*/ 13502 w 26963"/>
                <a:gd name="connsiteY8" fmla="*/ 100620 h 10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3" h="100620">
                  <a:moveTo>
                    <a:pt x="13502" y="100620"/>
                  </a:moveTo>
                  <a:cubicBezTo>
                    <a:pt x="6071" y="100620"/>
                    <a:pt x="40" y="94599"/>
                    <a:pt x="40" y="87172"/>
                  </a:cubicBezTo>
                  <a:lnTo>
                    <a:pt x="0" y="13475"/>
                  </a:lnTo>
                  <a:cubicBezTo>
                    <a:pt x="0" y="6033"/>
                    <a:pt x="6017" y="0"/>
                    <a:pt x="13448" y="0"/>
                  </a:cubicBezTo>
                  <a:cubicBezTo>
                    <a:pt x="13462" y="0"/>
                    <a:pt x="13462" y="0"/>
                    <a:pt x="13462" y="0"/>
                  </a:cubicBezTo>
                  <a:cubicBezTo>
                    <a:pt x="20892" y="0"/>
                    <a:pt x="26923" y="6021"/>
                    <a:pt x="26923" y="13448"/>
                  </a:cubicBezTo>
                  <a:lnTo>
                    <a:pt x="26963" y="87145"/>
                  </a:lnTo>
                  <a:cubicBezTo>
                    <a:pt x="26963" y="94585"/>
                    <a:pt x="20946" y="100620"/>
                    <a:pt x="13515" y="100620"/>
                  </a:cubicBezTo>
                  <a:cubicBezTo>
                    <a:pt x="13502" y="100620"/>
                    <a:pt x="13502" y="100620"/>
                    <a:pt x="13502" y="100620"/>
                  </a:cubicBezTo>
                  <a:close/>
                </a:path>
              </a:pathLst>
            </a:custGeom>
            <a:solidFill>
              <a:srgbClr val="6730E3"/>
            </a:solidFill>
            <a:ln w="13461" cap="flat">
              <a:noFill/>
              <a:prstDash val="solid"/>
              <a:miter/>
            </a:ln>
          </p:spPr>
          <p:txBody>
            <a:bodyPr rtlCol="0" anchor="ctr"/>
            <a:lstStyle/>
            <a:p>
              <a:pPr defTabSz="914126">
                <a:defRPr/>
              </a:pPr>
              <a:endParaRPr lang="en-US" sz="1799">
                <a:solidFill>
                  <a:srgbClr val="000000"/>
                </a:solidFill>
                <a:latin typeface="Arial"/>
              </a:endParaRPr>
            </a:p>
          </p:txBody>
        </p:sp>
        <p:sp>
          <p:nvSpPr>
            <p:cNvPr id="64" name="Freeform: Shape 63">
              <a:extLst>
                <a:ext uri="{FF2B5EF4-FFF2-40B4-BE49-F238E27FC236}">
                  <a16:creationId xmlns:a16="http://schemas.microsoft.com/office/drawing/2014/main" id="{99EA90A0-69E7-D8BA-19C7-CD992BD9EBAD}"/>
                </a:ext>
              </a:extLst>
            </p:cNvPr>
            <p:cNvSpPr/>
            <p:nvPr/>
          </p:nvSpPr>
          <p:spPr>
            <a:xfrm>
              <a:off x="11616731" y="7839627"/>
              <a:ext cx="67725" cy="97578"/>
            </a:xfrm>
            <a:custGeom>
              <a:avLst/>
              <a:gdLst>
                <a:gd name="connsiteX0" fmla="*/ 54277 w 67725"/>
                <a:gd name="connsiteY0" fmla="*/ 97579 h 97578"/>
                <a:gd name="connsiteX1" fmla="*/ 42606 w 67725"/>
                <a:gd name="connsiteY1" fmla="*/ 90848 h 97578"/>
                <a:gd name="connsiteX2" fmla="*/ 1804 w 67725"/>
                <a:gd name="connsiteY2" fmla="*/ 20201 h 97578"/>
                <a:gd name="connsiteX3" fmla="*/ 6731 w 67725"/>
                <a:gd name="connsiteY3" fmla="*/ 1810 h 97578"/>
                <a:gd name="connsiteX4" fmla="*/ 25133 w 67725"/>
                <a:gd name="connsiteY4" fmla="*/ 6740 h 97578"/>
                <a:gd name="connsiteX5" fmla="*/ 65922 w 67725"/>
                <a:gd name="connsiteY5" fmla="*/ 77386 h 97578"/>
                <a:gd name="connsiteX6" fmla="*/ 60994 w 67725"/>
                <a:gd name="connsiteY6" fmla="*/ 95778 h 97578"/>
                <a:gd name="connsiteX7" fmla="*/ 54277 w 67725"/>
                <a:gd name="connsiteY7" fmla="*/ 97579 h 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5" h="97578">
                  <a:moveTo>
                    <a:pt x="54277" y="97579"/>
                  </a:moveTo>
                  <a:cubicBezTo>
                    <a:pt x="49619" y="97579"/>
                    <a:pt x="45096" y="95173"/>
                    <a:pt x="42606" y="90848"/>
                  </a:cubicBezTo>
                  <a:lnTo>
                    <a:pt x="1804" y="20201"/>
                  </a:lnTo>
                  <a:cubicBezTo>
                    <a:pt x="-1911" y="13760"/>
                    <a:pt x="296" y="5531"/>
                    <a:pt x="6731" y="1810"/>
                  </a:cubicBezTo>
                  <a:cubicBezTo>
                    <a:pt x="13152" y="-1911"/>
                    <a:pt x="21391" y="285"/>
                    <a:pt x="25133" y="6740"/>
                  </a:cubicBezTo>
                  <a:lnTo>
                    <a:pt x="65922" y="77386"/>
                  </a:lnTo>
                  <a:cubicBezTo>
                    <a:pt x="69637" y="83828"/>
                    <a:pt x="67429" y="92057"/>
                    <a:pt x="60994" y="95778"/>
                  </a:cubicBezTo>
                  <a:cubicBezTo>
                    <a:pt x="58868" y="97000"/>
                    <a:pt x="56566" y="97579"/>
                    <a:pt x="54277" y="97579"/>
                  </a:cubicBezTo>
                  <a:close/>
                </a:path>
              </a:pathLst>
            </a:custGeom>
            <a:solidFill>
              <a:srgbClr val="6730E3"/>
            </a:solidFill>
            <a:ln w="13461" cap="flat">
              <a:noFill/>
              <a:prstDash val="solid"/>
              <a:miter/>
            </a:ln>
          </p:spPr>
          <p:txBody>
            <a:bodyPr rtlCol="0" anchor="ctr"/>
            <a:lstStyle/>
            <a:p>
              <a:pPr defTabSz="914126">
                <a:defRPr/>
              </a:pPr>
              <a:endParaRPr lang="en-US" sz="1799">
                <a:solidFill>
                  <a:srgbClr val="000000"/>
                </a:solidFill>
                <a:latin typeface="Arial"/>
              </a:endParaRPr>
            </a:p>
          </p:txBody>
        </p:sp>
        <p:sp>
          <p:nvSpPr>
            <p:cNvPr id="65" name="Freeform: Shape 64">
              <a:extLst>
                <a:ext uri="{FF2B5EF4-FFF2-40B4-BE49-F238E27FC236}">
                  <a16:creationId xmlns:a16="http://schemas.microsoft.com/office/drawing/2014/main" id="{BC7B9A0C-FCBC-CF7A-6B4F-168DD72AFD2C}"/>
                </a:ext>
              </a:extLst>
            </p:cNvPr>
            <p:cNvSpPr/>
            <p:nvPr/>
          </p:nvSpPr>
          <p:spPr>
            <a:xfrm>
              <a:off x="11481846" y="7974517"/>
              <a:ext cx="115419" cy="78005"/>
            </a:xfrm>
            <a:custGeom>
              <a:avLst/>
              <a:gdLst>
                <a:gd name="connsiteX0" fmla="*/ 101932 w 115419"/>
                <a:gd name="connsiteY0" fmla="*/ 78006 h 78005"/>
                <a:gd name="connsiteX1" fmla="*/ 95214 w 115419"/>
                <a:gd name="connsiteY1" fmla="*/ 76205 h 78005"/>
                <a:gd name="connsiteX2" fmla="*/ 6731 w 115419"/>
                <a:gd name="connsiteY2" fmla="*/ 25119 h 78005"/>
                <a:gd name="connsiteX3" fmla="*/ 1804 w 115419"/>
                <a:gd name="connsiteY3" fmla="*/ 6728 h 78005"/>
                <a:gd name="connsiteX4" fmla="*/ 20193 w 115419"/>
                <a:gd name="connsiteY4" fmla="*/ 1798 h 78005"/>
                <a:gd name="connsiteX5" fmla="*/ 108676 w 115419"/>
                <a:gd name="connsiteY5" fmla="*/ 52884 h 78005"/>
                <a:gd name="connsiteX6" fmla="*/ 113616 w 115419"/>
                <a:gd name="connsiteY6" fmla="*/ 71275 h 78005"/>
                <a:gd name="connsiteX7" fmla="*/ 101932 w 115419"/>
                <a:gd name="connsiteY7" fmla="*/ 78006 h 7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419" h="78005">
                  <a:moveTo>
                    <a:pt x="101932" y="78006"/>
                  </a:moveTo>
                  <a:cubicBezTo>
                    <a:pt x="99643" y="78006"/>
                    <a:pt x="97328" y="77427"/>
                    <a:pt x="95214" y="76205"/>
                  </a:cubicBezTo>
                  <a:lnTo>
                    <a:pt x="6731" y="25119"/>
                  </a:lnTo>
                  <a:cubicBezTo>
                    <a:pt x="296" y="21398"/>
                    <a:pt x="-1911" y="13169"/>
                    <a:pt x="1804" y="6728"/>
                  </a:cubicBezTo>
                  <a:cubicBezTo>
                    <a:pt x="5520" y="300"/>
                    <a:pt x="13758" y="-1909"/>
                    <a:pt x="20193" y="1798"/>
                  </a:cubicBezTo>
                  <a:lnTo>
                    <a:pt x="108676" y="52884"/>
                  </a:lnTo>
                  <a:cubicBezTo>
                    <a:pt x="115124" y="56605"/>
                    <a:pt x="117332" y="64834"/>
                    <a:pt x="113616" y="71275"/>
                  </a:cubicBezTo>
                  <a:cubicBezTo>
                    <a:pt x="111112" y="75587"/>
                    <a:pt x="106589" y="78006"/>
                    <a:pt x="101932" y="78006"/>
                  </a:cubicBezTo>
                  <a:close/>
                </a:path>
              </a:pathLst>
            </a:custGeom>
            <a:solidFill>
              <a:srgbClr val="6730E3"/>
            </a:solidFill>
            <a:ln w="13461" cap="flat">
              <a:noFill/>
              <a:prstDash val="solid"/>
              <a:miter/>
            </a:ln>
          </p:spPr>
          <p:txBody>
            <a:bodyPr rtlCol="0" anchor="ctr"/>
            <a:lstStyle/>
            <a:p>
              <a:pPr defTabSz="914126">
                <a:defRPr/>
              </a:pPr>
              <a:endParaRPr lang="en-US" sz="1799">
                <a:solidFill>
                  <a:srgbClr val="000000"/>
                </a:solidFill>
                <a:latin typeface="Arial"/>
              </a:endParaRPr>
            </a:p>
          </p:txBody>
        </p:sp>
        <p:sp>
          <p:nvSpPr>
            <p:cNvPr id="66" name="Freeform: Shape 65">
              <a:extLst>
                <a:ext uri="{FF2B5EF4-FFF2-40B4-BE49-F238E27FC236}">
                  <a16:creationId xmlns:a16="http://schemas.microsoft.com/office/drawing/2014/main" id="{A29888F7-8CC8-59A2-84F9-EF4048AAA2FE}"/>
                </a:ext>
              </a:extLst>
            </p:cNvPr>
            <p:cNvSpPr/>
            <p:nvPr/>
          </p:nvSpPr>
          <p:spPr>
            <a:xfrm>
              <a:off x="11944454" y="7839627"/>
              <a:ext cx="67725" cy="97578"/>
            </a:xfrm>
            <a:custGeom>
              <a:avLst/>
              <a:gdLst>
                <a:gd name="connsiteX0" fmla="*/ 13449 w 67725"/>
                <a:gd name="connsiteY0" fmla="*/ 97579 h 97578"/>
                <a:gd name="connsiteX1" fmla="*/ 6731 w 67725"/>
                <a:gd name="connsiteY1" fmla="*/ 95778 h 97578"/>
                <a:gd name="connsiteX2" fmla="*/ 1804 w 67725"/>
                <a:gd name="connsiteY2" fmla="*/ 77386 h 97578"/>
                <a:gd name="connsiteX3" fmla="*/ 42593 w 67725"/>
                <a:gd name="connsiteY3" fmla="*/ 6740 h 97578"/>
                <a:gd name="connsiteX4" fmla="*/ 60995 w 67725"/>
                <a:gd name="connsiteY4" fmla="*/ 1810 h 97578"/>
                <a:gd name="connsiteX5" fmla="*/ 65922 w 67725"/>
                <a:gd name="connsiteY5" fmla="*/ 20201 h 97578"/>
                <a:gd name="connsiteX6" fmla="*/ 25120 w 67725"/>
                <a:gd name="connsiteY6" fmla="*/ 90848 h 97578"/>
                <a:gd name="connsiteX7" fmla="*/ 13449 w 67725"/>
                <a:gd name="connsiteY7" fmla="*/ 97579 h 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5" h="97578">
                  <a:moveTo>
                    <a:pt x="13449" y="97579"/>
                  </a:moveTo>
                  <a:cubicBezTo>
                    <a:pt x="11160" y="97579"/>
                    <a:pt x="8858" y="97000"/>
                    <a:pt x="6731" y="95778"/>
                  </a:cubicBezTo>
                  <a:cubicBezTo>
                    <a:pt x="296" y="92057"/>
                    <a:pt x="-1911" y="83828"/>
                    <a:pt x="1804" y="77386"/>
                  </a:cubicBezTo>
                  <a:lnTo>
                    <a:pt x="42593" y="6740"/>
                  </a:lnTo>
                  <a:cubicBezTo>
                    <a:pt x="46322" y="285"/>
                    <a:pt x="54560" y="-1911"/>
                    <a:pt x="60995" y="1810"/>
                  </a:cubicBezTo>
                  <a:cubicBezTo>
                    <a:pt x="67429" y="5531"/>
                    <a:pt x="69637" y="13760"/>
                    <a:pt x="65922" y="20201"/>
                  </a:cubicBezTo>
                  <a:lnTo>
                    <a:pt x="25120" y="90848"/>
                  </a:lnTo>
                  <a:cubicBezTo>
                    <a:pt x="22629" y="95173"/>
                    <a:pt x="18106" y="97579"/>
                    <a:pt x="13449" y="97579"/>
                  </a:cubicBezTo>
                  <a:close/>
                </a:path>
              </a:pathLst>
            </a:custGeom>
            <a:solidFill>
              <a:srgbClr val="6730E3"/>
            </a:solidFill>
            <a:ln w="13461" cap="flat">
              <a:noFill/>
              <a:prstDash val="solid"/>
              <a:miter/>
            </a:ln>
          </p:spPr>
          <p:txBody>
            <a:bodyPr rtlCol="0" anchor="ctr"/>
            <a:lstStyle/>
            <a:p>
              <a:pPr defTabSz="914126">
                <a:defRPr/>
              </a:pPr>
              <a:endParaRPr lang="en-US" sz="1799">
                <a:solidFill>
                  <a:srgbClr val="000000"/>
                </a:solidFill>
                <a:latin typeface="Arial"/>
              </a:endParaRPr>
            </a:p>
          </p:txBody>
        </p:sp>
        <p:sp>
          <p:nvSpPr>
            <p:cNvPr id="67" name="Freeform: Shape 66">
              <a:extLst>
                <a:ext uri="{FF2B5EF4-FFF2-40B4-BE49-F238E27FC236}">
                  <a16:creationId xmlns:a16="http://schemas.microsoft.com/office/drawing/2014/main" id="{982E3D3F-1943-ED33-B702-9B274E5A35EA}"/>
                </a:ext>
              </a:extLst>
            </p:cNvPr>
            <p:cNvSpPr/>
            <p:nvPr/>
          </p:nvSpPr>
          <p:spPr>
            <a:xfrm>
              <a:off x="12031645" y="7974511"/>
              <a:ext cx="115419" cy="78011"/>
            </a:xfrm>
            <a:custGeom>
              <a:avLst/>
              <a:gdLst>
                <a:gd name="connsiteX0" fmla="*/ 13488 w 115419"/>
                <a:gd name="connsiteY0" fmla="*/ 78012 h 78011"/>
                <a:gd name="connsiteX1" fmla="*/ 1804 w 115419"/>
                <a:gd name="connsiteY1" fmla="*/ 71281 h 78011"/>
                <a:gd name="connsiteX2" fmla="*/ 6744 w 115419"/>
                <a:gd name="connsiteY2" fmla="*/ 52890 h 78011"/>
                <a:gd name="connsiteX3" fmla="*/ 95227 w 115419"/>
                <a:gd name="connsiteY3" fmla="*/ 1804 h 78011"/>
                <a:gd name="connsiteX4" fmla="*/ 113616 w 115419"/>
                <a:gd name="connsiteY4" fmla="*/ 6734 h 78011"/>
                <a:gd name="connsiteX5" fmla="*/ 108689 w 115419"/>
                <a:gd name="connsiteY5" fmla="*/ 25125 h 78011"/>
                <a:gd name="connsiteX6" fmla="*/ 20206 w 115419"/>
                <a:gd name="connsiteY6" fmla="*/ 76211 h 78011"/>
                <a:gd name="connsiteX7" fmla="*/ 13488 w 115419"/>
                <a:gd name="connsiteY7" fmla="*/ 78012 h 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419" h="78011">
                  <a:moveTo>
                    <a:pt x="13488" y="78012"/>
                  </a:moveTo>
                  <a:cubicBezTo>
                    <a:pt x="8831" y="78012"/>
                    <a:pt x="4308" y="75606"/>
                    <a:pt x="1804" y="71281"/>
                  </a:cubicBezTo>
                  <a:cubicBezTo>
                    <a:pt x="-1912" y="64840"/>
                    <a:pt x="296" y="56610"/>
                    <a:pt x="6744" y="52890"/>
                  </a:cubicBezTo>
                  <a:lnTo>
                    <a:pt x="95227" y="1804"/>
                  </a:lnTo>
                  <a:cubicBezTo>
                    <a:pt x="101648" y="-1903"/>
                    <a:pt x="109887" y="279"/>
                    <a:pt x="113616" y="6734"/>
                  </a:cubicBezTo>
                  <a:cubicBezTo>
                    <a:pt x="117331" y="13175"/>
                    <a:pt x="115123" y="21404"/>
                    <a:pt x="108689" y="25125"/>
                  </a:cubicBezTo>
                  <a:lnTo>
                    <a:pt x="20206" y="76211"/>
                  </a:lnTo>
                  <a:cubicBezTo>
                    <a:pt x="18092" y="77434"/>
                    <a:pt x="15777" y="78012"/>
                    <a:pt x="13488" y="78012"/>
                  </a:cubicBezTo>
                  <a:close/>
                </a:path>
              </a:pathLst>
            </a:custGeom>
            <a:solidFill>
              <a:srgbClr val="6730E3"/>
            </a:solidFill>
            <a:ln w="13461" cap="flat">
              <a:noFill/>
              <a:prstDash val="solid"/>
              <a:miter/>
            </a:ln>
          </p:spPr>
          <p:txBody>
            <a:bodyPr rtlCol="0" anchor="ctr"/>
            <a:lstStyle/>
            <a:p>
              <a:pPr defTabSz="914126">
                <a:defRPr/>
              </a:pPr>
              <a:endParaRPr lang="en-US" sz="1799">
                <a:solidFill>
                  <a:srgbClr val="000000"/>
                </a:solidFill>
                <a:latin typeface="Arial"/>
              </a:endParaRPr>
            </a:p>
          </p:txBody>
        </p:sp>
      </p:grpSp>
      <p:sp>
        <p:nvSpPr>
          <p:cNvPr id="2" name="Text Placeholder 1">
            <a:extLst>
              <a:ext uri="{FF2B5EF4-FFF2-40B4-BE49-F238E27FC236}">
                <a16:creationId xmlns:a16="http://schemas.microsoft.com/office/drawing/2014/main" id="{602E04D8-21DE-A256-6FA8-6365B5793504}"/>
              </a:ext>
            </a:extLst>
          </p:cNvPr>
          <p:cNvSpPr>
            <a:spLocks noGrp="1"/>
          </p:cNvSpPr>
          <p:nvPr>
            <p:ph type="body" sz="quarter" idx="32"/>
          </p:nvPr>
        </p:nvSpPr>
        <p:spPr>
          <a:xfrm>
            <a:off x="458666" y="183726"/>
            <a:ext cx="9415867" cy="766380"/>
          </a:xfrm>
        </p:spPr>
        <p:txBody>
          <a:bodyPr/>
          <a:lstStyle/>
          <a:p>
            <a:r>
              <a:rPr lang="en-US" sz="1799">
                <a:solidFill>
                  <a:srgbClr val="3769FF"/>
                </a:solidFill>
              </a:rPr>
              <a:t>Franklin Templeton</a:t>
            </a:r>
          </a:p>
          <a:p>
            <a:pPr lvl="1"/>
            <a:r>
              <a:rPr lang="de-DE" sz="1600"/>
              <a:t>1,5 Billionen Dollar an verwaltetem Vermögen</a:t>
            </a:r>
            <a:r>
              <a:rPr lang="en-US" sz="1600" baseline="30000"/>
              <a:t>1</a:t>
            </a:r>
          </a:p>
        </p:txBody>
      </p:sp>
      <p:sp>
        <p:nvSpPr>
          <p:cNvPr id="4" name="Slide Number Placeholder 3">
            <a:extLst>
              <a:ext uri="{FF2B5EF4-FFF2-40B4-BE49-F238E27FC236}">
                <a16:creationId xmlns:a16="http://schemas.microsoft.com/office/drawing/2014/main" id="{6624B98B-B14C-3F55-6774-DD75EBE2DBC9}"/>
              </a:ext>
            </a:extLst>
          </p:cNvPr>
          <p:cNvSpPr>
            <a:spLocks noGrp="1"/>
          </p:cNvSpPr>
          <p:nvPr>
            <p:ph type="sldNum" sz="quarter" idx="4"/>
          </p:nvPr>
        </p:nvSpPr>
        <p:spPr>
          <a:xfrm>
            <a:off x="11245780" y="6535740"/>
            <a:ext cx="487426" cy="164549"/>
          </a:xfrm>
        </p:spPr>
        <p:txBody>
          <a:bodyPr/>
          <a:lstStyle/>
          <a:p>
            <a:pPr defTabSz="914126">
              <a:defRPr/>
            </a:pPr>
            <a:fld id="{8DEE4CCE-E124-4EEF-808B-DF88997C2318}" type="slidenum">
              <a:rPr lang="en-US">
                <a:solidFill>
                  <a:srgbClr val="000000"/>
                </a:solidFill>
              </a:rPr>
              <a:pPr defTabSz="914126">
                <a:defRPr/>
              </a:pPr>
              <a:t>3</a:t>
            </a:fld>
            <a:endParaRPr lang="en-US">
              <a:solidFill>
                <a:srgbClr val="000000"/>
              </a:solidFill>
            </a:endParaRPr>
          </a:p>
        </p:txBody>
      </p:sp>
      <p:sp>
        <p:nvSpPr>
          <p:cNvPr id="3" name="Text Placeholder 2">
            <a:extLst>
              <a:ext uri="{FF2B5EF4-FFF2-40B4-BE49-F238E27FC236}">
                <a16:creationId xmlns:a16="http://schemas.microsoft.com/office/drawing/2014/main" id="{C458D97D-4E9B-5287-4E00-D26586A14ADD}"/>
              </a:ext>
            </a:extLst>
          </p:cNvPr>
          <p:cNvSpPr>
            <a:spLocks noGrp="1"/>
          </p:cNvSpPr>
          <p:nvPr>
            <p:ph type="body" sz="quarter" idx="26"/>
          </p:nvPr>
        </p:nvSpPr>
        <p:spPr>
          <a:xfrm>
            <a:off x="458563" y="6129882"/>
            <a:ext cx="11244191" cy="430775"/>
          </a:xfrm>
        </p:spPr>
        <p:txBody>
          <a:bodyPr/>
          <a:lstStyle/>
          <a:p>
            <a:pPr marL="228531" indent="-228531">
              <a:buAutoNum type="arabicPeriod"/>
            </a:pPr>
            <a:r>
              <a:rPr lang="de-DE" sz="900"/>
              <a:t>Der Gesamtbetrag der AUM ist in USD zum 30. November 2023 angegeben und wurde angepasst, um die AUM von Putnam Investments zum selben Datum einzubeziehen. Franklin Templeton schloss seine Übernahme von Putnam Investments am 2. Januar 2024 ab.</a:t>
            </a:r>
          </a:p>
          <a:p>
            <a:pPr marL="228531" indent="-228531">
              <a:buAutoNum type="arabicPeriod"/>
            </a:pPr>
            <a:r>
              <a:rPr lang="de-DE" sz="900"/>
              <a:t>Die Gesamtsumme der Barmittel und Investitionen bezieht sich auf den 30. September 2023 und umfasst etwa 300 Mio. USD an Investitionen von Mitarbeitern und anderen Dritten, die über Partnerschaften getätigt wurden.</a:t>
            </a:r>
            <a:endParaRPr lang="en-US" sz="900"/>
          </a:p>
        </p:txBody>
      </p:sp>
      <p:sp>
        <p:nvSpPr>
          <p:cNvPr id="5" name="object 12">
            <a:extLst>
              <a:ext uri="{FF2B5EF4-FFF2-40B4-BE49-F238E27FC236}">
                <a16:creationId xmlns:a16="http://schemas.microsoft.com/office/drawing/2014/main" id="{0F3FCFCD-6E24-05F5-397B-210EE1FF4D93}"/>
              </a:ext>
            </a:extLst>
          </p:cNvPr>
          <p:cNvSpPr txBox="1"/>
          <p:nvPr/>
        </p:nvSpPr>
        <p:spPr>
          <a:xfrm>
            <a:off x="9680963" y="2906113"/>
            <a:ext cx="2271618" cy="197439"/>
          </a:xfrm>
          <a:prstGeom prst="rect">
            <a:avLst/>
          </a:prstGeom>
        </p:spPr>
        <p:txBody>
          <a:bodyPr vert="horz" wrap="square" lIns="0" tIns="12697" rIns="0" bIns="0" rtlCol="0">
            <a:spAutoFit/>
          </a:bodyPr>
          <a:lstStyle/>
          <a:p>
            <a:pPr marL="12696" defTabSz="914126">
              <a:spcBef>
                <a:spcPts val="100"/>
              </a:spcBef>
              <a:defRPr/>
            </a:pPr>
            <a:r>
              <a:rPr lang="de-DE" sz="1200" b="1">
                <a:solidFill>
                  <a:srgbClr val="000000"/>
                </a:solidFill>
                <a:latin typeface="Arial" panose="020B0604020202020204" pitchFamily="34" charset="0"/>
                <a:cs typeface="Arial" panose="020B0604020202020204" pitchFamily="34" charset="0"/>
              </a:rPr>
              <a:t>Modernste Technologie</a:t>
            </a:r>
            <a:endParaRPr sz="1200" b="1">
              <a:solidFill>
                <a:srgbClr val="000000"/>
              </a:solidFill>
              <a:latin typeface="Arial" panose="020B0604020202020204" pitchFamily="34" charset="0"/>
              <a:cs typeface="Arial" panose="020B0604020202020204" pitchFamily="34" charset="0"/>
            </a:endParaRPr>
          </a:p>
        </p:txBody>
      </p:sp>
      <p:sp>
        <p:nvSpPr>
          <p:cNvPr id="6" name="object 13">
            <a:extLst>
              <a:ext uri="{FF2B5EF4-FFF2-40B4-BE49-F238E27FC236}">
                <a16:creationId xmlns:a16="http://schemas.microsoft.com/office/drawing/2014/main" id="{815F7E84-35F4-EA14-6826-555FA34104BC}"/>
              </a:ext>
            </a:extLst>
          </p:cNvPr>
          <p:cNvSpPr txBox="1"/>
          <p:nvPr/>
        </p:nvSpPr>
        <p:spPr>
          <a:xfrm>
            <a:off x="9680963" y="1702678"/>
            <a:ext cx="1714318" cy="197439"/>
          </a:xfrm>
          <a:prstGeom prst="rect">
            <a:avLst/>
          </a:prstGeom>
        </p:spPr>
        <p:txBody>
          <a:bodyPr vert="horz" wrap="square" lIns="0" tIns="12697" rIns="0" bIns="0" rtlCol="0">
            <a:spAutoFit/>
          </a:bodyPr>
          <a:lstStyle/>
          <a:p>
            <a:pPr marL="12696" defTabSz="914126">
              <a:spcBef>
                <a:spcPts val="100"/>
              </a:spcBef>
              <a:defRPr/>
            </a:pPr>
            <a:r>
              <a:rPr sz="1200" b="1" spc="-10" err="1">
                <a:solidFill>
                  <a:srgbClr val="000000"/>
                </a:solidFill>
                <a:latin typeface="Arial" panose="020B0604020202020204" pitchFamily="34" charset="0"/>
                <a:cs typeface="Arial" panose="020B0604020202020204" pitchFamily="34" charset="0"/>
              </a:rPr>
              <a:t>Produ</a:t>
            </a:r>
            <a:r>
              <a:rPr lang="de-DE" sz="1200" b="1" spc="-10">
                <a:solidFill>
                  <a:srgbClr val="000000"/>
                </a:solidFill>
                <a:latin typeface="Arial" panose="020B0604020202020204" pitchFamily="34" charset="0"/>
                <a:cs typeface="Arial" panose="020B0604020202020204" pitchFamily="34" charset="0"/>
              </a:rPr>
              <a:t>k</a:t>
            </a:r>
            <a:r>
              <a:rPr sz="1200" b="1" spc="-10">
                <a:solidFill>
                  <a:srgbClr val="000000"/>
                </a:solidFill>
                <a:latin typeface="Arial" panose="020B0604020202020204" pitchFamily="34" charset="0"/>
                <a:cs typeface="Arial" panose="020B0604020202020204" pitchFamily="34" charset="0"/>
              </a:rPr>
              <a:t>t</a:t>
            </a:r>
            <a:r>
              <a:rPr lang="de-DE" sz="1200" b="1" spc="-60">
                <a:solidFill>
                  <a:srgbClr val="000000"/>
                </a:solidFill>
                <a:latin typeface="Arial" panose="020B0604020202020204" pitchFamily="34" charset="0"/>
                <a:cs typeface="Arial" panose="020B0604020202020204" pitchFamily="34" charset="0"/>
              </a:rPr>
              <a:t>i</a:t>
            </a:r>
            <a:r>
              <a:rPr sz="1200" b="1" spc="-10" err="1">
                <a:solidFill>
                  <a:srgbClr val="000000"/>
                </a:solidFill>
                <a:latin typeface="Arial" panose="020B0604020202020204" pitchFamily="34" charset="0"/>
                <a:cs typeface="Arial" panose="020B0604020202020204" pitchFamily="34" charset="0"/>
              </a:rPr>
              <a:t>nnovation</a:t>
            </a:r>
            <a:endParaRPr sz="1200" b="1">
              <a:solidFill>
                <a:srgbClr val="000000"/>
              </a:solidFill>
              <a:latin typeface="Arial" panose="020B0604020202020204" pitchFamily="34" charset="0"/>
              <a:cs typeface="Arial" panose="020B0604020202020204" pitchFamily="34" charset="0"/>
            </a:endParaRPr>
          </a:p>
        </p:txBody>
      </p:sp>
      <p:sp>
        <p:nvSpPr>
          <p:cNvPr id="7" name="object 14">
            <a:extLst>
              <a:ext uri="{FF2B5EF4-FFF2-40B4-BE49-F238E27FC236}">
                <a16:creationId xmlns:a16="http://schemas.microsoft.com/office/drawing/2014/main" id="{0251A0AD-3B28-7CE8-E85A-34CA846E6CA7}"/>
              </a:ext>
            </a:extLst>
          </p:cNvPr>
          <p:cNvSpPr txBox="1"/>
          <p:nvPr/>
        </p:nvSpPr>
        <p:spPr>
          <a:xfrm>
            <a:off x="9680963" y="5022979"/>
            <a:ext cx="1000710" cy="756420"/>
          </a:xfrm>
          <a:prstGeom prst="rect">
            <a:avLst/>
          </a:prstGeom>
        </p:spPr>
        <p:txBody>
          <a:bodyPr vert="horz" wrap="square" lIns="0" tIns="12697" rIns="0" bIns="0" rtlCol="0">
            <a:spAutoFit/>
          </a:bodyPr>
          <a:lstStyle/>
          <a:p>
            <a:pPr marL="12696" defTabSz="914126">
              <a:lnSpc>
                <a:spcPts val="1400"/>
              </a:lnSpc>
              <a:spcAft>
                <a:spcPts val="400"/>
              </a:spcAft>
              <a:defRPr/>
            </a:pPr>
            <a:r>
              <a:rPr lang="de-DE" sz="1200" b="1" spc="-35">
                <a:solidFill>
                  <a:srgbClr val="000000"/>
                </a:solidFill>
                <a:latin typeface="Arial" panose="020B0604020202020204" pitchFamily="34" charset="0"/>
                <a:cs typeface="Arial" panose="020B0604020202020204" pitchFamily="34" charset="0"/>
              </a:rPr>
              <a:t>Kunden</a:t>
            </a:r>
            <a:r>
              <a:rPr sz="1200" b="1" spc="-35">
                <a:solidFill>
                  <a:srgbClr val="000000"/>
                </a:solidFill>
                <a:latin typeface="Arial" panose="020B0604020202020204" pitchFamily="34" charset="0"/>
                <a:cs typeface="Arial" panose="020B0604020202020204" pitchFamily="34" charset="0"/>
              </a:rPr>
              <a:t> </a:t>
            </a:r>
            <a:r>
              <a:rPr sz="1200" b="1" spc="-25">
                <a:solidFill>
                  <a:srgbClr val="000000"/>
                </a:solidFill>
                <a:latin typeface="Arial" panose="020B0604020202020204" pitchFamily="34" charset="0"/>
                <a:cs typeface="Arial" panose="020B0604020202020204" pitchFamily="34" charset="0"/>
              </a:rPr>
              <a:t>in</a:t>
            </a:r>
            <a:endParaRPr lang="en-US" sz="1200" b="1" spc="-25">
              <a:solidFill>
                <a:srgbClr val="000000"/>
              </a:solidFill>
              <a:latin typeface="Arial" panose="020B0604020202020204" pitchFamily="34" charset="0"/>
              <a:cs typeface="Arial" panose="020B0604020202020204" pitchFamily="34" charset="0"/>
            </a:endParaRPr>
          </a:p>
          <a:p>
            <a:pPr marL="12696" defTabSz="914126">
              <a:lnSpc>
                <a:spcPts val="1400"/>
              </a:lnSpc>
              <a:spcBef>
                <a:spcPts val="1200"/>
              </a:spcBef>
              <a:defRPr/>
            </a:pPr>
            <a:r>
              <a:rPr lang="en-US" sz="3199" b="1" spc="-25">
                <a:solidFill>
                  <a:srgbClr val="3769FF"/>
                </a:solidFill>
                <a:latin typeface="Arial" panose="020B0604020202020204" pitchFamily="34" charset="0"/>
                <a:cs typeface="Arial" panose="020B0604020202020204" pitchFamily="34" charset="0"/>
              </a:rPr>
              <a:t>150+</a:t>
            </a:r>
          </a:p>
          <a:p>
            <a:pPr marL="12696" defTabSz="914126">
              <a:lnSpc>
                <a:spcPts val="1400"/>
              </a:lnSpc>
              <a:defRPr/>
            </a:pPr>
            <a:r>
              <a:rPr lang="en-US" sz="1200" b="1" spc="-10" err="1">
                <a:solidFill>
                  <a:srgbClr val="000000"/>
                </a:solidFill>
                <a:latin typeface="Arial" panose="020B0604020202020204" pitchFamily="34" charset="0"/>
                <a:cs typeface="Arial" panose="020B0604020202020204" pitchFamily="34" charset="0"/>
              </a:rPr>
              <a:t>Ländern</a:t>
            </a:r>
            <a:endParaRPr lang="en-US" sz="2799" b="1">
              <a:solidFill>
                <a:srgbClr val="000000"/>
              </a:solidFill>
              <a:latin typeface="Arial" panose="020B0604020202020204" pitchFamily="34" charset="0"/>
              <a:cs typeface="Arial" panose="020B0604020202020204" pitchFamily="34" charset="0"/>
            </a:endParaRPr>
          </a:p>
        </p:txBody>
      </p:sp>
      <p:sp>
        <p:nvSpPr>
          <p:cNvPr id="10" name="object 17">
            <a:extLst>
              <a:ext uri="{FF2B5EF4-FFF2-40B4-BE49-F238E27FC236}">
                <a16:creationId xmlns:a16="http://schemas.microsoft.com/office/drawing/2014/main" id="{07B3FA56-2BAC-59D1-817D-FAF953A08EC2}"/>
              </a:ext>
            </a:extLst>
          </p:cNvPr>
          <p:cNvSpPr txBox="1"/>
          <p:nvPr/>
        </p:nvSpPr>
        <p:spPr>
          <a:xfrm>
            <a:off x="9680964" y="4238307"/>
            <a:ext cx="1815978" cy="197439"/>
          </a:xfrm>
          <a:prstGeom prst="rect">
            <a:avLst/>
          </a:prstGeom>
        </p:spPr>
        <p:txBody>
          <a:bodyPr vert="horz" wrap="square" lIns="0" tIns="12697" rIns="0" bIns="0" rtlCol="0">
            <a:spAutoFit/>
          </a:bodyPr>
          <a:lstStyle/>
          <a:p>
            <a:pPr marL="12696" defTabSz="914126">
              <a:spcBef>
                <a:spcPts val="100"/>
              </a:spcBef>
              <a:defRPr/>
            </a:pPr>
            <a:r>
              <a:rPr sz="1200" b="1">
                <a:solidFill>
                  <a:srgbClr val="000000"/>
                </a:solidFill>
                <a:latin typeface="Arial" panose="020B0604020202020204" pitchFamily="34" charset="0"/>
                <a:cs typeface="Arial" panose="020B0604020202020204" pitchFamily="34" charset="0"/>
              </a:rPr>
              <a:t>Thought</a:t>
            </a:r>
            <a:r>
              <a:rPr sz="1200" b="1" spc="275">
                <a:solidFill>
                  <a:srgbClr val="000000"/>
                </a:solidFill>
                <a:latin typeface="Arial" panose="020B0604020202020204" pitchFamily="34" charset="0"/>
                <a:cs typeface="Arial" panose="020B0604020202020204" pitchFamily="34" charset="0"/>
              </a:rPr>
              <a:t> </a:t>
            </a:r>
            <a:r>
              <a:rPr sz="1200" b="1" spc="-10">
                <a:solidFill>
                  <a:srgbClr val="000000"/>
                </a:solidFill>
                <a:latin typeface="Arial" panose="020B0604020202020204" pitchFamily="34" charset="0"/>
                <a:cs typeface="Arial" panose="020B0604020202020204" pitchFamily="34" charset="0"/>
              </a:rPr>
              <a:t>leadership</a:t>
            </a:r>
            <a:endParaRPr sz="1200" b="1">
              <a:solidFill>
                <a:srgbClr val="000000"/>
              </a:solidFill>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5A593417-9953-5617-1818-F33E519F5FD8}"/>
              </a:ext>
            </a:extLst>
          </p:cNvPr>
          <p:cNvCxnSpPr>
            <a:cxnSpLocks/>
          </p:cNvCxnSpPr>
          <p:nvPr/>
        </p:nvCxnSpPr>
        <p:spPr>
          <a:xfrm>
            <a:off x="8653813" y="2165092"/>
            <a:ext cx="30793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E7A327D-BB48-359E-533E-72EE634AE59A}"/>
              </a:ext>
            </a:extLst>
          </p:cNvPr>
          <p:cNvCxnSpPr>
            <a:cxnSpLocks/>
          </p:cNvCxnSpPr>
          <p:nvPr/>
        </p:nvCxnSpPr>
        <p:spPr>
          <a:xfrm>
            <a:off x="8653813" y="3464358"/>
            <a:ext cx="30793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CD8A50-2189-1FEB-FC63-E7430A6FFDB7}"/>
              </a:ext>
            </a:extLst>
          </p:cNvPr>
          <p:cNvCxnSpPr>
            <a:cxnSpLocks/>
          </p:cNvCxnSpPr>
          <p:nvPr/>
        </p:nvCxnSpPr>
        <p:spPr>
          <a:xfrm>
            <a:off x="8653813" y="4767393"/>
            <a:ext cx="30793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bject 5">
            <a:extLst>
              <a:ext uri="{FF2B5EF4-FFF2-40B4-BE49-F238E27FC236}">
                <a16:creationId xmlns:a16="http://schemas.microsoft.com/office/drawing/2014/main" id="{ECEF8E45-045E-2721-5E70-E46F508C6724}"/>
              </a:ext>
            </a:extLst>
          </p:cNvPr>
          <p:cNvSpPr txBox="1"/>
          <p:nvPr/>
        </p:nvSpPr>
        <p:spPr>
          <a:xfrm>
            <a:off x="5846056" y="3016316"/>
            <a:ext cx="2685351" cy="612828"/>
          </a:xfrm>
          <a:prstGeom prst="rect">
            <a:avLst/>
          </a:prstGeom>
        </p:spPr>
        <p:txBody>
          <a:bodyPr vert="horz" wrap="square" lIns="0" tIns="12697" rIns="0" bIns="0" rtlCol="0">
            <a:spAutoFit/>
          </a:bodyPr>
          <a:lstStyle/>
          <a:p>
            <a:pPr marL="12696" defTabSz="914126">
              <a:spcBef>
                <a:spcPts val="100"/>
              </a:spcBef>
              <a:defRPr/>
            </a:pPr>
            <a:r>
              <a:rPr sz="2799" b="1" spc="-10">
                <a:solidFill>
                  <a:srgbClr val="3769FF"/>
                </a:solidFill>
                <a:latin typeface="Arial" panose="020B0604020202020204" pitchFamily="34" charset="0"/>
                <a:cs typeface="Arial" panose="020B0604020202020204" pitchFamily="34" charset="0"/>
              </a:rPr>
              <a:t>1,</a:t>
            </a:r>
            <a:r>
              <a:rPr lang="en-CA" sz="2799" b="1" spc="-10">
                <a:solidFill>
                  <a:srgbClr val="3769FF"/>
                </a:solidFill>
                <a:latin typeface="Arial" panose="020B0604020202020204" pitchFamily="34" charset="0"/>
                <a:cs typeface="Arial" panose="020B0604020202020204" pitchFamily="34" charset="0"/>
              </a:rPr>
              <a:t>4</a:t>
            </a:r>
            <a:r>
              <a:rPr sz="2799" b="1" spc="-10">
                <a:solidFill>
                  <a:srgbClr val="3769FF"/>
                </a:solidFill>
                <a:latin typeface="Arial" panose="020B0604020202020204" pitchFamily="34" charset="0"/>
                <a:cs typeface="Arial" panose="020B0604020202020204" pitchFamily="34" charset="0"/>
              </a:rPr>
              <a:t>00+</a:t>
            </a:r>
            <a:endParaRPr sz="2799">
              <a:solidFill>
                <a:srgbClr val="000000"/>
              </a:solidFill>
              <a:latin typeface="Arial" panose="020B0604020202020204" pitchFamily="34" charset="0"/>
              <a:cs typeface="Arial" panose="020B0604020202020204" pitchFamily="34" charset="0"/>
            </a:endParaRPr>
          </a:p>
          <a:p>
            <a:pPr marL="12696" defTabSz="914126">
              <a:spcBef>
                <a:spcPts val="30"/>
              </a:spcBef>
              <a:defRPr/>
            </a:pPr>
            <a:r>
              <a:rPr sz="1100" spc="-10">
                <a:solidFill>
                  <a:srgbClr val="000000"/>
                </a:solidFill>
                <a:latin typeface="Arial" panose="020B0604020202020204" pitchFamily="34" charset="0"/>
                <a:cs typeface="Arial" panose="020B0604020202020204" pitchFamily="34" charset="0"/>
              </a:rPr>
              <a:t>investment</a:t>
            </a:r>
            <a:r>
              <a:rPr sz="1100" spc="-55">
                <a:solidFill>
                  <a:srgbClr val="000000"/>
                </a:solidFill>
                <a:latin typeface="Arial" panose="020B0604020202020204" pitchFamily="34" charset="0"/>
                <a:cs typeface="Arial" panose="020B0604020202020204" pitchFamily="34" charset="0"/>
              </a:rPr>
              <a:t> </a:t>
            </a:r>
            <a:r>
              <a:rPr lang="de-DE" sz="1100" spc="-55">
                <a:solidFill>
                  <a:srgbClr val="000000"/>
                </a:solidFill>
                <a:latin typeface="Arial" panose="020B0604020202020204" pitchFamily="34" charset="0"/>
                <a:cs typeface="Arial" panose="020B0604020202020204" pitchFamily="34" charset="0"/>
              </a:rPr>
              <a:t>Experten</a:t>
            </a:r>
            <a:r>
              <a:rPr sz="1100" spc="-5">
                <a:solidFill>
                  <a:srgbClr val="000000"/>
                </a:solidFill>
                <a:latin typeface="Arial" panose="020B0604020202020204" pitchFamily="34" charset="0"/>
                <a:cs typeface="Arial" panose="020B0604020202020204" pitchFamily="34" charset="0"/>
              </a:rPr>
              <a:t> </a:t>
            </a:r>
            <a:r>
              <a:rPr sz="1100">
                <a:solidFill>
                  <a:srgbClr val="000000"/>
                </a:solidFill>
                <a:latin typeface="Arial" panose="020B0604020202020204" pitchFamily="34" charset="0"/>
                <a:cs typeface="Arial" panose="020B0604020202020204" pitchFamily="34" charset="0"/>
              </a:rPr>
              <a:t>in</a:t>
            </a:r>
            <a:r>
              <a:rPr sz="1100" spc="-5">
                <a:solidFill>
                  <a:srgbClr val="000000"/>
                </a:solidFill>
                <a:latin typeface="Arial" panose="020B0604020202020204" pitchFamily="34" charset="0"/>
                <a:cs typeface="Arial" panose="020B0604020202020204" pitchFamily="34" charset="0"/>
              </a:rPr>
              <a:t> </a:t>
            </a:r>
            <a:r>
              <a:rPr sz="1100">
                <a:solidFill>
                  <a:srgbClr val="000000"/>
                </a:solidFill>
                <a:latin typeface="Arial" panose="020B0604020202020204" pitchFamily="34" charset="0"/>
                <a:cs typeface="Arial" panose="020B0604020202020204" pitchFamily="34" charset="0"/>
              </a:rPr>
              <a:t>25 </a:t>
            </a:r>
            <a:r>
              <a:rPr lang="de-DE" sz="1100" spc="-10">
                <a:solidFill>
                  <a:srgbClr val="000000"/>
                </a:solidFill>
                <a:latin typeface="Arial" panose="020B0604020202020204" pitchFamily="34" charset="0"/>
                <a:cs typeface="Arial" panose="020B0604020202020204" pitchFamily="34" charset="0"/>
              </a:rPr>
              <a:t>Ländern</a:t>
            </a:r>
            <a:endParaRPr sz="1100">
              <a:solidFill>
                <a:srgbClr val="000000"/>
              </a:solidFill>
              <a:latin typeface="Arial" panose="020B0604020202020204" pitchFamily="34" charset="0"/>
              <a:cs typeface="Arial" panose="020B0604020202020204" pitchFamily="34" charset="0"/>
            </a:endParaRPr>
          </a:p>
        </p:txBody>
      </p:sp>
      <p:sp>
        <p:nvSpPr>
          <p:cNvPr id="33" name="object 6">
            <a:extLst>
              <a:ext uri="{FF2B5EF4-FFF2-40B4-BE49-F238E27FC236}">
                <a16:creationId xmlns:a16="http://schemas.microsoft.com/office/drawing/2014/main" id="{30E4DCD2-E978-1481-FE23-5F3851F02861}"/>
              </a:ext>
            </a:extLst>
          </p:cNvPr>
          <p:cNvSpPr txBox="1"/>
          <p:nvPr/>
        </p:nvSpPr>
        <p:spPr>
          <a:xfrm>
            <a:off x="5558671" y="4150524"/>
            <a:ext cx="2199067" cy="794882"/>
          </a:xfrm>
          <a:prstGeom prst="rect">
            <a:avLst/>
          </a:prstGeom>
        </p:spPr>
        <p:txBody>
          <a:bodyPr vert="horz" wrap="square" lIns="0" tIns="12697" rIns="0" bIns="0" rtlCol="0">
            <a:spAutoFit/>
          </a:bodyPr>
          <a:lstStyle/>
          <a:p>
            <a:pPr marL="12696" defTabSz="914126">
              <a:spcBef>
                <a:spcPts val="100"/>
              </a:spcBef>
              <a:defRPr/>
            </a:pPr>
            <a:r>
              <a:rPr sz="2799" b="1" spc="-25">
                <a:solidFill>
                  <a:srgbClr val="3769FF"/>
                </a:solidFill>
                <a:latin typeface="Arial" panose="020B0604020202020204" pitchFamily="34" charset="0"/>
                <a:cs typeface="Arial" panose="020B0604020202020204" pitchFamily="34" charset="0"/>
              </a:rPr>
              <a:t>$6.9</a:t>
            </a:r>
            <a:r>
              <a:rPr lang="de-DE" sz="1999" b="1" spc="-25">
                <a:solidFill>
                  <a:srgbClr val="3769FF"/>
                </a:solidFill>
                <a:latin typeface="Arial" panose="020B0604020202020204" pitchFamily="34" charset="0"/>
                <a:cs typeface="Arial" panose="020B0604020202020204" pitchFamily="34" charset="0"/>
              </a:rPr>
              <a:t>Mrd.</a:t>
            </a:r>
            <a:endParaRPr lang="en-US" sz="1999" b="1" spc="-25">
              <a:solidFill>
                <a:srgbClr val="3769FF"/>
              </a:solidFill>
              <a:latin typeface="Arial" panose="020B0604020202020204" pitchFamily="34" charset="0"/>
              <a:cs typeface="Arial" panose="020B0604020202020204" pitchFamily="34" charset="0"/>
            </a:endParaRPr>
          </a:p>
          <a:p>
            <a:pPr marL="38089" defTabSz="914126">
              <a:spcBef>
                <a:spcPts val="100"/>
              </a:spcBef>
              <a:defRPr/>
            </a:pPr>
            <a:r>
              <a:rPr lang="de-DE" sz="1100" kern="0" spc="-10">
                <a:solidFill>
                  <a:sysClr val="windowText" lastClr="000000"/>
                </a:solidFill>
                <a:latin typeface="Arial" panose="020B0604020202020204" pitchFamily="34" charset="0"/>
                <a:cs typeface="Arial" panose="020B0604020202020204" pitchFamily="34" charset="0"/>
              </a:rPr>
              <a:t>der gesamten Barmittel und Investitionen</a:t>
            </a:r>
            <a:r>
              <a:rPr lang="en-US" sz="1100" kern="0" spc="-15" baseline="31746">
                <a:solidFill>
                  <a:sysClr val="windowText" lastClr="000000"/>
                </a:solidFill>
                <a:latin typeface="Arial" panose="020B0604020202020204" pitchFamily="34" charset="0"/>
                <a:cs typeface="Arial" panose="020B0604020202020204" pitchFamily="34" charset="0"/>
              </a:rPr>
              <a:t>2</a:t>
            </a:r>
            <a:endParaRPr lang="en-US" sz="1100" kern="0" baseline="31746">
              <a:solidFill>
                <a:sysClr val="windowText" lastClr="000000"/>
              </a:solidFill>
              <a:latin typeface="Arial" panose="020B0604020202020204" pitchFamily="34" charset="0"/>
              <a:cs typeface="Arial" panose="020B0604020202020204" pitchFamily="34" charset="0"/>
            </a:endParaRPr>
          </a:p>
        </p:txBody>
      </p:sp>
      <p:sp>
        <p:nvSpPr>
          <p:cNvPr id="34" name="object 8">
            <a:extLst>
              <a:ext uri="{FF2B5EF4-FFF2-40B4-BE49-F238E27FC236}">
                <a16:creationId xmlns:a16="http://schemas.microsoft.com/office/drawing/2014/main" id="{30CB7B28-F1D7-FB4A-69FF-A55EE7542097}"/>
              </a:ext>
            </a:extLst>
          </p:cNvPr>
          <p:cNvSpPr txBox="1"/>
          <p:nvPr/>
        </p:nvSpPr>
        <p:spPr>
          <a:xfrm>
            <a:off x="5623959" y="1949535"/>
            <a:ext cx="1728655" cy="625649"/>
          </a:xfrm>
          <a:prstGeom prst="rect">
            <a:avLst/>
          </a:prstGeom>
        </p:spPr>
        <p:txBody>
          <a:bodyPr vert="horz" wrap="square" lIns="0" tIns="12697" rIns="0" bIns="0" rtlCol="0">
            <a:spAutoFit/>
          </a:bodyPr>
          <a:lstStyle/>
          <a:p>
            <a:pPr marL="12696" defTabSz="914126">
              <a:spcBef>
                <a:spcPts val="100"/>
              </a:spcBef>
              <a:defRPr/>
            </a:pPr>
            <a:r>
              <a:rPr sz="2799" b="1" spc="-10">
                <a:solidFill>
                  <a:srgbClr val="3769FF"/>
                </a:solidFill>
                <a:latin typeface="Arial" panose="020B0604020202020204" pitchFamily="34" charset="0"/>
                <a:cs typeface="Arial" panose="020B0604020202020204" pitchFamily="34" charset="0"/>
              </a:rPr>
              <a:t>$6</a:t>
            </a:r>
            <a:r>
              <a:rPr lang="en-CA" sz="2799" b="1" spc="-10">
                <a:solidFill>
                  <a:srgbClr val="3769FF"/>
                </a:solidFill>
                <a:latin typeface="Arial" panose="020B0604020202020204" pitchFamily="34" charset="0"/>
                <a:cs typeface="Arial" panose="020B0604020202020204" pitchFamily="34" charset="0"/>
              </a:rPr>
              <a:t>87</a:t>
            </a:r>
            <a:r>
              <a:rPr lang="en-CA" sz="1999" b="1" spc="-10">
                <a:solidFill>
                  <a:srgbClr val="3769FF"/>
                </a:solidFill>
                <a:latin typeface="Arial" panose="020B0604020202020204" pitchFamily="34" charset="0"/>
                <a:cs typeface="Arial" panose="020B0604020202020204" pitchFamily="34" charset="0"/>
              </a:rPr>
              <a:t>Mrd.</a:t>
            </a:r>
            <a:endParaRPr lang="en-US" sz="1999" b="1" spc="-10">
              <a:solidFill>
                <a:srgbClr val="3769FF"/>
              </a:solidFill>
              <a:latin typeface="Arial" panose="020B0604020202020204" pitchFamily="34" charset="0"/>
              <a:cs typeface="Arial" panose="020B0604020202020204" pitchFamily="34" charset="0"/>
            </a:endParaRPr>
          </a:p>
          <a:p>
            <a:pPr marL="12696" defTabSz="914126">
              <a:spcBef>
                <a:spcPts val="100"/>
              </a:spcBef>
              <a:defRPr/>
            </a:pPr>
            <a:r>
              <a:rPr lang="en-US" sz="1100" kern="0" spc="-65">
                <a:solidFill>
                  <a:sysClr val="windowText" lastClr="000000"/>
                </a:solidFill>
                <a:latin typeface="Arial"/>
                <a:cs typeface="TT Commons Pro Medium"/>
              </a:rPr>
              <a:t> </a:t>
            </a:r>
            <a:r>
              <a:rPr lang="en-US" sz="1100" kern="0" spc="-65" err="1">
                <a:solidFill>
                  <a:sysClr val="windowText" lastClr="000000"/>
                </a:solidFill>
                <a:latin typeface="Arial"/>
                <a:cs typeface="TT Commons Pro Medium"/>
              </a:rPr>
              <a:t>institutionelles</a:t>
            </a:r>
            <a:r>
              <a:rPr lang="en-US" sz="1100" kern="0" spc="-60">
                <a:solidFill>
                  <a:sysClr val="windowText" lastClr="000000"/>
                </a:solidFill>
                <a:latin typeface="Arial"/>
                <a:cs typeface="TT Commons Pro Medium"/>
              </a:rPr>
              <a:t> </a:t>
            </a:r>
            <a:r>
              <a:rPr lang="en-US" sz="1100" kern="0" spc="-25">
                <a:solidFill>
                  <a:sysClr val="windowText" lastClr="000000"/>
                </a:solidFill>
                <a:latin typeface="Arial"/>
                <a:cs typeface="TT Commons Pro Medium"/>
              </a:rPr>
              <a:t>AUM</a:t>
            </a:r>
            <a:endParaRPr lang="en-US" sz="1100" kern="0">
              <a:solidFill>
                <a:sysClr val="windowText" lastClr="000000"/>
              </a:solidFill>
              <a:latin typeface="Arial"/>
              <a:cs typeface="TT Commons Pro Medium"/>
            </a:endParaRPr>
          </a:p>
        </p:txBody>
      </p:sp>
      <p:sp>
        <p:nvSpPr>
          <p:cNvPr id="35" name="object 10">
            <a:extLst>
              <a:ext uri="{FF2B5EF4-FFF2-40B4-BE49-F238E27FC236}">
                <a16:creationId xmlns:a16="http://schemas.microsoft.com/office/drawing/2014/main" id="{8D8F0653-1AFE-C826-9239-CA1498B9AF66}"/>
              </a:ext>
            </a:extLst>
          </p:cNvPr>
          <p:cNvSpPr txBox="1"/>
          <p:nvPr/>
        </p:nvSpPr>
        <p:spPr>
          <a:xfrm>
            <a:off x="4911436" y="5112834"/>
            <a:ext cx="2199067" cy="782061"/>
          </a:xfrm>
          <a:prstGeom prst="rect">
            <a:avLst/>
          </a:prstGeom>
        </p:spPr>
        <p:txBody>
          <a:bodyPr vert="horz" wrap="square" lIns="0" tIns="12697" rIns="0" bIns="0" rtlCol="0">
            <a:spAutoFit/>
          </a:bodyPr>
          <a:lstStyle/>
          <a:p>
            <a:pPr marL="12696" defTabSz="914126">
              <a:spcBef>
                <a:spcPts val="100"/>
              </a:spcBef>
              <a:defRPr/>
            </a:pPr>
            <a:r>
              <a:rPr sz="2799" b="1" spc="-25">
                <a:solidFill>
                  <a:srgbClr val="3769FF"/>
                </a:solidFill>
                <a:latin typeface="Arial" panose="020B0604020202020204" pitchFamily="34" charset="0"/>
                <a:cs typeface="Arial" panose="020B0604020202020204" pitchFamily="34" charset="0"/>
              </a:rPr>
              <a:t>75</a:t>
            </a:r>
            <a:endParaRPr sz="2799">
              <a:solidFill>
                <a:srgbClr val="000000"/>
              </a:solidFill>
              <a:latin typeface="Arial" panose="020B0604020202020204" pitchFamily="34" charset="0"/>
              <a:cs typeface="Arial" panose="020B0604020202020204" pitchFamily="34" charset="0"/>
            </a:endParaRPr>
          </a:p>
          <a:p>
            <a:pPr marL="12696" defTabSz="914126">
              <a:spcBef>
                <a:spcPts val="30"/>
              </a:spcBef>
              <a:defRPr/>
            </a:pPr>
            <a:r>
              <a:rPr lang="de-DE" sz="1100">
                <a:solidFill>
                  <a:srgbClr val="000000"/>
                </a:solidFill>
                <a:latin typeface="Arial" panose="020B0604020202020204" pitchFamily="34" charset="0"/>
                <a:cs typeface="Arial" panose="020B0604020202020204" pitchFamily="34" charset="0"/>
              </a:rPr>
              <a:t>Jahre kundenorientierter Traditionen</a:t>
            </a:r>
            <a:endParaRPr sz="1100">
              <a:solidFill>
                <a:srgbClr val="000000"/>
              </a:solidFill>
              <a:latin typeface="Arial" panose="020B0604020202020204" pitchFamily="34" charset="0"/>
              <a:cs typeface="Arial" panose="020B0604020202020204" pitchFamily="34" charset="0"/>
            </a:endParaRPr>
          </a:p>
        </p:txBody>
      </p:sp>
      <p:sp>
        <p:nvSpPr>
          <p:cNvPr id="36" name="object 11">
            <a:extLst>
              <a:ext uri="{FF2B5EF4-FFF2-40B4-BE49-F238E27FC236}">
                <a16:creationId xmlns:a16="http://schemas.microsoft.com/office/drawing/2014/main" id="{D80D54B7-1191-1C5E-37AE-E27729410561}"/>
              </a:ext>
            </a:extLst>
          </p:cNvPr>
          <p:cNvSpPr txBox="1"/>
          <p:nvPr/>
        </p:nvSpPr>
        <p:spPr>
          <a:xfrm>
            <a:off x="5128187" y="876214"/>
            <a:ext cx="2551009" cy="782061"/>
          </a:xfrm>
          <a:prstGeom prst="rect">
            <a:avLst/>
          </a:prstGeom>
        </p:spPr>
        <p:txBody>
          <a:bodyPr vert="horz" wrap="square" lIns="0" tIns="12697" rIns="0" bIns="0" rtlCol="0">
            <a:spAutoFit/>
          </a:bodyPr>
          <a:lstStyle/>
          <a:p>
            <a:pPr marL="12696" defTabSz="914126">
              <a:spcBef>
                <a:spcPts val="100"/>
              </a:spcBef>
              <a:defRPr/>
            </a:pPr>
            <a:r>
              <a:rPr sz="2799" b="1" spc="-25">
                <a:solidFill>
                  <a:srgbClr val="3769FF"/>
                </a:solidFill>
                <a:latin typeface="Arial" panose="020B0604020202020204" pitchFamily="34" charset="0"/>
                <a:cs typeface="Arial" panose="020B0604020202020204" pitchFamily="34" charset="0"/>
              </a:rPr>
              <a:t>10</a:t>
            </a:r>
            <a:endParaRPr sz="2799">
              <a:solidFill>
                <a:srgbClr val="000000"/>
              </a:solidFill>
              <a:latin typeface="Arial" panose="020B0604020202020204" pitchFamily="34" charset="0"/>
              <a:cs typeface="Arial" panose="020B0604020202020204" pitchFamily="34" charset="0"/>
            </a:endParaRPr>
          </a:p>
          <a:p>
            <a:pPr marL="12696" defTabSz="914126">
              <a:spcBef>
                <a:spcPts val="30"/>
              </a:spcBef>
              <a:defRPr/>
            </a:pPr>
            <a:r>
              <a:rPr lang="de-DE" sz="1100" spc="-10">
                <a:solidFill>
                  <a:srgbClr val="000000"/>
                </a:solidFill>
                <a:latin typeface="Arial" panose="020B0604020202020204" pitchFamily="34" charset="0"/>
                <a:cs typeface="Arial" panose="020B0604020202020204" pitchFamily="34" charset="0"/>
              </a:rPr>
              <a:t>neue Investmentmanager auf unserer Plattform seit 2019</a:t>
            </a:r>
            <a:endParaRPr sz="1100">
              <a:solidFill>
                <a:srgbClr val="000000"/>
              </a:solidFill>
              <a:latin typeface="Arial" panose="020B0604020202020204" pitchFamily="34" charset="0"/>
              <a:cs typeface="Arial" panose="020B0604020202020204" pitchFamily="34" charset="0"/>
            </a:endParaRPr>
          </a:p>
        </p:txBody>
      </p:sp>
      <p:sp>
        <p:nvSpPr>
          <p:cNvPr id="46" name="Circle: Hollow 45">
            <a:extLst>
              <a:ext uri="{FF2B5EF4-FFF2-40B4-BE49-F238E27FC236}">
                <a16:creationId xmlns:a16="http://schemas.microsoft.com/office/drawing/2014/main" id="{333F6C34-EF95-2627-A33E-D056D8627C73}"/>
              </a:ext>
            </a:extLst>
          </p:cNvPr>
          <p:cNvSpPr/>
          <p:nvPr/>
        </p:nvSpPr>
        <p:spPr>
          <a:xfrm>
            <a:off x="463982" y="1507083"/>
            <a:ext cx="3724526" cy="3724526"/>
          </a:xfrm>
          <a:prstGeom prst="donu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000000"/>
              </a:solidFill>
              <a:latin typeface="Arial"/>
            </a:endParaRPr>
          </a:p>
        </p:txBody>
      </p:sp>
      <p:graphicFrame>
        <p:nvGraphicFramePr>
          <p:cNvPr id="39" name="Chart 38">
            <a:extLst>
              <a:ext uri="{FF2B5EF4-FFF2-40B4-BE49-F238E27FC236}">
                <a16:creationId xmlns:a16="http://schemas.microsoft.com/office/drawing/2014/main" id="{638252F9-B416-17FE-E805-BEEE52324B47}"/>
              </a:ext>
            </a:extLst>
          </p:cNvPr>
          <p:cNvGraphicFramePr/>
          <p:nvPr/>
        </p:nvGraphicFramePr>
        <p:xfrm>
          <a:off x="-38038" y="1436418"/>
          <a:ext cx="4737775" cy="3817651"/>
        </p:xfrm>
        <a:graphic>
          <a:graphicData uri="http://schemas.openxmlformats.org/drawingml/2006/chart">
            <c:chart xmlns:c="http://schemas.openxmlformats.org/drawingml/2006/chart" xmlns:r="http://schemas.openxmlformats.org/officeDocument/2006/relationships" r:id="rId4"/>
          </a:graphicData>
        </a:graphic>
      </p:graphicFrame>
      <p:sp>
        <p:nvSpPr>
          <p:cNvPr id="41" name="object 20">
            <a:extLst>
              <a:ext uri="{FF2B5EF4-FFF2-40B4-BE49-F238E27FC236}">
                <a16:creationId xmlns:a16="http://schemas.microsoft.com/office/drawing/2014/main" id="{4291738A-0F75-C510-B197-2F8ACF25821D}"/>
              </a:ext>
            </a:extLst>
          </p:cNvPr>
          <p:cNvSpPr/>
          <p:nvPr/>
        </p:nvSpPr>
        <p:spPr>
          <a:xfrm>
            <a:off x="2361783" y="1257281"/>
            <a:ext cx="2106427" cy="4212854"/>
          </a:xfrm>
          <a:custGeom>
            <a:avLst/>
            <a:gdLst/>
            <a:ahLst/>
            <a:cxnLst/>
            <a:rect l="l" t="t" r="r" b="b"/>
            <a:pathLst>
              <a:path w="2582545" h="5165090">
                <a:moveTo>
                  <a:pt x="0" y="5164861"/>
                </a:moveTo>
                <a:lnTo>
                  <a:pt x="48515" y="5164414"/>
                </a:lnTo>
                <a:lnTo>
                  <a:pt x="96814" y="5163080"/>
                </a:lnTo>
                <a:lnTo>
                  <a:pt x="144888" y="5160865"/>
                </a:lnTo>
                <a:lnTo>
                  <a:pt x="192729" y="5157778"/>
                </a:lnTo>
                <a:lnTo>
                  <a:pt x="240330" y="5153826"/>
                </a:lnTo>
                <a:lnTo>
                  <a:pt x="287683" y="5149017"/>
                </a:lnTo>
                <a:lnTo>
                  <a:pt x="334779" y="5143360"/>
                </a:lnTo>
                <a:lnTo>
                  <a:pt x="381612" y="5136861"/>
                </a:lnTo>
                <a:lnTo>
                  <a:pt x="428173" y="5129528"/>
                </a:lnTo>
                <a:lnTo>
                  <a:pt x="474454" y="5121371"/>
                </a:lnTo>
                <a:lnTo>
                  <a:pt x="520449" y="5112395"/>
                </a:lnTo>
                <a:lnTo>
                  <a:pt x="566148" y="5102609"/>
                </a:lnTo>
                <a:lnTo>
                  <a:pt x="611545" y="5092022"/>
                </a:lnTo>
                <a:lnTo>
                  <a:pt x="656631" y="5080639"/>
                </a:lnTo>
                <a:lnTo>
                  <a:pt x="701398" y="5068471"/>
                </a:lnTo>
                <a:lnTo>
                  <a:pt x="745839" y="5055523"/>
                </a:lnTo>
                <a:lnTo>
                  <a:pt x="789946" y="5041805"/>
                </a:lnTo>
                <a:lnTo>
                  <a:pt x="833711" y="5027323"/>
                </a:lnTo>
                <a:lnTo>
                  <a:pt x="877127" y="5012086"/>
                </a:lnTo>
                <a:lnTo>
                  <a:pt x="920185" y="4996101"/>
                </a:lnTo>
                <a:lnTo>
                  <a:pt x="962878" y="4979377"/>
                </a:lnTo>
                <a:lnTo>
                  <a:pt x="1005197" y="4961920"/>
                </a:lnTo>
                <a:lnTo>
                  <a:pt x="1047136" y="4943740"/>
                </a:lnTo>
                <a:lnTo>
                  <a:pt x="1088686" y="4924843"/>
                </a:lnTo>
                <a:lnTo>
                  <a:pt x="1129840" y="4905238"/>
                </a:lnTo>
                <a:lnTo>
                  <a:pt x="1170590" y="4884931"/>
                </a:lnTo>
                <a:lnTo>
                  <a:pt x="1210927" y="4863932"/>
                </a:lnTo>
                <a:lnTo>
                  <a:pt x="1250844" y="4842248"/>
                </a:lnTo>
                <a:lnTo>
                  <a:pt x="1290334" y="4819886"/>
                </a:lnTo>
                <a:lnTo>
                  <a:pt x="1329388" y="4796855"/>
                </a:lnTo>
                <a:lnTo>
                  <a:pt x="1367999" y="4773162"/>
                </a:lnTo>
                <a:lnTo>
                  <a:pt x="1406159" y="4748815"/>
                </a:lnTo>
                <a:lnTo>
                  <a:pt x="1443860" y="4723822"/>
                </a:lnTo>
                <a:lnTo>
                  <a:pt x="1481095" y="4698190"/>
                </a:lnTo>
                <a:lnTo>
                  <a:pt x="1517854" y="4671928"/>
                </a:lnTo>
                <a:lnTo>
                  <a:pt x="1554132" y="4645044"/>
                </a:lnTo>
                <a:lnTo>
                  <a:pt x="1589919" y="4617544"/>
                </a:lnTo>
                <a:lnTo>
                  <a:pt x="1625209" y="4589437"/>
                </a:lnTo>
                <a:lnTo>
                  <a:pt x="1659993" y="4560731"/>
                </a:lnTo>
                <a:lnTo>
                  <a:pt x="1694263" y="4531434"/>
                </a:lnTo>
                <a:lnTo>
                  <a:pt x="1728012" y="4501552"/>
                </a:lnTo>
                <a:lnTo>
                  <a:pt x="1761232" y="4471095"/>
                </a:lnTo>
                <a:lnTo>
                  <a:pt x="1793915" y="4440070"/>
                </a:lnTo>
                <a:lnTo>
                  <a:pt x="1826053" y="4408484"/>
                </a:lnTo>
                <a:lnTo>
                  <a:pt x="1857639" y="4376346"/>
                </a:lnTo>
                <a:lnTo>
                  <a:pt x="1888664" y="4343663"/>
                </a:lnTo>
                <a:lnTo>
                  <a:pt x="1919122" y="4310443"/>
                </a:lnTo>
                <a:lnTo>
                  <a:pt x="1949003" y="4276694"/>
                </a:lnTo>
                <a:lnTo>
                  <a:pt x="1978301" y="4242423"/>
                </a:lnTo>
                <a:lnTo>
                  <a:pt x="2007007" y="4207640"/>
                </a:lnTo>
                <a:lnTo>
                  <a:pt x="2035113" y="4172350"/>
                </a:lnTo>
                <a:lnTo>
                  <a:pt x="2062613" y="4136563"/>
                </a:lnTo>
                <a:lnTo>
                  <a:pt x="2089498" y="4100285"/>
                </a:lnTo>
                <a:lnTo>
                  <a:pt x="2115760" y="4063525"/>
                </a:lnTo>
                <a:lnTo>
                  <a:pt x="2141391" y="4026291"/>
                </a:lnTo>
                <a:lnTo>
                  <a:pt x="2166384" y="3988590"/>
                </a:lnTo>
                <a:lnTo>
                  <a:pt x="2190731" y="3950430"/>
                </a:lnTo>
                <a:lnTo>
                  <a:pt x="2214424" y="3911819"/>
                </a:lnTo>
                <a:lnTo>
                  <a:pt x="2237455" y="3872765"/>
                </a:lnTo>
                <a:lnTo>
                  <a:pt x="2259817" y="3833275"/>
                </a:lnTo>
                <a:lnTo>
                  <a:pt x="2281501" y="3793358"/>
                </a:lnTo>
                <a:lnTo>
                  <a:pt x="2302501" y="3753020"/>
                </a:lnTo>
                <a:lnTo>
                  <a:pt x="2322807" y="3712271"/>
                </a:lnTo>
                <a:lnTo>
                  <a:pt x="2342412" y="3671117"/>
                </a:lnTo>
                <a:lnTo>
                  <a:pt x="2361309" y="3629567"/>
                </a:lnTo>
                <a:lnTo>
                  <a:pt x="2379490" y="3587628"/>
                </a:lnTo>
                <a:lnTo>
                  <a:pt x="2396946" y="3545308"/>
                </a:lnTo>
                <a:lnTo>
                  <a:pt x="2413671" y="3502616"/>
                </a:lnTo>
                <a:lnTo>
                  <a:pt x="2429655" y="3459557"/>
                </a:lnTo>
                <a:lnTo>
                  <a:pt x="2444892" y="3416142"/>
                </a:lnTo>
                <a:lnTo>
                  <a:pt x="2459374" y="3372377"/>
                </a:lnTo>
                <a:lnTo>
                  <a:pt x="2473092" y="3328270"/>
                </a:lnTo>
                <a:lnTo>
                  <a:pt x="2486040" y="3283829"/>
                </a:lnTo>
                <a:lnTo>
                  <a:pt x="2498209" y="3239061"/>
                </a:lnTo>
                <a:lnTo>
                  <a:pt x="2509591" y="3193975"/>
                </a:lnTo>
                <a:lnTo>
                  <a:pt x="2520179" y="3148579"/>
                </a:lnTo>
                <a:lnTo>
                  <a:pt x="2529964" y="3102880"/>
                </a:lnTo>
                <a:lnTo>
                  <a:pt x="2538940" y="3056885"/>
                </a:lnTo>
                <a:lnTo>
                  <a:pt x="2547098" y="3010604"/>
                </a:lnTo>
                <a:lnTo>
                  <a:pt x="2554430" y="2964043"/>
                </a:lnTo>
                <a:lnTo>
                  <a:pt x="2560929" y="2917210"/>
                </a:lnTo>
                <a:lnTo>
                  <a:pt x="2566586" y="2870113"/>
                </a:lnTo>
                <a:lnTo>
                  <a:pt x="2571395" y="2822761"/>
                </a:lnTo>
                <a:lnTo>
                  <a:pt x="2575347" y="2775160"/>
                </a:lnTo>
                <a:lnTo>
                  <a:pt x="2578434" y="2727319"/>
                </a:lnTo>
                <a:lnTo>
                  <a:pt x="2580649" y="2679245"/>
                </a:lnTo>
                <a:lnTo>
                  <a:pt x="2581984" y="2630946"/>
                </a:lnTo>
                <a:lnTo>
                  <a:pt x="2582430" y="2582430"/>
                </a:lnTo>
                <a:lnTo>
                  <a:pt x="2581984" y="2533914"/>
                </a:lnTo>
                <a:lnTo>
                  <a:pt x="2580649" y="2485616"/>
                </a:lnTo>
                <a:lnTo>
                  <a:pt x="2578434" y="2437542"/>
                </a:lnTo>
                <a:lnTo>
                  <a:pt x="2575347" y="2389701"/>
                </a:lnTo>
                <a:lnTo>
                  <a:pt x="2571395" y="2342100"/>
                </a:lnTo>
                <a:lnTo>
                  <a:pt x="2566586" y="2294747"/>
                </a:lnTo>
                <a:lnTo>
                  <a:pt x="2560929" y="2247651"/>
                </a:lnTo>
                <a:lnTo>
                  <a:pt x="2554430" y="2200818"/>
                </a:lnTo>
                <a:lnTo>
                  <a:pt x="2547098" y="2154257"/>
                </a:lnTo>
                <a:lnTo>
                  <a:pt x="2538940" y="2107975"/>
                </a:lnTo>
                <a:lnTo>
                  <a:pt x="2529964" y="2061981"/>
                </a:lnTo>
                <a:lnTo>
                  <a:pt x="2520179" y="2016281"/>
                </a:lnTo>
                <a:lnTo>
                  <a:pt x="2509591" y="1970885"/>
                </a:lnTo>
                <a:lnTo>
                  <a:pt x="2498209" y="1925799"/>
                </a:lnTo>
                <a:lnTo>
                  <a:pt x="2486040" y="1881032"/>
                </a:lnTo>
                <a:lnTo>
                  <a:pt x="2473092" y="1836591"/>
                </a:lnTo>
                <a:lnTo>
                  <a:pt x="2459374" y="1792484"/>
                </a:lnTo>
                <a:lnTo>
                  <a:pt x="2444892" y="1748718"/>
                </a:lnTo>
                <a:lnTo>
                  <a:pt x="2429655" y="1705303"/>
                </a:lnTo>
                <a:lnTo>
                  <a:pt x="2413671" y="1662245"/>
                </a:lnTo>
                <a:lnTo>
                  <a:pt x="2396946" y="1619552"/>
                </a:lnTo>
                <a:lnTo>
                  <a:pt x="2379490" y="1577232"/>
                </a:lnTo>
                <a:lnTo>
                  <a:pt x="2361309" y="1535293"/>
                </a:lnTo>
                <a:lnTo>
                  <a:pt x="2342412" y="1493743"/>
                </a:lnTo>
                <a:lnTo>
                  <a:pt x="2322807" y="1452590"/>
                </a:lnTo>
                <a:lnTo>
                  <a:pt x="2302501" y="1411840"/>
                </a:lnTo>
                <a:lnTo>
                  <a:pt x="2281501" y="1371503"/>
                </a:lnTo>
                <a:lnTo>
                  <a:pt x="2259817" y="1331585"/>
                </a:lnTo>
                <a:lnTo>
                  <a:pt x="2237455" y="1292096"/>
                </a:lnTo>
                <a:lnTo>
                  <a:pt x="2214424" y="1253041"/>
                </a:lnTo>
                <a:lnTo>
                  <a:pt x="2190731" y="1214430"/>
                </a:lnTo>
                <a:lnTo>
                  <a:pt x="2166384" y="1176270"/>
                </a:lnTo>
                <a:lnTo>
                  <a:pt x="2141391" y="1138569"/>
                </a:lnTo>
                <a:lnTo>
                  <a:pt x="2115760" y="1101335"/>
                </a:lnTo>
                <a:lnTo>
                  <a:pt x="2089498" y="1064575"/>
                </a:lnTo>
                <a:lnTo>
                  <a:pt x="2062613" y="1028298"/>
                </a:lnTo>
                <a:lnTo>
                  <a:pt x="2035113" y="992510"/>
                </a:lnTo>
                <a:lnTo>
                  <a:pt x="2007007" y="957221"/>
                </a:lnTo>
                <a:lnTo>
                  <a:pt x="1978301" y="922437"/>
                </a:lnTo>
                <a:lnTo>
                  <a:pt x="1949003" y="888167"/>
                </a:lnTo>
                <a:lnTo>
                  <a:pt x="1919122" y="854418"/>
                </a:lnTo>
                <a:lnTo>
                  <a:pt x="1888664" y="821198"/>
                </a:lnTo>
                <a:lnTo>
                  <a:pt x="1857639" y="788515"/>
                </a:lnTo>
                <a:lnTo>
                  <a:pt x="1826053" y="756377"/>
                </a:lnTo>
                <a:lnTo>
                  <a:pt x="1793915" y="724791"/>
                </a:lnTo>
                <a:lnTo>
                  <a:pt x="1761232" y="693765"/>
                </a:lnTo>
                <a:lnTo>
                  <a:pt x="1728012" y="663308"/>
                </a:lnTo>
                <a:lnTo>
                  <a:pt x="1694263" y="633427"/>
                </a:lnTo>
                <a:lnTo>
                  <a:pt x="1659993" y="604129"/>
                </a:lnTo>
                <a:lnTo>
                  <a:pt x="1625209" y="575423"/>
                </a:lnTo>
                <a:lnTo>
                  <a:pt x="1589919" y="547316"/>
                </a:lnTo>
                <a:lnTo>
                  <a:pt x="1554132" y="519817"/>
                </a:lnTo>
                <a:lnTo>
                  <a:pt x="1517854" y="492932"/>
                </a:lnTo>
                <a:lnTo>
                  <a:pt x="1481095" y="466670"/>
                </a:lnTo>
                <a:lnTo>
                  <a:pt x="1443860" y="441039"/>
                </a:lnTo>
                <a:lnTo>
                  <a:pt x="1406159" y="416045"/>
                </a:lnTo>
                <a:lnTo>
                  <a:pt x="1367999" y="391699"/>
                </a:lnTo>
                <a:lnTo>
                  <a:pt x="1329388" y="368006"/>
                </a:lnTo>
                <a:lnTo>
                  <a:pt x="1290334" y="344974"/>
                </a:lnTo>
                <a:lnTo>
                  <a:pt x="1250844" y="322613"/>
                </a:lnTo>
                <a:lnTo>
                  <a:pt x="1210927" y="300928"/>
                </a:lnTo>
                <a:lnTo>
                  <a:pt x="1170590" y="279929"/>
                </a:lnTo>
                <a:lnTo>
                  <a:pt x="1129840" y="259623"/>
                </a:lnTo>
                <a:lnTo>
                  <a:pt x="1088686" y="240017"/>
                </a:lnTo>
                <a:lnTo>
                  <a:pt x="1047136" y="221120"/>
                </a:lnTo>
                <a:lnTo>
                  <a:pt x="1005197" y="202940"/>
                </a:lnTo>
                <a:lnTo>
                  <a:pt x="962878" y="185484"/>
                </a:lnTo>
                <a:lnTo>
                  <a:pt x="920185" y="168759"/>
                </a:lnTo>
                <a:lnTo>
                  <a:pt x="877127" y="152775"/>
                </a:lnTo>
                <a:lnTo>
                  <a:pt x="833711" y="137537"/>
                </a:lnTo>
                <a:lnTo>
                  <a:pt x="789946" y="123056"/>
                </a:lnTo>
                <a:lnTo>
                  <a:pt x="745839" y="109337"/>
                </a:lnTo>
                <a:lnTo>
                  <a:pt x="701398" y="96390"/>
                </a:lnTo>
                <a:lnTo>
                  <a:pt x="656631" y="84221"/>
                </a:lnTo>
                <a:lnTo>
                  <a:pt x="611545" y="72839"/>
                </a:lnTo>
                <a:lnTo>
                  <a:pt x="566148" y="62251"/>
                </a:lnTo>
                <a:lnTo>
                  <a:pt x="520449" y="52465"/>
                </a:lnTo>
                <a:lnTo>
                  <a:pt x="474454" y="43490"/>
                </a:lnTo>
                <a:lnTo>
                  <a:pt x="428173" y="35332"/>
                </a:lnTo>
                <a:lnTo>
                  <a:pt x="381612" y="28000"/>
                </a:lnTo>
                <a:lnTo>
                  <a:pt x="334779" y="21501"/>
                </a:lnTo>
                <a:lnTo>
                  <a:pt x="287683" y="15843"/>
                </a:lnTo>
                <a:lnTo>
                  <a:pt x="240330" y="11035"/>
                </a:lnTo>
                <a:lnTo>
                  <a:pt x="192729" y="7083"/>
                </a:lnTo>
                <a:lnTo>
                  <a:pt x="144888" y="3996"/>
                </a:lnTo>
                <a:lnTo>
                  <a:pt x="96814" y="1781"/>
                </a:lnTo>
                <a:lnTo>
                  <a:pt x="48515" y="446"/>
                </a:lnTo>
                <a:lnTo>
                  <a:pt x="0" y="0"/>
                </a:lnTo>
              </a:path>
            </a:pathLst>
          </a:custGeom>
          <a:ln w="50799">
            <a:solidFill>
              <a:srgbClr val="BFBFBF"/>
            </a:solidFill>
          </a:ln>
        </p:spPr>
        <p:txBody>
          <a:bodyPr wrap="square" lIns="0" tIns="0" rIns="0" bIns="0" rtlCol="0"/>
          <a:lstStyle/>
          <a:p>
            <a:pPr defTabSz="914126">
              <a:defRPr/>
            </a:pPr>
            <a:endParaRPr sz="1799">
              <a:solidFill>
                <a:srgbClr val="000000"/>
              </a:solidFill>
              <a:latin typeface="Arial"/>
            </a:endParaRPr>
          </a:p>
        </p:txBody>
      </p:sp>
      <p:sp>
        <p:nvSpPr>
          <p:cNvPr id="42" name="object 28">
            <a:extLst>
              <a:ext uri="{FF2B5EF4-FFF2-40B4-BE49-F238E27FC236}">
                <a16:creationId xmlns:a16="http://schemas.microsoft.com/office/drawing/2014/main" id="{E37F4481-EDE1-08AC-DDAC-338C83D37C70}"/>
              </a:ext>
            </a:extLst>
          </p:cNvPr>
          <p:cNvSpPr/>
          <p:nvPr/>
        </p:nvSpPr>
        <p:spPr>
          <a:xfrm>
            <a:off x="3827254" y="4871671"/>
            <a:ext cx="412430" cy="412430"/>
          </a:xfrm>
          <a:custGeom>
            <a:avLst/>
            <a:gdLst/>
            <a:ahLst/>
            <a:cxnLst/>
            <a:rect l="l" t="t" r="r" b="b"/>
            <a:pathLst>
              <a:path w="441960" h="441960">
                <a:moveTo>
                  <a:pt x="0" y="0"/>
                </a:moveTo>
                <a:lnTo>
                  <a:pt x="441909" y="441909"/>
                </a:lnTo>
              </a:path>
            </a:pathLst>
          </a:custGeom>
          <a:ln w="50800">
            <a:solidFill>
              <a:srgbClr val="BFBFBF"/>
            </a:solidFill>
          </a:ln>
        </p:spPr>
        <p:txBody>
          <a:bodyPr wrap="square" lIns="0" tIns="0" rIns="0" bIns="0" rtlCol="0"/>
          <a:lstStyle/>
          <a:p>
            <a:pPr defTabSz="914126">
              <a:defRPr/>
            </a:pPr>
            <a:endParaRPr sz="1799">
              <a:solidFill>
                <a:srgbClr val="000000"/>
              </a:solidFill>
              <a:latin typeface="Arial"/>
            </a:endParaRPr>
          </a:p>
        </p:txBody>
      </p:sp>
      <p:sp>
        <p:nvSpPr>
          <p:cNvPr id="49" name="object 21">
            <a:extLst>
              <a:ext uri="{FF2B5EF4-FFF2-40B4-BE49-F238E27FC236}">
                <a16:creationId xmlns:a16="http://schemas.microsoft.com/office/drawing/2014/main" id="{AB4DEC91-A364-3386-CF86-23DF7DCFD97E}"/>
              </a:ext>
            </a:extLst>
          </p:cNvPr>
          <p:cNvSpPr/>
          <p:nvPr/>
        </p:nvSpPr>
        <p:spPr>
          <a:xfrm>
            <a:off x="4013321" y="1629166"/>
            <a:ext cx="412430" cy="412430"/>
          </a:xfrm>
          <a:custGeom>
            <a:avLst/>
            <a:gdLst/>
            <a:ahLst/>
            <a:cxnLst/>
            <a:rect l="l" t="t" r="r" b="b"/>
            <a:pathLst>
              <a:path w="441960" h="441960">
                <a:moveTo>
                  <a:pt x="0" y="441909"/>
                </a:moveTo>
                <a:lnTo>
                  <a:pt x="441909" y="0"/>
                </a:lnTo>
              </a:path>
            </a:pathLst>
          </a:custGeom>
          <a:ln w="50800">
            <a:solidFill>
              <a:srgbClr val="BEBEBE"/>
            </a:solidFill>
          </a:ln>
        </p:spPr>
        <p:txBody>
          <a:bodyPr wrap="square" lIns="0" tIns="0" rIns="0" bIns="0" rtlCol="0"/>
          <a:lstStyle/>
          <a:p>
            <a:pPr defTabSz="914126">
              <a:defRPr/>
            </a:pPr>
            <a:endParaRPr sz="1799">
              <a:solidFill>
                <a:srgbClr val="000000"/>
              </a:solidFill>
              <a:latin typeface="Arial"/>
            </a:endParaRPr>
          </a:p>
        </p:txBody>
      </p:sp>
      <p:sp>
        <p:nvSpPr>
          <p:cNvPr id="50" name="object 23">
            <a:extLst>
              <a:ext uri="{FF2B5EF4-FFF2-40B4-BE49-F238E27FC236}">
                <a16:creationId xmlns:a16="http://schemas.microsoft.com/office/drawing/2014/main" id="{6E1F94F9-F2F4-6D34-709C-8ECF740B0A84}"/>
              </a:ext>
            </a:extLst>
          </p:cNvPr>
          <p:cNvSpPr/>
          <p:nvPr/>
        </p:nvSpPr>
        <p:spPr>
          <a:xfrm>
            <a:off x="4366862" y="2447849"/>
            <a:ext cx="544574" cy="209178"/>
          </a:xfrm>
          <a:custGeom>
            <a:avLst/>
            <a:gdLst/>
            <a:ahLst/>
            <a:cxnLst/>
            <a:rect l="l" t="t" r="r" b="b"/>
            <a:pathLst>
              <a:path w="583564" h="224154">
                <a:moveTo>
                  <a:pt x="0" y="223964"/>
                </a:moveTo>
                <a:lnTo>
                  <a:pt x="583450" y="0"/>
                </a:lnTo>
              </a:path>
            </a:pathLst>
          </a:custGeom>
          <a:ln w="50800">
            <a:solidFill>
              <a:srgbClr val="BEBEBE"/>
            </a:solidFill>
          </a:ln>
        </p:spPr>
        <p:txBody>
          <a:bodyPr wrap="square" lIns="0" tIns="0" rIns="0" bIns="0" rtlCol="0"/>
          <a:lstStyle/>
          <a:p>
            <a:pPr defTabSz="914126">
              <a:defRPr/>
            </a:pPr>
            <a:endParaRPr sz="1799">
              <a:solidFill>
                <a:srgbClr val="000000"/>
              </a:solidFill>
              <a:latin typeface="Arial"/>
            </a:endParaRPr>
          </a:p>
        </p:txBody>
      </p:sp>
      <p:sp>
        <p:nvSpPr>
          <p:cNvPr id="51" name="object 27">
            <a:extLst>
              <a:ext uri="{FF2B5EF4-FFF2-40B4-BE49-F238E27FC236}">
                <a16:creationId xmlns:a16="http://schemas.microsoft.com/office/drawing/2014/main" id="{BADB9B9D-AD32-804C-2051-4091D037A519}"/>
              </a:ext>
            </a:extLst>
          </p:cNvPr>
          <p:cNvSpPr/>
          <p:nvPr/>
        </p:nvSpPr>
        <p:spPr>
          <a:xfrm>
            <a:off x="4307607" y="4167924"/>
            <a:ext cx="544574" cy="209178"/>
          </a:xfrm>
          <a:custGeom>
            <a:avLst/>
            <a:gdLst/>
            <a:ahLst/>
            <a:cxnLst/>
            <a:rect l="l" t="t" r="r" b="b"/>
            <a:pathLst>
              <a:path w="583564" h="224154">
                <a:moveTo>
                  <a:pt x="0" y="0"/>
                </a:moveTo>
                <a:lnTo>
                  <a:pt x="583450" y="223964"/>
                </a:lnTo>
              </a:path>
            </a:pathLst>
          </a:custGeom>
          <a:ln w="50800">
            <a:solidFill>
              <a:srgbClr val="BEBEBE"/>
            </a:solidFill>
          </a:ln>
        </p:spPr>
        <p:txBody>
          <a:bodyPr wrap="square" lIns="0" tIns="0" rIns="0" bIns="0" rtlCol="0"/>
          <a:lstStyle/>
          <a:p>
            <a:pPr defTabSz="914126">
              <a:defRPr/>
            </a:pPr>
            <a:endParaRPr sz="1799">
              <a:solidFill>
                <a:srgbClr val="000000"/>
              </a:solidFill>
              <a:latin typeface="Arial"/>
            </a:endParaRPr>
          </a:p>
        </p:txBody>
      </p:sp>
      <p:cxnSp>
        <p:nvCxnSpPr>
          <p:cNvPr id="54" name="Straight Connector 53">
            <a:extLst>
              <a:ext uri="{FF2B5EF4-FFF2-40B4-BE49-F238E27FC236}">
                <a16:creationId xmlns:a16="http://schemas.microsoft.com/office/drawing/2014/main" id="{E045DFC4-19CC-CB94-0156-7D752D908578}"/>
              </a:ext>
            </a:extLst>
          </p:cNvPr>
          <p:cNvCxnSpPr>
            <a:cxnSpLocks/>
          </p:cNvCxnSpPr>
          <p:nvPr/>
        </p:nvCxnSpPr>
        <p:spPr>
          <a:xfrm>
            <a:off x="4485048" y="3371691"/>
            <a:ext cx="546115" cy="0"/>
          </a:xfrm>
          <a:prstGeom prst="line">
            <a:avLst/>
          </a:prstGeom>
          <a:ln w="50800">
            <a:solidFill>
              <a:srgbClr val="BEBEBE"/>
            </a:solidFill>
          </a:ln>
        </p:spPr>
      </p:cxnSp>
      <p:sp>
        <p:nvSpPr>
          <p:cNvPr id="57" name="object 70">
            <a:extLst>
              <a:ext uri="{FF2B5EF4-FFF2-40B4-BE49-F238E27FC236}">
                <a16:creationId xmlns:a16="http://schemas.microsoft.com/office/drawing/2014/main" id="{4EFDF903-B85C-5B14-BF05-FD3794F20DB5}"/>
              </a:ext>
            </a:extLst>
          </p:cNvPr>
          <p:cNvSpPr txBox="1"/>
          <p:nvPr/>
        </p:nvSpPr>
        <p:spPr>
          <a:xfrm>
            <a:off x="1951359" y="4231086"/>
            <a:ext cx="951672" cy="499366"/>
          </a:xfrm>
          <a:prstGeom prst="rect">
            <a:avLst/>
          </a:prstGeom>
        </p:spPr>
        <p:txBody>
          <a:bodyPr vert="horz" wrap="square" lIns="0" tIns="67927" rIns="0" bIns="0" rtlCol="0">
            <a:spAutoFit/>
          </a:bodyPr>
          <a:lstStyle/>
          <a:p>
            <a:pPr defTabSz="914126">
              <a:spcBef>
                <a:spcPts val="535"/>
              </a:spcBef>
              <a:defRPr/>
            </a:pPr>
            <a:r>
              <a:rPr sz="1100" b="1" spc="-10">
                <a:solidFill>
                  <a:srgbClr val="FFFFFF"/>
                </a:solidFill>
                <a:latin typeface="Arial"/>
                <a:cs typeface="TT Commons Pro"/>
              </a:rPr>
              <a:t>$</a:t>
            </a:r>
            <a:r>
              <a:rPr lang="en-CA" sz="1799" b="1" spc="-10">
                <a:solidFill>
                  <a:srgbClr val="FFFFFF"/>
                </a:solidFill>
                <a:latin typeface="Arial"/>
                <a:cs typeface="TT Commons Pro"/>
              </a:rPr>
              <a:t>523Mrd.</a:t>
            </a:r>
            <a:endParaRPr sz="1799">
              <a:solidFill>
                <a:srgbClr val="000000"/>
              </a:solidFill>
              <a:latin typeface="Arial"/>
              <a:cs typeface="TT Commons Pro"/>
            </a:endParaRPr>
          </a:p>
          <a:p>
            <a:pPr defTabSz="914126">
              <a:defRPr/>
            </a:pPr>
            <a:r>
              <a:rPr lang="de-DE" sz="1000" spc="-10">
                <a:solidFill>
                  <a:srgbClr val="FFFFFF"/>
                </a:solidFill>
                <a:latin typeface="Arial"/>
                <a:cs typeface="TT Commons Pro Medium"/>
              </a:rPr>
              <a:t>Aktien</a:t>
            </a:r>
            <a:endParaRPr sz="1200">
              <a:solidFill>
                <a:srgbClr val="000000"/>
              </a:solidFill>
              <a:latin typeface="Arial"/>
              <a:cs typeface="TT Commons Pro Medium"/>
            </a:endParaRPr>
          </a:p>
        </p:txBody>
      </p:sp>
      <p:sp>
        <p:nvSpPr>
          <p:cNvPr id="58" name="object 71">
            <a:extLst>
              <a:ext uri="{FF2B5EF4-FFF2-40B4-BE49-F238E27FC236}">
                <a16:creationId xmlns:a16="http://schemas.microsoft.com/office/drawing/2014/main" id="{E262EAF6-29CD-AB7C-5F36-6C24CCA70CA6}"/>
              </a:ext>
            </a:extLst>
          </p:cNvPr>
          <p:cNvSpPr txBox="1"/>
          <p:nvPr/>
        </p:nvSpPr>
        <p:spPr>
          <a:xfrm>
            <a:off x="746962" y="3009149"/>
            <a:ext cx="1094388" cy="468596"/>
          </a:xfrm>
          <a:prstGeom prst="rect">
            <a:avLst/>
          </a:prstGeom>
        </p:spPr>
        <p:txBody>
          <a:bodyPr vert="horz" wrap="square" lIns="0" tIns="67927" rIns="0" bIns="0" rtlCol="0">
            <a:spAutoFit/>
          </a:bodyPr>
          <a:lstStyle/>
          <a:p>
            <a:pPr defTabSz="914126">
              <a:spcBef>
                <a:spcPts val="535"/>
              </a:spcBef>
              <a:defRPr/>
            </a:pPr>
            <a:r>
              <a:rPr sz="1050" b="1" spc="-10">
                <a:solidFill>
                  <a:srgbClr val="FFFFFF"/>
                </a:solidFill>
                <a:latin typeface="Arial"/>
                <a:cs typeface="TT Commons Pro"/>
              </a:rPr>
              <a:t>$</a:t>
            </a:r>
            <a:r>
              <a:rPr sz="1600" b="1" spc="-10">
                <a:solidFill>
                  <a:srgbClr val="FFFFFF"/>
                </a:solidFill>
                <a:latin typeface="Arial"/>
                <a:cs typeface="TT Commons Pro"/>
              </a:rPr>
              <a:t>25</a:t>
            </a:r>
            <a:r>
              <a:rPr lang="en-CA" sz="1600" b="1" spc="-10">
                <a:solidFill>
                  <a:srgbClr val="FFFFFF"/>
                </a:solidFill>
                <a:latin typeface="Arial"/>
                <a:cs typeface="TT Commons Pro"/>
              </a:rPr>
              <a:t>7Mrd.</a:t>
            </a:r>
            <a:endParaRPr sz="1600">
              <a:solidFill>
                <a:srgbClr val="000000"/>
              </a:solidFill>
              <a:latin typeface="Arial"/>
              <a:cs typeface="TT Commons Pro"/>
            </a:endParaRPr>
          </a:p>
          <a:p>
            <a:pPr defTabSz="914126">
              <a:defRPr/>
            </a:pPr>
            <a:r>
              <a:rPr sz="900" spc="-10">
                <a:solidFill>
                  <a:srgbClr val="FFFFFF"/>
                </a:solidFill>
                <a:latin typeface="Arial"/>
                <a:cs typeface="TT Commons Pro Medium"/>
              </a:rPr>
              <a:t>Alternatives</a:t>
            </a:r>
            <a:endParaRPr sz="1050">
              <a:solidFill>
                <a:srgbClr val="000000"/>
              </a:solidFill>
              <a:latin typeface="Arial"/>
              <a:cs typeface="TT Commons Pro Medium"/>
            </a:endParaRPr>
          </a:p>
        </p:txBody>
      </p:sp>
      <p:grpSp>
        <p:nvGrpSpPr>
          <p:cNvPr id="68" name="Graphic 11">
            <a:extLst>
              <a:ext uri="{FF2B5EF4-FFF2-40B4-BE49-F238E27FC236}">
                <a16:creationId xmlns:a16="http://schemas.microsoft.com/office/drawing/2014/main" id="{5BEF3401-22C3-DB5C-3E98-CAAA4C317C76}"/>
              </a:ext>
            </a:extLst>
          </p:cNvPr>
          <p:cNvGrpSpPr/>
          <p:nvPr/>
        </p:nvGrpSpPr>
        <p:grpSpPr>
          <a:xfrm>
            <a:off x="8788201" y="2468840"/>
            <a:ext cx="708973" cy="708973"/>
            <a:chOff x="3324232" y="1997712"/>
            <a:chExt cx="709158" cy="709158"/>
          </a:xfrm>
        </p:grpSpPr>
        <p:grpSp>
          <p:nvGrpSpPr>
            <p:cNvPr id="69" name="Graphic 11">
              <a:extLst>
                <a:ext uri="{FF2B5EF4-FFF2-40B4-BE49-F238E27FC236}">
                  <a16:creationId xmlns:a16="http://schemas.microsoft.com/office/drawing/2014/main" id="{156E3275-E04C-629D-4F7D-AB074AC53333}"/>
                </a:ext>
              </a:extLst>
            </p:cNvPr>
            <p:cNvGrpSpPr/>
            <p:nvPr/>
          </p:nvGrpSpPr>
          <p:grpSpPr>
            <a:xfrm>
              <a:off x="3324232" y="1997712"/>
              <a:ext cx="709158" cy="709158"/>
              <a:chOff x="3324232" y="1997712"/>
              <a:chExt cx="709158" cy="709158"/>
            </a:xfrm>
            <a:solidFill>
              <a:srgbClr val="6730E3"/>
            </a:solidFill>
          </p:grpSpPr>
          <p:sp>
            <p:nvSpPr>
              <p:cNvPr id="71" name="Freeform: Shape 70">
                <a:extLst>
                  <a:ext uri="{FF2B5EF4-FFF2-40B4-BE49-F238E27FC236}">
                    <a16:creationId xmlns:a16="http://schemas.microsoft.com/office/drawing/2014/main" id="{5203D8E9-0B9C-4E1E-D026-11F8F83A7C5A}"/>
                  </a:ext>
                </a:extLst>
              </p:cNvPr>
              <p:cNvSpPr/>
              <p:nvPr/>
            </p:nvSpPr>
            <p:spPr>
              <a:xfrm>
                <a:off x="3324232" y="1997712"/>
                <a:ext cx="288916" cy="288916"/>
              </a:xfrm>
              <a:custGeom>
                <a:avLst/>
                <a:gdLst>
                  <a:gd name="connsiteX0" fmla="*/ 275784 w 288916"/>
                  <a:gd name="connsiteY0" fmla="*/ 288916 h 288916"/>
                  <a:gd name="connsiteX1" fmla="*/ 13133 w 288916"/>
                  <a:gd name="connsiteY1" fmla="*/ 288916 h 288916"/>
                  <a:gd name="connsiteX2" fmla="*/ 0 w 288916"/>
                  <a:gd name="connsiteY2" fmla="*/ 275784 h 288916"/>
                  <a:gd name="connsiteX3" fmla="*/ 0 w 288916"/>
                  <a:gd name="connsiteY3" fmla="*/ 13133 h 288916"/>
                  <a:gd name="connsiteX4" fmla="*/ 13133 w 288916"/>
                  <a:gd name="connsiteY4" fmla="*/ 0 h 288916"/>
                  <a:gd name="connsiteX5" fmla="*/ 275784 w 288916"/>
                  <a:gd name="connsiteY5" fmla="*/ 0 h 288916"/>
                  <a:gd name="connsiteX6" fmla="*/ 288917 w 288916"/>
                  <a:gd name="connsiteY6" fmla="*/ 13133 h 288916"/>
                  <a:gd name="connsiteX7" fmla="*/ 288917 w 288916"/>
                  <a:gd name="connsiteY7" fmla="*/ 275784 h 288916"/>
                  <a:gd name="connsiteX8" fmla="*/ 275784 w 288916"/>
                  <a:gd name="connsiteY8" fmla="*/ 288916 h 288916"/>
                  <a:gd name="connsiteX9" fmla="*/ 26265 w 288916"/>
                  <a:gd name="connsiteY9" fmla="*/ 262651 h 288916"/>
                  <a:gd name="connsiteX10" fmla="*/ 262651 w 288916"/>
                  <a:gd name="connsiteY10" fmla="*/ 262651 h 288916"/>
                  <a:gd name="connsiteX11" fmla="*/ 262651 w 288916"/>
                  <a:gd name="connsiteY11" fmla="*/ 26265 h 288916"/>
                  <a:gd name="connsiteX12" fmla="*/ 26265 w 288916"/>
                  <a:gd name="connsiteY12" fmla="*/ 26265 h 288916"/>
                  <a:gd name="connsiteX13" fmla="*/ 26265 w 288916"/>
                  <a:gd name="connsiteY13" fmla="*/ 262651 h 28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916" h="288916">
                    <a:moveTo>
                      <a:pt x="275784" y="288916"/>
                    </a:moveTo>
                    <a:lnTo>
                      <a:pt x="13133" y="288916"/>
                    </a:lnTo>
                    <a:cubicBezTo>
                      <a:pt x="5883" y="288916"/>
                      <a:pt x="0" y="283036"/>
                      <a:pt x="0" y="275784"/>
                    </a:cubicBezTo>
                    <a:lnTo>
                      <a:pt x="0" y="13133"/>
                    </a:lnTo>
                    <a:cubicBezTo>
                      <a:pt x="0" y="5881"/>
                      <a:pt x="5883" y="0"/>
                      <a:pt x="13133" y="0"/>
                    </a:cubicBezTo>
                    <a:lnTo>
                      <a:pt x="275784" y="0"/>
                    </a:lnTo>
                    <a:cubicBezTo>
                      <a:pt x="283033" y="0"/>
                      <a:pt x="288917" y="5881"/>
                      <a:pt x="288917" y="13133"/>
                    </a:cubicBezTo>
                    <a:lnTo>
                      <a:pt x="288917" y="275784"/>
                    </a:lnTo>
                    <a:cubicBezTo>
                      <a:pt x="288917" y="283036"/>
                      <a:pt x="283046" y="288916"/>
                      <a:pt x="275784" y="288916"/>
                    </a:cubicBezTo>
                    <a:close/>
                    <a:moveTo>
                      <a:pt x="26265" y="262651"/>
                    </a:moveTo>
                    <a:lnTo>
                      <a:pt x="262651" y="262651"/>
                    </a:lnTo>
                    <a:lnTo>
                      <a:pt x="262651" y="26265"/>
                    </a:lnTo>
                    <a:lnTo>
                      <a:pt x="26265" y="26265"/>
                    </a:lnTo>
                    <a:lnTo>
                      <a:pt x="26265" y="262651"/>
                    </a:lnTo>
                    <a:close/>
                  </a:path>
                </a:pathLst>
              </a:custGeom>
              <a:solidFill>
                <a:srgbClr val="6730E3"/>
              </a:solidFill>
              <a:ln w="13131" cap="flat">
                <a:noFill/>
                <a:prstDash val="solid"/>
                <a:miter/>
              </a:ln>
            </p:spPr>
            <p:txBody>
              <a:bodyPr rtlCol="0" anchor="ctr"/>
              <a:lstStyle/>
              <a:p>
                <a:pPr defTabSz="914126">
                  <a:defRPr/>
                </a:pPr>
                <a:endParaRPr lang="en-US" sz="1799">
                  <a:solidFill>
                    <a:srgbClr val="000000"/>
                  </a:solidFill>
                  <a:latin typeface="Arial"/>
                </a:endParaRPr>
              </a:p>
            </p:txBody>
          </p:sp>
          <p:sp>
            <p:nvSpPr>
              <p:cNvPr id="72" name="Freeform: Shape 71">
                <a:extLst>
                  <a:ext uri="{FF2B5EF4-FFF2-40B4-BE49-F238E27FC236}">
                    <a16:creationId xmlns:a16="http://schemas.microsoft.com/office/drawing/2014/main" id="{2E0D0DB6-A4FC-292C-FE73-905110024B5E}"/>
                  </a:ext>
                </a:extLst>
              </p:cNvPr>
              <p:cNvSpPr/>
              <p:nvPr/>
            </p:nvSpPr>
            <p:spPr>
              <a:xfrm>
                <a:off x="3744475" y="1997712"/>
                <a:ext cx="288916" cy="288916"/>
              </a:xfrm>
              <a:custGeom>
                <a:avLst/>
                <a:gdLst>
                  <a:gd name="connsiteX0" fmla="*/ 275784 w 288916"/>
                  <a:gd name="connsiteY0" fmla="*/ 288916 h 288916"/>
                  <a:gd name="connsiteX1" fmla="*/ 13133 w 288916"/>
                  <a:gd name="connsiteY1" fmla="*/ 288916 h 288916"/>
                  <a:gd name="connsiteX2" fmla="*/ 0 w 288916"/>
                  <a:gd name="connsiteY2" fmla="*/ 275784 h 288916"/>
                  <a:gd name="connsiteX3" fmla="*/ 0 w 288916"/>
                  <a:gd name="connsiteY3" fmla="*/ 13133 h 288916"/>
                  <a:gd name="connsiteX4" fmla="*/ 13133 w 288916"/>
                  <a:gd name="connsiteY4" fmla="*/ 0 h 288916"/>
                  <a:gd name="connsiteX5" fmla="*/ 275784 w 288916"/>
                  <a:gd name="connsiteY5" fmla="*/ 0 h 288916"/>
                  <a:gd name="connsiteX6" fmla="*/ 288917 w 288916"/>
                  <a:gd name="connsiteY6" fmla="*/ 13133 h 288916"/>
                  <a:gd name="connsiteX7" fmla="*/ 288917 w 288916"/>
                  <a:gd name="connsiteY7" fmla="*/ 275784 h 288916"/>
                  <a:gd name="connsiteX8" fmla="*/ 275784 w 288916"/>
                  <a:gd name="connsiteY8" fmla="*/ 288916 h 288916"/>
                  <a:gd name="connsiteX9" fmla="*/ 26265 w 288916"/>
                  <a:gd name="connsiteY9" fmla="*/ 262651 h 288916"/>
                  <a:gd name="connsiteX10" fmla="*/ 262651 w 288916"/>
                  <a:gd name="connsiteY10" fmla="*/ 262651 h 288916"/>
                  <a:gd name="connsiteX11" fmla="*/ 262651 w 288916"/>
                  <a:gd name="connsiteY11" fmla="*/ 26265 h 288916"/>
                  <a:gd name="connsiteX12" fmla="*/ 26265 w 288916"/>
                  <a:gd name="connsiteY12" fmla="*/ 26265 h 288916"/>
                  <a:gd name="connsiteX13" fmla="*/ 26265 w 288916"/>
                  <a:gd name="connsiteY13" fmla="*/ 262651 h 28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916" h="288916">
                    <a:moveTo>
                      <a:pt x="275784" y="288916"/>
                    </a:moveTo>
                    <a:lnTo>
                      <a:pt x="13133" y="288916"/>
                    </a:lnTo>
                    <a:cubicBezTo>
                      <a:pt x="5883" y="288916"/>
                      <a:pt x="0" y="283036"/>
                      <a:pt x="0" y="275784"/>
                    </a:cubicBezTo>
                    <a:lnTo>
                      <a:pt x="0" y="13133"/>
                    </a:lnTo>
                    <a:cubicBezTo>
                      <a:pt x="0" y="5881"/>
                      <a:pt x="5883" y="0"/>
                      <a:pt x="13133" y="0"/>
                    </a:cubicBezTo>
                    <a:lnTo>
                      <a:pt x="275784" y="0"/>
                    </a:lnTo>
                    <a:cubicBezTo>
                      <a:pt x="283033" y="0"/>
                      <a:pt x="288917" y="5881"/>
                      <a:pt x="288917" y="13133"/>
                    </a:cubicBezTo>
                    <a:lnTo>
                      <a:pt x="288917" y="275784"/>
                    </a:lnTo>
                    <a:cubicBezTo>
                      <a:pt x="288917" y="283036"/>
                      <a:pt x="283046" y="288916"/>
                      <a:pt x="275784" y="288916"/>
                    </a:cubicBezTo>
                    <a:close/>
                    <a:moveTo>
                      <a:pt x="26265" y="262651"/>
                    </a:moveTo>
                    <a:lnTo>
                      <a:pt x="262651" y="262651"/>
                    </a:lnTo>
                    <a:lnTo>
                      <a:pt x="262651" y="26265"/>
                    </a:lnTo>
                    <a:lnTo>
                      <a:pt x="26265" y="26265"/>
                    </a:lnTo>
                    <a:lnTo>
                      <a:pt x="26265" y="262651"/>
                    </a:lnTo>
                    <a:close/>
                  </a:path>
                </a:pathLst>
              </a:custGeom>
              <a:solidFill>
                <a:srgbClr val="6730E3"/>
              </a:solidFill>
              <a:ln w="13131" cap="flat">
                <a:noFill/>
                <a:prstDash val="solid"/>
                <a:miter/>
              </a:ln>
            </p:spPr>
            <p:txBody>
              <a:bodyPr rtlCol="0" anchor="ctr"/>
              <a:lstStyle/>
              <a:p>
                <a:pPr defTabSz="914126">
                  <a:defRPr/>
                </a:pPr>
                <a:endParaRPr lang="en-US" sz="1799">
                  <a:solidFill>
                    <a:srgbClr val="000000"/>
                  </a:solidFill>
                  <a:latin typeface="Arial"/>
                </a:endParaRPr>
              </a:p>
            </p:txBody>
          </p:sp>
          <p:sp>
            <p:nvSpPr>
              <p:cNvPr id="73" name="Freeform: Shape 72">
                <a:extLst>
                  <a:ext uri="{FF2B5EF4-FFF2-40B4-BE49-F238E27FC236}">
                    <a16:creationId xmlns:a16="http://schemas.microsoft.com/office/drawing/2014/main" id="{6FAF44C0-8C1E-B8BC-61DD-24626ECC882D}"/>
                  </a:ext>
                </a:extLst>
              </p:cNvPr>
              <p:cNvSpPr/>
              <p:nvPr/>
            </p:nvSpPr>
            <p:spPr>
              <a:xfrm>
                <a:off x="3324232" y="2417954"/>
                <a:ext cx="288916" cy="288916"/>
              </a:xfrm>
              <a:custGeom>
                <a:avLst/>
                <a:gdLst>
                  <a:gd name="connsiteX0" fmla="*/ 275784 w 288916"/>
                  <a:gd name="connsiteY0" fmla="*/ 288916 h 288916"/>
                  <a:gd name="connsiteX1" fmla="*/ 13133 w 288916"/>
                  <a:gd name="connsiteY1" fmla="*/ 288916 h 288916"/>
                  <a:gd name="connsiteX2" fmla="*/ 0 w 288916"/>
                  <a:gd name="connsiteY2" fmla="*/ 275784 h 288916"/>
                  <a:gd name="connsiteX3" fmla="*/ 0 w 288916"/>
                  <a:gd name="connsiteY3" fmla="*/ 13133 h 288916"/>
                  <a:gd name="connsiteX4" fmla="*/ 13133 w 288916"/>
                  <a:gd name="connsiteY4" fmla="*/ 0 h 288916"/>
                  <a:gd name="connsiteX5" fmla="*/ 275784 w 288916"/>
                  <a:gd name="connsiteY5" fmla="*/ 0 h 288916"/>
                  <a:gd name="connsiteX6" fmla="*/ 288917 w 288916"/>
                  <a:gd name="connsiteY6" fmla="*/ 13133 h 288916"/>
                  <a:gd name="connsiteX7" fmla="*/ 288917 w 288916"/>
                  <a:gd name="connsiteY7" fmla="*/ 275784 h 288916"/>
                  <a:gd name="connsiteX8" fmla="*/ 275784 w 288916"/>
                  <a:gd name="connsiteY8" fmla="*/ 288916 h 288916"/>
                  <a:gd name="connsiteX9" fmla="*/ 26265 w 288916"/>
                  <a:gd name="connsiteY9" fmla="*/ 262651 h 288916"/>
                  <a:gd name="connsiteX10" fmla="*/ 262651 w 288916"/>
                  <a:gd name="connsiteY10" fmla="*/ 262651 h 288916"/>
                  <a:gd name="connsiteX11" fmla="*/ 262651 w 288916"/>
                  <a:gd name="connsiteY11" fmla="*/ 26265 h 288916"/>
                  <a:gd name="connsiteX12" fmla="*/ 26265 w 288916"/>
                  <a:gd name="connsiteY12" fmla="*/ 26265 h 288916"/>
                  <a:gd name="connsiteX13" fmla="*/ 26265 w 288916"/>
                  <a:gd name="connsiteY13" fmla="*/ 262651 h 28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916" h="288916">
                    <a:moveTo>
                      <a:pt x="275784" y="288916"/>
                    </a:moveTo>
                    <a:lnTo>
                      <a:pt x="13133" y="288916"/>
                    </a:lnTo>
                    <a:cubicBezTo>
                      <a:pt x="5883" y="288916"/>
                      <a:pt x="0" y="283036"/>
                      <a:pt x="0" y="275784"/>
                    </a:cubicBezTo>
                    <a:lnTo>
                      <a:pt x="0" y="13133"/>
                    </a:lnTo>
                    <a:cubicBezTo>
                      <a:pt x="0" y="5881"/>
                      <a:pt x="5883" y="0"/>
                      <a:pt x="13133" y="0"/>
                    </a:cubicBezTo>
                    <a:lnTo>
                      <a:pt x="275784" y="0"/>
                    </a:lnTo>
                    <a:cubicBezTo>
                      <a:pt x="283033" y="0"/>
                      <a:pt x="288917" y="5881"/>
                      <a:pt x="288917" y="13133"/>
                    </a:cubicBezTo>
                    <a:lnTo>
                      <a:pt x="288917" y="275784"/>
                    </a:lnTo>
                    <a:cubicBezTo>
                      <a:pt x="288917" y="283036"/>
                      <a:pt x="283046" y="288916"/>
                      <a:pt x="275784" y="288916"/>
                    </a:cubicBezTo>
                    <a:close/>
                    <a:moveTo>
                      <a:pt x="26265" y="262651"/>
                    </a:moveTo>
                    <a:lnTo>
                      <a:pt x="262651" y="262651"/>
                    </a:lnTo>
                    <a:lnTo>
                      <a:pt x="262651" y="26265"/>
                    </a:lnTo>
                    <a:lnTo>
                      <a:pt x="26265" y="26265"/>
                    </a:lnTo>
                    <a:lnTo>
                      <a:pt x="26265" y="262651"/>
                    </a:lnTo>
                    <a:close/>
                  </a:path>
                </a:pathLst>
              </a:custGeom>
              <a:solidFill>
                <a:srgbClr val="6730E3"/>
              </a:solidFill>
              <a:ln w="13131" cap="flat">
                <a:noFill/>
                <a:prstDash val="solid"/>
                <a:miter/>
              </a:ln>
            </p:spPr>
            <p:txBody>
              <a:bodyPr rtlCol="0" anchor="ctr"/>
              <a:lstStyle/>
              <a:p>
                <a:pPr defTabSz="914126">
                  <a:defRPr/>
                </a:pPr>
                <a:endParaRPr lang="en-US" sz="1799">
                  <a:solidFill>
                    <a:srgbClr val="000000"/>
                  </a:solidFill>
                  <a:latin typeface="Arial"/>
                </a:endParaRPr>
              </a:p>
            </p:txBody>
          </p:sp>
          <p:sp>
            <p:nvSpPr>
              <p:cNvPr id="74" name="Freeform: Shape 73">
                <a:extLst>
                  <a:ext uri="{FF2B5EF4-FFF2-40B4-BE49-F238E27FC236}">
                    <a16:creationId xmlns:a16="http://schemas.microsoft.com/office/drawing/2014/main" id="{BB307076-DDE0-BA6B-4D2B-DE0534B37C62}"/>
                  </a:ext>
                </a:extLst>
              </p:cNvPr>
              <p:cNvSpPr/>
              <p:nvPr/>
            </p:nvSpPr>
            <p:spPr>
              <a:xfrm>
                <a:off x="3744475" y="2417954"/>
                <a:ext cx="288916" cy="288916"/>
              </a:xfrm>
              <a:custGeom>
                <a:avLst/>
                <a:gdLst>
                  <a:gd name="connsiteX0" fmla="*/ 275784 w 288916"/>
                  <a:gd name="connsiteY0" fmla="*/ 288916 h 288916"/>
                  <a:gd name="connsiteX1" fmla="*/ 13133 w 288916"/>
                  <a:gd name="connsiteY1" fmla="*/ 288916 h 288916"/>
                  <a:gd name="connsiteX2" fmla="*/ 0 w 288916"/>
                  <a:gd name="connsiteY2" fmla="*/ 275784 h 288916"/>
                  <a:gd name="connsiteX3" fmla="*/ 0 w 288916"/>
                  <a:gd name="connsiteY3" fmla="*/ 13133 h 288916"/>
                  <a:gd name="connsiteX4" fmla="*/ 13133 w 288916"/>
                  <a:gd name="connsiteY4" fmla="*/ 0 h 288916"/>
                  <a:gd name="connsiteX5" fmla="*/ 275784 w 288916"/>
                  <a:gd name="connsiteY5" fmla="*/ 0 h 288916"/>
                  <a:gd name="connsiteX6" fmla="*/ 288917 w 288916"/>
                  <a:gd name="connsiteY6" fmla="*/ 13133 h 288916"/>
                  <a:gd name="connsiteX7" fmla="*/ 288917 w 288916"/>
                  <a:gd name="connsiteY7" fmla="*/ 275784 h 288916"/>
                  <a:gd name="connsiteX8" fmla="*/ 275784 w 288916"/>
                  <a:gd name="connsiteY8" fmla="*/ 288916 h 288916"/>
                  <a:gd name="connsiteX9" fmla="*/ 26265 w 288916"/>
                  <a:gd name="connsiteY9" fmla="*/ 262651 h 288916"/>
                  <a:gd name="connsiteX10" fmla="*/ 262651 w 288916"/>
                  <a:gd name="connsiteY10" fmla="*/ 262651 h 288916"/>
                  <a:gd name="connsiteX11" fmla="*/ 262651 w 288916"/>
                  <a:gd name="connsiteY11" fmla="*/ 26265 h 288916"/>
                  <a:gd name="connsiteX12" fmla="*/ 26265 w 288916"/>
                  <a:gd name="connsiteY12" fmla="*/ 26265 h 288916"/>
                  <a:gd name="connsiteX13" fmla="*/ 26265 w 288916"/>
                  <a:gd name="connsiteY13" fmla="*/ 262651 h 28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916" h="288916">
                    <a:moveTo>
                      <a:pt x="275784" y="288916"/>
                    </a:moveTo>
                    <a:lnTo>
                      <a:pt x="13133" y="288916"/>
                    </a:lnTo>
                    <a:cubicBezTo>
                      <a:pt x="5883" y="288916"/>
                      <a:pt x="0" y="283036"/>
                      <a:pt x="0" y="275784"/>
                    </a:cubicBezTo>
                    <a:lnTo>
                      <a:pt x="0" y="13133"/>
                    </a:lnTo>
                    <a:cubicBezTo>
                      <a:pt x="0" y="5881"/>
                      <a:pt x="5883" y="0"/>
                      <a:pt x="13133" y="0"/>
                    </a:cubicBezTo>
                    <a:lnTo>
                      <a:pt x="275784" y="0"/>
                    </a:lnTo>
                    <a:cubicBezTo>
                      <a:pt x="283033" y="0"/>
                      <a:pt x="288917" y="5881"/>
                      <a:pt x="288917" y="13133"/>
                    </a:cubicBezTo>
                    <a:lnTo>
                      <a:pt x="288917" y="275784"/>
                    </a:lnTo>
                    <a:cubicBezTo>
                      <a:pt x="288917" y="283036"/>
                      <a:pt x="283046" y="288916"/>
                      <a:pt x="275784" y="288916"/>
                    </a:cubicBezTo>
                    <a:close/>
                    <a:moveTo>
                      <a:pt x="26265" y="262651"/>
                    </a:moveTo>
                    <a:lnTo>
                      <a:pt x="262651" y="262651"/>
                    </a:lnTo>
                    <a:lnTo>
                      <a:pt x="262651" y="26265"/>
                    </a:lnTo>
                    <a:lnTo>
                      <a:pt x="26265" y="26265"/>
                    </a:lnTo>
                    <a:lnTo>
                      <a:pt x="26265" y="262651"/>
                    </a:lnTo>
                    <a:close/>
                  </a:path>
                </a:pathLst>
              </a:custGeom>
              <a:solidFill>
                <a:srgbClr val="6730E3"/>
              </a:solidFill>
              <a:ln w="13131" cap="flat">
                <a:noFill/>
                <a:prstDash val="solid"/>
                <a:miter/>
              </a:ln>
            </p:spPr>
            <p:txBody>
              <a:bodyPr rtlCol="0" anchor="ctr"/>
              <a:lstStyle/>
              <a:p>
                <a:pPr defTabSz="914126">
                  <a:defRPr/>
                </a:pPr>
                <a:endParaRPr lang="en-US" sz="1799">
                  <a:solidFill>
                    <a:srgbClr val="000000"/>
                  </a:solidFill>
                  <a:latin typeface="Arial"/>
                </a:endParaRPr>
              </a:p>
            </p:txBody>
          </p:sp>
        </p:grpSp>
        <p:sp>
          <p:nvSpPr>
            <p:cNvPr id="70" name="Freeform: Shape 69">
              <a:extLst>
                <a:ext uri="{FF2B5EF4-FFF2-40B4-BE49-F238E27FC236}">
                  <a16:creationId xmlns:a16="http://schemas.microsoft.com/office/drawing/2014/main" id="{45662B99-12C3-573E-B1DE-45E62498D99B}"/>
                </a:ext>
              </a:extLst>
            </p:cNvPr>
            <p:cNvSpPr/>
            <p:nvPr/>
          </p:nvSpPr>
          <p:spPr>
            <a:xfrm>
              <a:off x="3402608" y="2077816"/>
              <a:ext cx="551567" cy="551566"/>
            </a:xfrm>
            <a:custGeom>
              <a:avLst/>
              <a:gdLst>
                <a:gd name="connsiteX0" fmla="*/ 499038 w 551567"/>
                <a:gd name="connsiteY0" fmla="*/ 421570 h 551566"/>
                <a:gd name="connsiteX1" fmla="*/ 499038 w 551567"/>
                <a:gd name="connsiteY1" fmla="*/ 129998 h 551566"/>
                <a:gd name="connsiteX2" fmla="*/ 551568 w 551567"/>
                <a:gd name="connsiteY2" fmla="*/ 65663 h 551566"/>
                <a:gd name="connsiteX3" fmla="*/ 485905 w 551567"/>
                <a:gd name="connsiteY3" fmla="*/ 0 h 551566"/>
                <a:gd name="connsiteX4" fmla="*/ 421569 w 551567"/>
                <a:gd name="connsiteY4" fmla="*/ 52530 h 551566"/>
                <a:gd name="connsiteX5" fmla="*/ 129999 w 551567"/>
                <a:gd name="connsiteY5" fmla="*/ 52530 h 551566"/>
                <a:gd name="connsiteX6" fmla="*/ 65663 w 551567"/>
                <a:gd name="connsiteY6" fmla="*/ 0 h 551566"/>
                <a:gd name="connsiteX7" fmla="*/ 0 w 551567"/>
                <a:gd name="connsiteY7" fmla="*/ 65663 h 551566"/>
                <a:gd name="connsiteX8" fmla="*/ 52530 w 551567"/>
                <a:gd name="connsiteY8" fmla="*/ 129998 h 551566"/>
                <a:gd name="connsiteX9" fmla="*/ 52530 w 551567"/>
                <a:gd name="connsiteY9" fmla="*/ 421568 h 551566"/>
                <a:gd name="connsiteX10" fmla="*/ 0 w 551567"/>
                <a:gd name="connsiteY10" fmla="*/ 485904 h 551566"/>
                <a:gd name="connsiteX11" fmla="*/ 65663 w 551567"/>
                <a:gd name="connsiteY11" fmla="*/ 551566 h 551566"/>
                <a:gd name="connsiteX12" fmla="*/ 129999 w 551567"/>
                <a:gd name="connsiteY12" fmla="*/ 499036 h 551566"/>
                <a:gd name="connsiteX13" fmla="*/ 421569 w 551567"/>
                <a:gd name="connsiteY13" fmla="*/ 499036 h 551566"/>
                <a:gd name="connsiteX14" fmla="*/ 485905 w 551567"/>
                <a:gd name="connsiteY14" fmla="*/ 551566 h 551566"/>
                <a:gd name="connsiteX15" fmla="*/ 551568 w 551567"/>
                <a:gd name="connsiteY15" fmla="*/ 485904 h 551566"/>
                <a:gd name="connsiteX16" fmla="*/ 499038 w 551567"/>
                <a:gd name="connsiteY16" fmla="*/ 421570 h 551566"/>
                <a:gd name="connsiteX17" fmla="*/ 421569 w 551567"/>
                <a:gd name="connsiteY17" fmla="*/ 472772 h 551566"/>
                <a:gd name="connsiteX18" fmla="*/ 129999 w 551567"/>
                <a:gd name="connsiteY18" fmla="*/ 472772 h 551566"/>
                <a:gd name="connsiteX19" fmla="*/ 78795 w 551567"/>
                <a:gd name="connsiteY19" fmla="*/ 421563 h 551566"/>
                <a:gd name="connsiteX20" fmla="*/ 78795 w 551567"/>
                <a:gd name="connsiteY20" fmla="*/ 130005 h 551566"/>
                <a:gd name="connsiteX21" fmla="*/ 129999 w 551567"/>
                <a:gd name="connsiteY21" fmla="*/ 78795 h 551566"/>
                <a:gd name="connsiteX22" fmla="*/ 421569 w 551567"/>
                <a:gd name="connsiteY22" fmla="*/ 78795 h 551566"/>
                <a:gd name="connsiteX23" fmla="*/ 472773 w 551567"/>
                <a:gd name="connsiteY23" fmla="*/ 130005 h 551566"/>
                <a:gd name="connsiteX24" fmla="*/ 472773 w 551567"/>
                <a:gd name="connsiteY24" fmla="*/ 421563 h 551566"/>
                <a:gd name="connsiteX25" fmla="*/ 421569 w 551567"/>
                <a:gd name="connsiteY25" fmla="*/ 472772 h 551566"/>
                <a:gd name="connsiteX26" fmla="*/ 485905 w 551567"/>
                <a:gd name="connsiteY26" fmla="*/ 26265 h 551566"/>
                <a:gd name="connsiteX27" fmla="*/ 525303 w 551567"/>
                <a:gd name="connsiteY27" fmla="*/ 65663 h 551566"/>
                <a:gd name="connsiteX28" fmla="*/ 485905 w 551567"/>
                <a:gd name="connsiteY28" fmla="*/ 105061 h 551566"/>
                <a:gd name="connsiteX29" fmla="*/ 446507 w 551567"/>
                <a:gd name="connsiteY29" fmla="*/ 65663 h 551566"/>
                <a:gd name="connsiteX30" fmla="*/ 485905 w 551567"/>
                <a:gd name="connsiteY30" fmla="*/ 26265 h 551566"/>
                <a:gd name="connsiteX31" fmla="*/ 26265 w 551567"/>
                <a:gd name="connsiteY31" fmla="*/ 65663 h 551566"/>
                <a:gd name="connsiteX32" fmla="*/ 65663 w 551567"/>
                <a:gd name="connsiteY32" fmla="*/ 26265 h 551566"/>
                <a:gd name="connsiteX33" fmla="*/ 105061 w 551567"/>
                <a:gd name="connsiteY33" fmla="*/ 65663 h 551566"/>
                <a:gd name="connsiteX34" fmla="*/ 65663 w 551567"/>
                <a:gd name="connsiteY34" fmla="*/ 105061 h 551566"/>
                <a:gd name="connsiteX35" fmla="*/ 26265 w 551567"/>
                <a:gd name="connsiteY35" fmla="*/ 65663 h 551566"/>
                <a:gd name="connsiteX36" fmla="*/ 65663 w 551567"/>
                <a:gd name="connsiteY36" fmla="*/ 525303 h 551566"/>
                <a:gd name="connsiteX37" fmla="*/ 26265 w 551567"/>
                <a:gd name="connsiteY37" fmla="*/ 485905 h 551566"/>
                <a:gd name="connsiteX38" fmla="*/ 65663 w 551567"/>
                <a:gd name="connsiteY38" fmla="*/ 446507 h 551566"/>
                <a:gd name="connsiteX39" fmla="*/ 105061 w 551567"/>
                <a:gd name="connsiteY39" fmla="*/ 485905 h 551566"/>
                <a:gd name="connsiteX40" fmla="*/ 65663 w 551567"/>
                <a:gd name="connsiteY40" fmla="*/ 525303 h 551566"/>
                <a:gd name="connsiteX41" fmla="*/ 485905 w 551567"/>
                <a:gd name="connsiteY41" fmla="*/ 525303 h 551566"/>
                <a:gd name="connsiteX42" fmla="*/ 446507 w 551567"/>
                <a:gd name="connsiteY42" fmla="*/ 485905 h 551566"/>
                <a:gd name="connsiteX43" fmla="*/ 485905 w 551567"/>
                <a:gd name="connsiteY43" fmla="*/ 446507 h 551566"/>
                <a:gd name="connsiteX44" fmla="*/ 525303 w 551567"/>
                <a:gd name="connsiteY44" fmla="*/ 485905 h 551566"/>
                <a:gd name="connsiteX45" fmla="*/ 485905 w 551567"/>
                <a:gd name="connsiteY45" fmla="*/ 525303 h 55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1567" h="551566">
                  <a:moveTo>
                    <a:pt x="499038" y="421570"/>
                  </a:moveTo>
                  <a:lnTo>
                    <a:pt x="499038" y="129998"/>
                  </a:lnTo>
                  <a:cubicBezTo>
                    <a:pt x="528967" y="123895"/>
                    <a:pt x="551568" y="97370"/>
                    <a:pt x="551568" y="65663"/>
                  </a:cubicBezTo>
                  <a:cubicBezTo>
                    <a:pt x="551568" y="29459"/>
                    <a:pt x="522112" y="0"/>
                    <a:pt x="485905" y="0"/>
                  </a:cubicBezTo>
                  <a:cubicBezTo>
                    <a:pt x="454203" y="0"/>
                    <a:pt x="427675" y="22597"/>
                    <a:pt x="421569" y="52530"/>
                  </a:cubicBezTo>
                  <a:lnTo>
                    <a:pt x="129999" y="52530"/>
                  </a:lnTo>
                  <a:cubicBezTo>
                    <a:pt x="123893" y="22597"/>
                    <a:pt x="97378" y="0"/>
                    <a:pt x="65663" y="0"/>
                  </a:cubicBezTo>
                  <a:cubicBezTo>
                    <a:pt x="29456" y="0"/>
                    <a:pt x="0" y="29459"/>
                    <a:pt x="0" y="65663"/>
                  </a:cubicBezTo>
                  <a:cubicBezTo>
                    <a:pt x="0" y="97370"/>
                    <a:pt x="22601" y="123897"/>
                    <a:pt x="52530" y="129998"/>
                  </a:cubicBezTo>
                  <a:lnTo>
                    <a:pt x="52530" y="421568"/>
                  </a:lnTo>
                  <a:cubicBezTo>
                    <a:pt x="22601" y="427671"/>
                    <a:pt x="0" y="454196"/>
                    <a:pt x="0" y="485904"/>
                  </a:cubicBezTo>
                  <a:cubicBezTo>
                    <a:pt x="0" y="522107"/>
                    <a:pt x="29456" y="551566"/>
                    <a:pt x="65663" y="551566"/>
                  </a:cubicBezTo>
                  <a:cubicBezTo>
                    <a:pt x="97378" y="551566"/>
                    <a:pt x="123893" y="528969"/>
                    <a:pt x="129999" y="499036"/>
                  </a:cubicBezTo>
                  <a:lnTo>
                    <a:pt x="421569" y="499036"/>
                  </a:lnTo>
                  <a:cubicBezTo>
                    <a:pt x="427675" y="528969"/>
                    <a:pt x="454203" y="551566"/>
                    <a:pt x="485905" y="551566"/>
                  </a:cubicBezTo>
                  <a:cubicBezTo>
                    <a:pt x="522112" y="551566"/>
                    <a:pt x="551568" y="522107"/>
                    <a:pt x="551568" y="485904"/>
                  </a:cubicBezTo>
                  <a:cubicBezTo>
                    <a:pt x="551568" y="454198"/>
                    <a:pt x="528967" y="427671"/>
                    <a:pt x="499038" y="421570"/>
                  </a:cubicBezTo>
                  <a:close/>
                  <a:moveTo>
                    <a:pt x="421569" y="472772"/>
                  </a:moveTo>
                  <a:lnTo>
                    <a:pt x="129999" y="472772"/>
                  </a:lnTo>
                  <a:cubicBezTo>
                    <a:pt x="124773" y="447084"/>
                    <a:pt x="104483" y="426795"/>
                    <a:pt x="78795" y="421563"/>
                  </a:cubicBezTo>
                  <a:lnTo>
                    <a:pt x="78795" y="130005"/>
                  </a:lnTo>
                  <a:cubicBezTo>
                    <a:pt x="104483" y="124772"/>
                    <a:pt x="124773" y="104483"/>
                    <a:pt x="129999" y="78795"/>
                  </a:cubicBezTo>
                  <a:lnTo>
                    <a:pt x="421569" y="78795"/>
                  </a:lnTo>
                  <a:cubicBezTo>
                    <a:pt x="426795" y="104484"/>
                    <a:pt x="447085" y="124772"/>
                    <a:pt x="472773" y="130005"/>
                  </a:cubicBezTo>
                  <a:lnTo>
                    <a:pt x="472773" y="421563"/>
                  </a:lnTo>
                  <a:cubicBezTo>
                    <a:pt x="447085" y="426795"/>
                    <a:pt x="426795" y="447084"/>
                    <a:pt x="421569" y="472772"/>
                  </a:cubicBezTo>
                  <a:close/>
                  <a:moveTo>
                    <a:pt x="485905" y="26265"/>
                  </a:moveTo>
                  <a:cubicBezTo>
                    <a:pt x="507626" y="26265"/>
                    <a:pt x="525303" y="43938"/>
                    <a:pt x="525303" y="65663"/>
                  </a:cubicBezTo>
                  <a:cubicBezTo>
                    <a:pt x="525303" y="87388"/>
                    <a:pt x="507626" y="105061"/>
                    <a:pt x="485905" y="105061"/>
                  </a:cubicBezTo>
                  <a:cubicBezTo>
                    <a:pt x="464184" y="105061"/>
                    <a:pt x="446507" y="87388"/>
                    <a:pt x="446507" y="65663"/>
                  </a:cubicBezTo>
                  <a:cubicBezTo>
                    <a:pt x="446507" y="43938"/>
                    <a:pt x="464184" y="26265"/>
                    <a:pt x="485905" y="26265"/>
                  </a:cubicBezTo>
                  <a:close/>
                  <a:moveTo>
                    <a:pt x="26265" y="65663"/>
                  </a:moveTo>
                  <a:cubicBezTo>
                    <a:pt x="26265" y="43938"/>
                    <a:pt x="43941" y="26265"/>
                    <a:pt x="65663" y="26265"/>
                  </a:cubicBezTo>
                  <a:cubicBezTo>
                    <a:pt x="87384" y="26265"/>
                    <a:pt x="105061" y="43938"/>
                    <a:pt x="105061" y="65663"/>
                  </a:cubicBezTo>
                  <a:cubicBezTo>
                    <a:pt x="105061" y="87388"/>
                    <a:pt x="87384" y="105061"/>
                    <a:pt x="65663" y="105061"/>
                  </a:cubicBezTo>
                  <a:cubicBezTo>
                    <a:pt x="43941" y="105061"/>
                    <a:pt x="26265" y="87388"/>
                    <a:pt x="26265" y="65663"/>
                  </a:cubicBezTo>
                  <a:close/>
                  <a:moveTo>
                    <a:pt x="65663" y="525303"/>
                  </a:moveTo>
                  <a:cubicBezTo>
                    <a:pt x="43941" y="525303"/>
                    <a:pt x="26265" y="507630"/>
                    <a:pt x="26265" y="485905"/>
                  </a:cubicBezTo>
                  <a:cubicBezTo>
                    <a:pt x="26265" y="464180"/>
                    <a:pt x="43941" y="446507"/>
                    <a:pt x="65663" y="446507"/>
                  </a:cubicBezTo>
                  <a:cubicBezTo>
                    <a:pt x="87384" y="446507"/>
                    <a:pt x="105061" y="464180"/>
                    <a:pt x="105061" y="485905"/>
                  </a:cubicBezTo>
                  <a:cubicBezTo>
                    <a:pt x="105061" y="507630"/>
                    <a:pt x="87384" y="525303"/>
                    <a:pt x="65663" y="525303"/>
                  </a:cubicBezTo>
                  <a:close/>
                  <a:moveTo>
                    <a:pt x="485905" y="525303"/>
                  </a:moveTo>
                  <a:cubicBezTo>
                    <a:pt x="464184" y="525303"/>
                    <a:pt x="446507" y="507630"/>
                    <a:pt x="446507" y="485905"/>
                  </a:cubicBezTo>
                  <a:cubicBezTo>
                    <a:pt x="446507" y="464180"/>
                    <a:pt x="464184" y="446507"/>
                    <a:pt x="485905" y="446507"/>
                  </a:cubicBezTo>
                  <a:cubicBezTo>
                    <a:pt x="507626" y="446507"/>
                    <a:pt x="525303" y="464180"/>
                    <a:pt x="525303" y="485905"/>
                  </a:cubicBezTo>
                  <a:cubicBezTo>
                    <a:pt x="525303" y="507630"/>
                    <a:pt x="507626" y="525303"/>
                    <a:pt x="485905" y="525303"/>
                  </a:cubicBezTo>
                  <a:close/>
                </a:path>
              </a:pathLst>
            </a:custGeom>
            <a:solidFill>
              <a:srgbClr val="00BFB3"/>
            </a:solidFill>
            <a:ln w="13131" cap="flat">
              <a:noFill/>
              <a:prstDash val="solid"/>
              <a:miter/>
            </a:ln>
          </p:spPr>
          <p:txBody>
            <a:bodyPr rtlCol="0" anchor="ctr"/>
            <a:lstStyle/>
            <a:p>
              <a:pPr defTabSz="914126">
                <a:defRPr/>
              </a:pPr>
              <a:endParaRPr lang="en-US" sz="1799">
                <a:solidFill>
                  <a:srgbClr val="000000"/>
                </a:solidFill>
                <a:latin typeface="Arial"/>
              </a:endParaRPr>
            </a:p>
          </p:txBody>
        </p:sp>
      </p:grpSp>
      <p:grpSp>
        <p:nvGrpSpPr>
          <p:cNvPr id="75" name="Graphic 4">
            <a:extLst>
              <a:ext uri="{FF2B5EF4-FFF2-40B4-BE49-F238E27FC236}">
                <a16:creationId xmlns:a16="http://schemas.microsoft.com/office/drawing/2014/main" id="{6069937A-696F-A878-168D-34A02DBBC6DB}"/>
              </a:ext>
            </a:extLst>
          </p:cNvPr>
          <p:cNvGrpSpPr/>
          <p:nvPr/>
        </p:nvGrpSpPr>
        <p:grpSpPr>
          <a:xfrm>
            <a:off x="8727216" y="5040798"/>
            <a:ext cx="699655" cy="700244"/>
            <a:chOff x="5317523" y="2033420"/>
            <a:chExt cx="699837" cy="700426"/>
          </a:xfrm>
        </p:grpSpPr>
        <p:grpSp>
          <p:nvGrpSpPr>
            <p:cNvPr id="76" name="Graphic 4">
              <a:extLst>
                <a:ext uri="{FF2B5EF4-FFF2-40B4-BE49-F238E27FC236}">
                  <a16:creationId xmlns:a16="http://schemas.microsoft.com/office/drawing/2014/main" id="{1D7C2897-11F4-C7B0-32C1-964DF898EA59}"/>
                </a:ext>
              </a:extLst>
            </p:cNvPr>
            <p:cNvGrpSpPr/>
            <p:nvPr/>
          </p:nvGrpSpPr>
          <p:grpSpPr>
            <a:xfrm>
              <a:off x="5317523" y="2033420"/>
              <a:ext cx="699837" cy="700426"/>
              <a:chOff x="5317523" y="2033420"/>
              <a:chExt cx="699837" cy="700426"/>
            </a:xfrm>
            <a:solidFill>
              <a:srgbClr val="6730E3"/>
            </a:solidFill>
          </p:grpSpPr>
          <p:sp>
            <p:nvSpPr>
              <p:cNvPr id="78" name="Freeform: Shape 77">
                <a:extLst>
                  <a:ext uri="{FF2B5EF4-FFF2-40B4-BE49-F238E27FC236}">
                    <a16:creationId xmlns:a16="http://schemas.microsoft.com/office/drawing/2014/main" id="{AF1E0D20-B4B5-2932-3243-B029B2B95D35}"/>
                  </a:ext>
                </a:extLst>
              </p:cNvPr>
              <p:cNvSpPr/>
              <p:nvPr/>
            </p:nvSpPr>
            <p:spPr>
              <a:xfrm>
                <a:off x="5415535" y="2033420"/>
                <a:ext cx="601825" cy="518269"/>
              </a:xfrm>
              <a:custGeom>
                <a:avLst/>
                <a:gdLst>
                  <a:gd name="connsiteX0" fmla="*/ 577342 w 601825"/>
                  <a:gd name="connsiteY0" fmla="*/ 222028 h 518269"/>
                  <a:gd name="connsiteX1" fmla="*/ 389350 w 601825"/>
                  <a:gd name="connsiteY1" fmla="*/ 27746 h 518269"/>
                  <a:gd name="connsiteX2" fmla="*/ 117371 w 601825"/>
                  <a:gd name="connsiteY2" fmla="*/ 27623 h 518269"/>
                  <a:gd name="connsiteX3" fmla="*/ 25007 w 601825"/>
                  <a:gd name="connsiteY3" fmla="*/ 83906 h 518269"/>
                  <a:gd name="connsiteX4" fmla="*/ 25007 w 601825"/>
                  <a:gd name="connsiteY4" fmla="*/ 48968 h 518269"/>
                  <a:gd name="connsiteX5" fmla="*/ 12504 w 601825"/>
                  <a:gd name="connsiteY5" fmla="*/ 36464 h 518269"/>
                  <a:gd name="connsiteX6" fmla="*/ 0 w 601825"/>
                  <a:gd name="connsiteY6" fmla="*/ 48968 h 518269"/>
                  <a:gd name="connsiteX7" fmla="*/ 0 w 601825"/>
                  <a:gd name="connsiteY7" fmla="*/ 111706 h 518269"/>
                  <a:gd name="connsiteX8" fmla="*/ 12504 w 601825"/>
                  <a:gd name="connsiteY8" fmla="*/ 124210 h 518269"/>
                  <a:gd name="connsiteX9" fmla="*/ 74922 w 601825"/>
                  <a:gd name="connsiteY9" fmla="*/ 124210 h 518269"/>
                  <a:gd name="connsiteX10" fmla="*/ 87425 w 601825"/>
                  <a:gd name="connsiteY10" fmla="*/ 111706 h 518269"/>
                  <a:gd name="connsiteX11" fmla="*/ 74922 w 601825"/>
                  <a:gd name="connsiteY11" fmla="*/ 99203 h 518269"/>
                  <a:gd name="connsiteX12" fmla="*/ 45426 w 601825"/>
                  <a:gd name="connsiteY12" fmla="*/ 99203 h 518269"/>
                  <a:gd name="connsiteX13" fmla="*/ 126987 w 601825"/>
                  <a:gd name="connsiteY13" fmla="*/ 50702 h 518269"/>
                  <a:gd name="connsiteX14" fmla="*/ 379559 w 601825"/>
                  <a:gd name="connsiteY14" fmla="*/ 50764 h 518269"/>
                  <a:gd name="connsiteX15" fmla="*/ 554035 w 601825"/>
                  <a:gd name="connsiteY15" fmla="*/ 231138 h 518269"/>
                  <a:gd name="connsiteX16" fmla="*/ 543432 w 601825"/>
                  <a:gd name="connsiteY16" fmla="*/ 500381 h 518269"/>
                  <a:gd name="connsiteX17" fmla="*/ 549333 w 601825"/>
                  <a:gd name="connsiteY17" fmla="*/ 517048 h 518269"/>
                  <a:gd name="connsiteX18" fmla="*/ 554698 w 601825"/>
                  <a:gd name="connsiteY18" fmla="*/ 518270 h 518269"/>
                  <a:gd name="connsiteX19" fmla="*/ 566001 w 601825"/>
                  <a:gd name="connsiteY19" fmla="*/ 511152 h 518269"/>
                  <a:gd name="connsiteX20" fmla="*/ 577342 w 601825"/>
                  <a:gd name="connsiteY20" fmla="*/ 222028 h 5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1825" h="518269">
                    <a:moveTo>
                      <a:pt x="577342" y="222028"/>
                    </a:moveTo>
                    <a:cubicBezTo>
                      <a:pt x="542744" y="133526"/>
                      <a:pt x="475975" y="64524"/>
                      <a:pt x="389350" y="27746"/>
                    </a:cubicBezTo>
                    <a:cubicBezTo>
                      <a:pt x="302312" y="-9216"/>
                      <a:pt x="205722" y="-9240"/>
                      <a:pt x="117371" y="27623"/>
                    </a:cubicBezTo>
                    <a:cubicBezTo>
                      <a:pt x="83674" y="41682"/>
                      <a:pt x="52815" y="60708"/>
                      <a:pt x="25007" y="83906"/>
                    </a:cubicBezTo>
                    <a:lnTo>
                      <a:pt x="25007" y="48968"/>
                    </a:lnTo>
                    <a:cubicBezTo>
                      <a:pt x="25007" y="42057"/>
                      <a:pt x="19418" y="36464"/>
                      <a:pt x="12504" y="36464"/>
                    </a:cubicBezTo>
                    <a:cubicBezTo>
                      <a:pt x="5589" y="36464"/>
                      <a:pt x="0" y="42057"/>
                      <a:pt x="0" y="48968"/>
                    </a:cubicBezTo>
                    <a:lnTo>
                      <a:pt x="0" y="111706"/>
                    </a:lnTo>
                    <a:cubicBezTo>
                      <a:pt x="0" y="118617"/>
                      <a:pt x="5589" y="124210"/>
                      <a:pt x="12504" y="124210"/>
                    </a:cubicBezTo>
                    <a:lnTo>
                      <a:pt x="74922" y="124210"/>
                    </a:lnTo>
                    <a:cubicBezTo>
                      <a:pt x="81836" y="124210"/>
                      <a:pt x="87425" y="118617"/>
                      <a:pt x="87425" y="111706"/>
                    </a:cubicBezTo>
                    <a:cubicBezTo>
                      <a:pt x="87425" y="104795"/>
                      <a:pt x="81836" y="99203"/>
                      <a:pt x="74922" y="99203"/>
                    </a:cubicBezTo>
                    <a:lnTo>
                      <a:pt x="45426" y="99203"/>
                    </a:lnTo>
                    <a:cubicBezTo>
                      <a:pt x="70133" y="79308"/>
                      <a:pt x="97441" y="63030"/>
                      <a:pt x="126987" y="50702"/>
                    </a:cubicBezTo>
                    <a:cubicBezTo>
                      <a:pt x="209098" y="16451"/>
                      <a:pt x="298799" y="16464"/>
                      <a:pt x="379559" y="50764"/>
                    </a:cubicBezTo>
                    <a:cubicBezTo>
                      <a:pt x="459958" y="84892"/>
                      <a:pt x="521926" y="148948"/>
                      <a:pt x="554035" y="231138"/>
                    </a:cubicBezTo>
                    <a:cubicBezTo>
                      <a:pt x="587770" y="317442"/>
                      <a:pt x="583894" y="415579"/>
                      <a:pt x="543432" y="500381"/>
                    </a:cubicBezTo>
                    <a:cubicBezTo>
                      <a:pt x="540456" y="506608"/>
                      <a:pt x="543094" y="514081"/>
                      <a:pt x="549333" y="517048"/>
                    </a:cubicBezTo>
                    <a:cubicBezTo>
                      <a:pt x="551059" y="517878"/>
                      <a:pt x="552897" y="518270"/>
                      <a:pt x="554698" y="518270"/>
                    </a:cubicBezTo>
                    <a:cubicBezTo>
                      <a:pt x="559374" y="518270"/>
                      <a:pt x="563850" y="515644"/>
                      <a:pt x="566001" y="511152"/>
                    </a:cubicBezTo>
                    <a:cubicBezTo>
                      <a:pt x="609438" y="420133"/>
                      <a:pt x="613565" y="314756"/>
                      <a:pt x="577342" y="222028"/>
                    </a:cubicBezTo>
                    <a:close/>
                  </a:path>
                </a:pathLst>
              </a:custGeom>
              <a:solidFill>
                <a:srgbClr val="6730E3"/>
              </a:solidFill>
              <a:ln w="12494" cap="flat">
                <a:noFill/>
                <a:prstDash val="solid"/>
                <a:miter/>
              </a:ln>
            </p:spPr>
            <p:txBody>
              <a:bodyPr rtlCol="0" anchor="ctr"/>
              <a:lstStyle/>
              <a:p>
                <a:pPr defTabSz="914126">
                  <a:defRPr/>
                </a:pPr>
                <a:endParaRPr lang="en-US" sz="1799">
                  <a:solidFill>
                    <a:srgbClr val="000000"/>
                  </a:solidFill>
                  <a:latin typeface="Arial"/>
                </a:endParaRPr>
              </a:p>
            </p:txBody>
          </p:sp>
          <p:sp>
            <p:nvSpPr>
              <p:cNvPr id="79" name="Freeform: Shape 78">
                <a:extLst>
                  <a:ext uri="{FF2B5EF4-FFF2-40B4-BE49-F238E27FC236}">
                    <a16:creationId xmlns:a16="http://schemas.microsoft.com/office/drawing/2014/main" id="{29CE1F95-ECFA-E06A-B1EB-14C3B4258055}"/>
                  </a:ext>
                </a:extLst>
              </p:cNvPr>
              <p:cNvSpPr/>
              <p:nvPr/>
            </p:nvSpPr>
            <p:spPr>
              <a:xfrm>
                <a:off x="5317523" y="2215570"/>
                <a:ext cx="600622" cy="518275"/>
              </a:xfrm>
              <a:custGeom>
                <a:avLst/>
                <a:gdLst>
                  <a:gd name="connsiteX0" fmla="*/ 597231 w 600622"/>
                  <a:gd name="connsiteY0" fmla="*/ 398966 h 518275"/>
                  <a:gd name="connsiteX1" fmla="*/ 587554 w 600622"/>
                  <a:gd name="connsiteY1" fmla="*/ 395328 h 518275"/>
                  <a:gd name="connsiteX2" fmla="*/ 525661 w 600622"/>
                  <a:gd name="connsiteY2" fmla="*/ 395328 h 518275"/>
                  <a:gd name="connsiteX3" fmla="*/ 513157 w 600622"/>
                  <a:gd name="connsiteY3" fmla="*/ 407831 h 518275"/>
                  <a:gd name="connsiteX4" fmla="*/ 525661 w 600622"/>
                  <a:gd name="connsiteY4" fmla="*/ 420335 h 518275"/>
                  <a:gd name="connsiteX5" fmla="*/ 554782 w 600622"/>
                  <a:gd name="connsiteY5" fmla="*/ 420335 h 518275"/>
                  <a:gd name="connsiteX6" fmla="*/ 474833 w 600622"/>
                  <a:gd name="connsiteY6" fmla="*/ 467577 h 518275"/>
                  <a:gd name="connsiteX7" fmla="*/ 222261 w 600622"/>
                  <a:gd name="connsiteY7" fmla="*/ 467516 h 518275"/>
                  <a:gd name="connsiteX8" fmla="*/ 47785 w 600622"/>
                  <a:gd name="connsiteY8" fmla="*/ 287141 h 518275"/>
                  <a:gd name="connsiteX9" fmla="*/ 58401 w 600622"/>
                  <a:gd name="connsiteY9" fmla="*/ 17899 h 518275"/>
                  <a:gd name="connsiteX10" fmla="*/ 52499 w 600622"/>
                  <a:gd name="connsiteY10" fmla="*/ 1231 h 518275"/>
                  <a:gd name="connsiteX11" fmla="*/ 35832 w 600622"/>
                  <a:gd name="connsiteY11" fmla="*/ 7129 h 518275"/>
                  <a:gd name="connsiteX12" fmla="*/ 24478 w 600622"/>
                  <a:gd name="connsiteY12" fmla="*/ 296250 h 518275"/>
                  <a:gd name="connsiteX13" fmla="*/ 212470 w 600622"/>
                  <a:gd name="connsiteY13" fmla="*/ 490533 h 518275"/>
                  <a:gd name="connsiteX14" fmla="*/ 348122 w 600622"/>
                  <a:gd name="connsiteY14" fmla="*/ 518276 h 518275"/>
                  <a:gd name="connsiteX15" fmla="*/ 484449 w 600622"/>
                  <a:gd name="connsiteY15" fmla="*/ 490655 h 518275"/>
                  <a:gd name="connsiteX16" fmla="*/ 575575 w 600622"/>
                  <a:gd name="connsiteY16" fmla="*/ 435469 h 518275"/>
                  <a:gd name="connsiteX17" fmla="*/ 575575 w 600622"/>
                  <a:gd name="connsiteY17" fmla="*/ 470568 h 518275"/>
                  <a:gd name="connsiteX18" fmla="*/ 588079 w 600622"/>
                  <a:gd name="connsiteY18" fmla="*/ 483072 h 518275"/>
                  <a:gd name="connsiteX19" fmla="*/ 600582 w 600622"/>
                  <a:gd name="connsiteY19" fmla="*/ 470568 h 518275"/>
                  <a:gd name="connsiteX20" fmla="*/ 600582 w 600622"/>
                  <a:gd name="connsiteY20" fmla="*/ 408598 h 518275"/>
                  <a:gd name="connsiteX21" fmla="*/ 597231 w 600622"/>
                  <a:gd name="connsiteY21" fmla="*/ 398966 h 51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22" h="518275">
                    <a:moveTo>
                      <a:pt x="597231" y="398966"/>
                    </a:moveTo>
                    <a:cubicBezTo>
                      <a:pt x="594606" y="396248"/>
                      <a:pt x="591055" y="395126"/>
                      <a:pt x="587554" y="395328"/>
                    </a:cubicBezTo>
                    <a:lnTo>
                      <a:pt x="525661" y="395328"/>
                    </a:lnTo>
                    <a:cubicBezTo>
                      <a:pt x="518759" y="395328"/>
                      <a:pt x="513157" y="400920"/>
                      <a:pt x="513157" y="407831"/>
                    </a:cubicBezTo>
                    <a:cubicBezTo>
                      <a:pt x="513157" y="414742"/>
                      <a:pt x="518759" y="420335"/>
                      <a:pt x="525661" y="420335"/>
                    </a:cubicBezTo>
                    <a:lnTo>
                      <a:pt x="554782" y="420335"/>
                    </a:lnTo>
                    <a:cubicBezTo>
                      <a:pt x="530487" y="439647"/>
                      <a:pt x="503729" y="455516"/>
                      <a:pt x="474833" y="467577"/>
                    </a:cubicBezTo>
                    <a:cubicBezTo>
                      <a:pt x="392735" y="501840"/>
                      <a:pt x="303034" y="501803"/>
                      <a:pt x="222261" y="467516"/>
                    </a:cubicBezTo>
                    <a:cubicBezTo>
                      <a:pt x="141862" y="433387"/>
                      <a:pt x="79894" y="369331"/>
                      <a:pt x="47785" y="287141"/>
                    </a:cubicBezTo>
                    <a:cubicBezTo>
                      <a:pt x="14050" y="200838"/>
                      <a:pt x="17927" y="102701"/>
                      <a:pt x="58401" y="17899"/>
                    </a:cubicBezTo>
                    <a:cubicBezTo>
                      <a:pt x="61377" y="11672"/>
                      <a:pt x="58738" y="4211"/>
                      <a:pt x="52499" y="1231"/>
                    </a:cubicBezTo>
                    <a:cubicBezTo>
                      <a:pt x="46260" y="-1761"/>
                      <a:pt x="38820" y="890"/>
                      <a:pt x="35832" y="7129"/>
                    </a:cubicBezTo>
                    <a:cubicBezTo>
                      <a:pt x="-7606" y="98147"/>
                      <a:pt x="-11745" y="203523"/>
                      <a:pt x="24478" y="296250"/>
                    </a:cubicBezTo>
                    <a:cubicBezTo>
                      <a:pt x="59076" y="384752"/>
                      <a:pt x="125845" y="453754"/>
                      <a:pt x="212470" y="490533"/>
                    </a:cubicBezTo>
                    <a:cubicBezTo>
                      <a:pt x="256045" y="509032"/>
                      <a:pt x="302009" y="518276"/>
                      <a:pt x="348122" y="518276"/>
                    </a:cubicBezTo>
                    <a:cubicBezTo>
                      <a:pt x="394148" y="518276"/>
                      <a:pt x="440324" y="509069"/>
                      <a:pt x="484449" y="490655"/>
                    </a:cubicBezTo>
                    <a:cubicBezTo>
                      <a:pt x="517633" y="476810"/>
                      <a:pt x="548092" y="458187"/>
                      <a:pt x="575575" y="435469"/>
                    </a:cubicBezTo>
                    <a:lnTo>
                      <a:pt x="575575" y="470568"/>
                    </a:lnTo>
                    <a:cubicBezTo>
                      <a:pt x="575575" y="477479"/>
                      <a:pt x="581177" y="483072"/>
                      <a:pt x="588079" y="483072"/>
                    </a:cubicBezTo>
                    <a:cubicBezTo>
                      <a:pt x="594993" y="483072"/>
                      <a:pt x="600582" y="477479"/>
                      <a:pt x="600582" y="470568"/>
                    </a:cubicBezTo>
                    <a:lnTo>
                      <a:pt x="600582" y="408598"/>
                    </a:lnTo>
                    <a:cubicBezTo>
                      <a:pt x="600845" y="405160"/>
                      <a:pt x="599819" y="401644"/>
                      <a:pt x="597231" y="398966"/>
                    </a:cubicBezTo>
                    <a:close/>
                  </a:path>
                </a:pathLst>
              </a:custGeom>
              <a:solidFill>
                <a:srgbClr val="6730E3"/>
              </a:solidFill>
              <a:ln w="12494" cap="flat">
                <a:noFill/>
                <a:prstDash val="solid"/>
                <a:miter/>
              </a:ln>
            </p:spPr>
            <p:txBody>
              <a:bodyPr rtlCol="0" anchor="ctr"/>
              <a:lstStyle/>
              <a:p>
                <a:pPr defTabSz="914126">
                  <a:defRPr/>
                </a:pPr>
                <a:endParaRPr lang="en-US" sz="1799">
                  <a:solidFill>
                    <a:srgbClr val="000000"/>
                  </a:solidFill>
                  <a:latin typeface="Arial"/>
                </a:endParaRPr>
              </a:p>
            </p:txBody>
          </p:sp>
        </p:grpSp>
        <p:sp>
          <p:nvSpPr>
            <p:cNvPr id="77" name="Freeform: Shape 76">
              <a:extLst>
                <a:ext uri="{FF2B5EF4-FFF2-40B4-BE49-F238E27FC236}">
                  <a16:creationId xmlns:a16="http://schemas.microsoft.com/office/drawing/2014/main" id="{244E3070-1D30-E780-5026-997D991C7427}"/>
                </a:ext>
              </a:extLst>
            </p:cNvPr>
            <p:cNvSpPr/>
            <p:nvPr/>
          </p:nvSpPr>
          <p:spPr>
            <a:xfrm>
              <a:off x="5474927" y="2189829"/>
              <a:ext cx="387611" cy="387611"/>
            </a:xfrm>
            <a:custGeom>
              <a:avLst/>
              <a:gdLst>
                <a:gd name="connsiteX0" fmla="*/ 193806 w 387611"/>
                <a:gd name="connsiteY0" fmla="*/ 0 h 387611"/>
                <a:gd name="connsiteX1" fmla="*/ 0 w 387611"/>
                <a:gd name="connsiteY1" fmla="*/ 193806 h 387611"/>
                <a:gd name="connsiteX2" fmla="*/ 193806 w 387611"/>
                <a:gd name="connsiteY2" fmla="*/ 387612 h 387611"/>
                <a:gd name="connsiteX3" fmla="*/ 387612 w 387611"/>
                <a:gd name="connsiteY3" fmla="*/ 193806 h 387611"/>
                <a:gd name="connsiteX4" fmla="*/ 193806 w 387611"/>
                <a:gd name="connsiteY4" fmla="*/ 0 h 387611"/>
                <a:gd name="connsiteX5" fmla="*/ 340986 w 387611"/>
                <a:gd name="connsiteY5" fmla="*/ 276200 h 387611"/>
                <a:gd name="connsiteX6" fmla="*/ 287020 w 387611"/>
                <a:gd name="connsiteY6" fmla="*/ 264939 h 387611"/>
                <a:gd name="connsiteX7" fmla="*/ 293835 w 387611"/>
                <a:gd name="connsiteY7" fmla="*/ 193806 h 387611"/>
                <a:gd name="connsiteX8" fmla="*/ 287171 w 387611"/>
                <a:gd name="connsiteY8" fmla="*/ 123492 h 387611"/>
                <a:gd name="connsiteX9" fmla="*/ 341424 w 387611"/>
                <a:gd name="connsiteY9" fmla="*/ 112134 h 387611"/>
                <a:gd name="connsiteX10" fmla="*/ 362605 w 387611"/>
                <a:gd name="connsiteY10" fmla="*/ 193807 h 387611"/>
                <a:gd name="connsiteX11" fmla="*/ 340986 w 387611"/>
                <a:gd name="connsiteY11" fmla="*/ 276200 h 387611"/>
                <a:gd name="connsiteX12" fmla="*/ 118784 w 387611"/>
                <a:gd name="connsiteY12" fmla="*/ 193806 h 387611"/>
                <a:gd name="connsiteX13" fmla="*/ 125086 w 387611"/>
                <a:gd name="connsiteY13" fmla="*/ 126647 h 387611"/>
                <a:gd name="connsiteX14" fmla="*/ 181302 w 387611"/>
                <a:gd name="connsiteY14" fmla="*/ 129999 h 387611"/>
                <a:gd name="connsiteX15" fmla="*/ 181302 w 387611"/>
                <a:gd name="connsiteY15" fmla="*/ 258457 h 387611"/>
                <a:gd name="connsiteX16" fmla="*/ 125236 w 387611"/>
                <a:gd name="connsiteY16" fmla="*/ 261792 h 387611"/>
                <a:gd name="connsiteX17" fmla="*/ 118784 w 387611"/>
                <a:gd name="connsiteY17" fmla="*/ 193806 h 387611"/>
                <a:gd name="connsiteX18" fmla="*/ 256437 w 387611"/>
                <a:gd name="connsiteY18" fmla="*/ 102146 h 387611"/>
                <a:gd name="connsiteX19" fmla="*/ 206310 w 387611"/>
                <a:gd name="connsiteY19" fmla="*/ 104990 h 387611"/>
                <a:gd name="connsiteX20" fmla="*/ 206310 w 387611"/>
                <a:gd name="connsiteY20" fmla="*/ 27737 h 387611"/>
                <a:gd name="connsiteX21" fmla="*/ 256437 w 387611"/>
                <a:gd name="connsiteY21" fmla="*/ 102146 h 387611"/>
                <a:gd name="connsiteX22" fmla="*/ 181302 w 387611"/>
                <a:gd name="connsiteY22" fmla="*/ 27736 h 387611"/>
                <a:gd name="connsiteX23" fmla="*/ 181302 w 387611"/>
                <a:gd name="connsiteY23" fmla="*/ 104993 h 387611"/>
                <a:gd name="connsiteX24" fmla="*/ 131163 w 387611"/>
                <a:gd name="connsiteY24" fmla="*/ 102172 h 387611"/>
                <a:gd name="connsiteX25" fmla="*/ 181302 w 387611"/>
                <a:gd name="connsiteY25" fmla="*/ 27736 h 387611"/>
                <a:gd name="connsiteX26" fmla="*/ 181302 w 387611"/>
                <a:gd name="connsiteY26" fmla="*/ 283461 h 387611"/>
                <a:gd name="connsiteX27" fmla="*/ 181302 w 387611"/>
                <a:gd name="connsiteY27" fmla="*/ 359876 h 387611"/>
                <a:gd name="connsiteX28" fmla="*/ 131400 w 387611"/>
                <a:gd name="connsiteY28" fmla="*/ 286255 h 387611"/>
                <a:gd name="connsiteX29" fmla="*/ 181302 w 387611"/>
                <a:gd name="connsiteY29" fmla="*/ 283461 h 387611"/>
                <a:gd name="connsiteX30" fmla="*/ 206310 w 387611"/>
                <a:gd name="connsiteY30" fmla="*/ 359876 h 387611"/>
                <a:gd name="connsiteX31" fmla="*/ 206310 w 387611"/>
                <a:gd name="connsiteY31" fmla="*/ 283466 h 387611"/>
                <a:gd name="connsiteX32" fmla="*/ 256199 w 387611"/>
                <a:gd name="connsiteY32" fmla="*/ 286281 h 387611"/>
                <a:gd name="connsiteX33" fmla="*/ 206310 w 387611"/>
                <a:gd name="connsiteY33" fmla="*/ 359876 h 387611"/>
                <a:gd name="connsiteX34" fmla="*/ 206310 w 387611"/>
                <a:gd name="connsiteY34" fmla="*/ 258460 h 387611"/>
                <a:gd name="connsiteX35" fmla="*/ 206310 w 387611"/>
                <a:gd name="connsiteY35" fmla="*/ 129994 h 387611"/>
                <a:gd name="connsiteX36" fmla="*/ 262513 w 387611"/>
                <a:gd name="connsiteY36" fmla="*/ 126618 h 387611"/>
                <a:gd name="connsiteX37" fmla="*/ 268828 w 387611"/>
                <a:gd name="connsiteY37" fmla="*/ 193806 h 387611"/>
                <a:gd name="connsiteX38" fmla="*/ 262363 w 387611"/>
                <a:gd name="connsiteY38" fmla="*/ 261818 h 387611"/>
                <a:gd name="connsiteX39" fmla="*/ 206310 w 387611"/>
                <a:gd name="connsiteY39" fmla="*/ 258460 h 387611"/>
                <a:gd name="connsiteX40" fmla="*/ 326819 w 387611"/>
                <a:gd name="connsiteY40" fmla="*/ 90246 h 387611"/>
                <a:gd name="connsiteX41" fmla="*/ 281431 w 387611"/>
                <a:gd name="connsiteY41" fmla="*/ 99080 h 387611"/>
                <a:gd name="connsiteX42" fmla="*/ 252160 w 387611"/>
                <a:gd name="connsiteY42" fmla="*/ 35619 h 387611"/>
                <a:gd name="connsiteX43" fmla="*/ 326819 w 387611"/>
                <a:gd name="connsiteY43" fmla="*/ 90246 h 387611"/>
                <a:gd name="connsiteX44" fmla="*/ 135452 w 387611"/>
                <a:gd name="connsiteY44" fmla="*/ 35618 h 387611"/>
                <a:gd name="connsiteX45" fmla="*/ 106168 w 387611"/>
                <a:gd name="connsiteY45" fmla="*/ 99115 h 387611"/>
                <a:gd name="connsiteX46" fmla="*/ 60743 w 387611"/>
                <a:gd name="connsiteY46" fmla="*/ 90302 h 387611"/>
                <a:gd name="connsiteX47" fmla="*/ 135452 w 387611"/>
                <a:gd name="connsiteY47" fmla="*/ 35618 h 387611"/>
                <a:gd name="connsiteX48" fmla="*/ 46151 w 387611"/>
                <a:gd name="connsiteY48" fmla="*/ 112191 h 387611"/>
                <a:gd name="connsiteX49" fmla="*/ 100429 w 387611"/>
                <a:gd name="connsiteY49" fmla="*/ 123528 h 387611"/>
                <a:gd name="connsiteX50" fmla="*/ 93777 w 387611"/>
                <a:gd name="connsiteY50" fmla="*/ 193806 h 387611"/>
                <a:gd name="connsiteX51" fmla="*/ 100579 w 387611"/>
                <a:gd name="connsiteY51" fmla="*/ 264904 h 387611"/>
                <a:gd name="connsiteX52" fmla="*/ 46589 w 387611"/>
                <a:gd name="connsiteY52" fmla="*/ 276142 h 387611"/>
                <a:gd name="connsiteX53" fmla="*/ 25007 w 387611"/>
                <a:gd name="connsiteY53" fmla="*/ 193806 h 387611"/>
                <a:gd name="connsiteX54" fmla="*/ 46151 w 387611"/>
                <a:gd name="connsiteY54" fmla="*/ 112191 h 387611"/>
                <a:gd name="connsiteX55" fmla="*/ 61268 w 387611"/>
                <a:gd name="connsiteY55" fmla="*/ 298006 h 387611"/>
                <a:gd name="connsiteX56" fmla="*/ 106418 w 387611"/>
                <a:gd name="connsiteY56" fmla="*/ 289302 h 387611"/>
                <a:gd name="connsiteX57" fmla="*/ 135452 w 387611"/>
                <a:gd name="connsiteY57" fmla="*/ 351994 h 387611"/>
                <a:gd name="connsiteX58" fmla="*/ 61268 w 387611"/>
                <a:gd name="connsiteY58" fmla="*/ 298006 h 387611"/>
                <a:gd name="connsiteX59" fmla="*/ 252160 w 387611"/>
                <a:gd name="connsiteY59" fmla="*/ 351994 h 387611"/>
                <a:gd name="connsiteX60" fmla="*/ 281181 w 387611"/>
                <a:gd name="connsiteY60" fmla="*/ 289337 h 387611"/>
                <a:gd name="connsiteX61" fmla="*/ 326294 w 387611"/>
                <a:gd name="connsiteY61" fmla="*/ 298064 h 387611"/>
                <a:gd name="connsiteX62" fmla="*/ 252160 w 387611"/>
                <a:gd name="connsiteY62" fmla="*/ 351994 h 3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7611" h="387611">
                  <a:moveTo>
                    <a:pt x="193806" y="0"/>
                  </a:moveTo>
                  <a:cubicBezTo>
                    <a:pt x="86938" y="0"/>
                    <a:pt x="0" y="86939"/>
                    <a:pt x="0" y="193806"/>
                  </a:cubicBezTo>
                  <a:cubicBezTo>
                    <a:pt x="0" y="300673"/>
                    <a:pt x="86938" y="387612"/>
                    <a:pt x="193806" y="387612"/>
                  </a:cubicBezTo>
                  <a:cubicBezTo>
                    <a:pt x="300674" y="387612"/>
                    <a:pt x="387612" y="300673"/>
                    <a:pt x="387612" y="193806"/>
                  </a:cubicBezTo>
                  <a:cubicBezTo>
                    <a:pt x="387612" y="86939"/>
                    <a:pt x="300674" y="0"/>
                    <a:pt x="193806" y="0"/>
                  </a:cubicBezTo>
                  <a:close/>
                  <a:moveTo>
                    <a:pt x="340986" y="276200"/>
                  </a:moveTo>
                  <a:cubicBezTo>
                    <a:pt x="324519" y="271587"/>
                    <a:pt x="306388" y="267814"/>
                    <a:pt x="287020" y="264939"/>
                  </a:cubicBezTo>
                  <a:cubicBezTo>
                    <a:pt x="291372" y="242988"/>
                    <a:pt x="293835" y="219077"/>
                    <a:pt x="293835" y="193806"/>
                  </a:cubicBezTo>
                  <a:cubicBezTo>
                    <a:pt x="293835" y="168845"/>
                    <a:pt x="291422" y="145222"/>
                    <a:pt x="287171" y="123492"/>
                  </a:cubicBezTo>
                  <a:cubicBezTo>
                    <a:pt x="306651" y="120594"/>
                    <a:pt x="324894" y="116789"/>
                    <a:pt x="341424" y="112134"/>
                  </a:cubicBezTo>
                  <a:cubicBezTo>
                    <a:pt x="354877" y="136358"/>
                    <a:pt x="362605" y="164185"/>
                    <a:pt x="362605" y="193807"/>
                  </a:cubicBezTo>
                  <a:cubicBezTo>
                    <a:pt x="362605" y="223728"/>
                    <a:pt x="354703" y="251804"/>
                    <a:pt x="340986" y="276200"/>
                  </a:cubicBezTo>
                  <a:close/>
                  <a:moveTo>
                    <a:pt x="118784" y="193806"/>
                  </a:moveTo>
                  <a:cubicBezTo>
                    <a:pt x="118784" y="169283"/>
                    <a:pt x="121110" y="146762"/>
                    <a:pt x="125086" y="126647"/>
                  </a:cubicBezTo>
                  <a:cubicBezTo>
                    <a:pt x="143204" y="128533"/>
                    <a:pt x="162047" y="129655"/>
                    <a:pt x="181302" y="129999"/>
                  </a:cubicBezTo>
                  <a:lnTo>
                    <a:pt x="181302" y="258457"/>
                  </a:lnTo>
                  <a:cubicBezTo>
                    <a:pt x="162097" y="258800"/>
                    <a:pt x="143304" y="259914"/>
                    <a:pt x="125236" y="261792"/>
                  </a:cubicBezTo>
                  <a:cubicBezTo>
                    <a:pt x="121160" y="241472"/>
                    <a:pt x="118784" y="218657"/>
                    <a:pt x="118784" y="193806"/>
                  </a:cubicBezTo>
                  <a:close/>
                  <a:moveTo>
                    <a:pt x="256437" y="102146"/>
                  </a:moveTo>
                  <a:cubicBezTo>
                    <a:pt x="240269" y="103735"/>
                    <a:pt x="223465" y="104668"/>
                    <a:pt x="206310" y="104990"/>
                  </a:cubicBezTo>
                  <a:lnTo>
                    <a:pt x="206310" y="27737"/>
                  </a:lnTo>
                  <a:cubicBezTo>
                    <a:pt x="225815" y="35860"/>
                    <a:pt x="244633" y="62479"/>
                    <a:pt x="256437" y="102146"/>
                  </a:cubicBezTo>
                  <a:close/>
                  <a:moveTo>
                    <a:pt x="181302" y="27736"/>
                  </a:moveTo>
                  <a:lnTo>
                    <a:pt x="181302" y="104993"/>
                  </a:lnTo>
                  <a:cubicBezTo>
                    <a:pt x="164147" y="104676"/>
                    <a:pt x="147330" y="103754"/>
                    <a:pt x="131163" y="102172"/>
                  </a:cubicBezTo>
                  <a:cubicBezTo>
                    <a:pt x="142979" y="62492"/>
                    <a:pt x="161784" y="35862"/>
                    <a:pt x="181302" y="27736"/>
                  </a:cubicBezTo>
                  <a:close/>
                  <a:moveTo>
                    <a:pt x="181302" y="283461"/>
                  </a:moveTo>
                  <a:lnTo>
                    <a:pt x="181302" y="359876"/>
                  </a:lnTo>
                  <a:cubicBezTo>
                    <a:pt x="161922" y="351807"/>
                    <a:pt x="143229" y="325488"/>
                    <a:pt x="131400" y="286255"/>
                  </a:cubicBezTo>
                  <a:cubicBezTo>
                    <a:pt x="147492" y="284687"/>
                    <a:pt x="164235" y="283776"/>
                    <a:pt x="181302" y="283461"/>
                  </a:cubicBezTo>
                  <a:close/>
                  <a:moveTo>
                    <a:pt x="206310" y="359876"/>
                  </a:moveTo>
                  <a:lnTo>
                    <a:pt x="206310" y="283466"/>
                  </a:lnTo>
                  <a:cubicBezTo>
                    <a:pt x="223377" y="283786"/>
                    <a:pt x="240107" y="284707"/>
                    <a:pt x="256199" y="286281"/>
                  </a:cubicBezTo>
                  <a:cubicBezTo>
                    <a:pt x="244371" y="325499"/>
                    <a:pt x="225690" y="351808"/>
                    <a:pt x="206310" y="359876"/>
                  </a:cubicBezTo>
                  <a:close/>
                  <a:moveTo>
                    <a:pt x="206310" y="258460"/>
                  </a:moveTo>
                  <a:lnTo>
                    <a:pt x="206310" y="129994"/>
                  </a:lnTo>
                  <a:cubicBezTo>
                    <a:pt x="225565" y="129642"/>
                    <a:pt x="244408" y="128512"/>
                    <a:pt x="262513" y="126618"/>
                  </a:cubicBezTo>
                  <a:cubicBezTo>
                    <a:pt x="266502" y="146741"/>
                    <a:pt x="268828" y="169271"/>
                    <a:pt x="268828" y="193806"/>
                  </a:cubicBezTo>
                  <a:cubicBezTo>
                    <a:pt x="268828" y="218667"/>
                    <a:pt x="266452" y="241492"/>
                    <a:pt x="262363" y="261818"/>
                  </a:cubicBezTo>
                  <a:cubicBezTo>
                    <a:pt x="244308" y="259934"/>
                    <a:pt x="225515" y="258810"/>
                    <a:pt x="206310" y="258460"/>
                  </a:cubicBezTo>
                  <a:close/>
                  <a:moveTo>
                    <a:pt x="326819" y="90246"/>
                  </a:moveTo>
                  <a:cubicBezTo>
                    <a:pt x="312815" y="93827"/>
                    <a:pt x="297536" y="96752"/>
                    <a:pt x="281431" y="99080"/>
                  </a:cubicBezTo>
                  <a:cubicBezTo>
                    <a:pt x="274254" y="73780"/>
                    <a:pt x="264226" y="52189"/>
                    <a:pt x="252160" y="35619"/>
                  </a:cubicBezTo>
                  <a:cubicBezTo>
                    <a:pt x="281881" y="46620"/>
                    <a:pt x="307651" y="65680"/>
                    <a:pt x="326819" y="90246"/>
                  </a:cubicBezTo>
                  <a:close/>
                  <a:moveTo>
                    <a:pt x="135452" y="35618"/>
                  </a:moveTo>
                  <a:cubicBezTo>
                    <a:pt x="123373" y="52196"/>
                    <a:pt x="113345" y="73799"/>
                    <a:pt x="106168" y="99115"/>
                  </a:cubicBezTo>
                  <a:cubicBezTo>
                    <a:pt x="90064" y="96793"/>
                    <a:pt x="74772" y="93877"/>
                    <a:pt x="60743" y="90302"/>
                  </a:cubicBezTo>
                  <a:cubicBezTo>
                    <a:pt x="79923" y="65710"/>
                    <a:pt x="105706" y="46628"/>
                    <a:pt x="135452" y="35618"/>
                  </a:cubicBezTo>
                  <a:close/>
                  <a:moveTo>
                    <a:pt x="46151" y="112191"/>
                  </a:moveTo>
                  <a:cubicBezTo>
                    <a:pt x="62693" y="116840"/>
                    <a:pt x="80948" y="120637"/>
                    <a:pt x="100429" y="123528"/>
                  </a:cubicBezTo>
                  <a:cubicBezTo>
                    <a:pt x="96190" y="145248"/>
                    <a:pt x="93777" y="168859"/>
                    <a:pt x="93777" y="193806"/>
                  </a:cubicBezTo>
                  <a:cubicBezTo>
                    <a:pt x="93777" y="219064"/>
                    <a:pt x="96240" y="242961"/>
                    <a:pt x="100579" y="264904"/>
                  </a:cubicBezTo>
                  <a:cubicBezTo>
                    <a:pt x="81211" y="267772"/>
                    <a:pt x="63068" y="271537"/>
                    <a:pt x="46589" y="276142"/>
                  </a:cubicBezTo>
                  <a:cubicBezTo>
                    <a:pt x="32897" y="251760"/>
                    <a:pt x="25007" y="223705"/>
                    <a:pt x="25007" y="193806"/>
                  </a:cubicBezTo>
                  <a:cubicBezTo>
                    <a:pt x="25007" y="164209"/>
                    <a:pt x="32709" y="136402"/>
                    <a:pt x="46151" y="112191"/>
                  </a:cubicBezTo>
                  <a:close/>
                  <a:moveTo>
                    <a:pt x="61268" y="298006"/>
                  </a:moveTo>
                  <a:cubicBezTo>
                    <a:pt x="75209" y="294474"/>
                    <a:pt x="90426" y="291598"/>
                    <a:pt x="106418" y="289302"/>
                  </a:cubicBezTo>
                  <a:cubicBezTo>
                    <a:pt x="113583" y="314264"/>
                    <a:pt x="123511" y="335597"/>
                    <a:pt x="135452" y="351994"/>
                  </a:cubicBezTo>
                  <a:cubicBezTo>
                    <a:pt x="105981" y="341086"/>
                    <a:pt x="80386" y="322268"/>
                    <a:pt x="61268" y="298006"/>
                  </a:cubicBezTo>
                  <a:close/>
                  <a:moveTo>
                    <a:pt x="252160" y="351994"/>
                  </a:moveTo>
                  <a:cubicBezTo>
                    <a:pt x="264089" y="335604"/>
                    <a:pt x="274017" y="314285"/>
                    <a:pt x="281181" y="289337"/>
                  </a:cubicBezTo>
                  <a:cubicBezTo>
                    <a:pt x="297173" y="291640"/>
                    <a:pt x="312365" y="294525"/>
                    <a:pt x="326294" y="298064"/>
                  </a:cubicBezTo>
                  <a:cubicBezTo>
                    <a:pt x="307189" y="322301"/>
                    <a:pt x="281606" y="341095"/>
                    <a:pt x="252160" y="351994"/>
                  </a:cubicBezTo>
                  <a:close/>
                </a:path>
              </a:pathLst>
            </a:custGeom>
            <a:solidFill>
              <a:srgbClr val="00BFB3"/>
            </a:solidFill>
            <a:ln w="12494" cap="flat">
              <a:noFill/>
              <a:prstDash val="solid"/>
              <a:miter/>
            </a:ln>
          </p:spPr>
          <p:txBody>
            <a:bodyPr rtlCol="0" anchor="ctr"/>
            <a:lstStyle/>
            <a:p>
              <a:pPr defTabSz="914126">
                <a:defRPr/>
              </a:pPr>
              <a:endParaRPr lang="en-US" sz="1799">
                <a:solidFill>
                  <a:srgbClr val="000000"/>
                </a:solidFill>
                <a:latin typeface="Arial"/>
              </a:endParaRPr>
            </a:p>
          </p:txBody>
        </p:sp>
      </p:grpSp>
      <p:grpSp>
        <p:nvGrpSpPr>
          <p:cNvPr id="80" name="Group 79">
            <a:extLst>
              <a:ext uri="{FF2B5EF4-FFF2-40B4-BE49-F238E27FC236}">
                <a16:creationId xmlns:a16="http://schemas.microsoft.com/office/drawing/2014/main" id="{CE4BA29D-29E8-21CE-1723-6EB20893C583}"/>
              </a:ext>
            </a:extLst>
          </p:cNvPr>
          <p:cNvGrpSpPr/>
          <p:nvPr/>
        </p:nvGrpSpPr>
        <p:grpSpPr>
          <a:xfrm>
            <a:off x="8788201" y="3797490"/>
            <a:ext cx="665143" cy="689584"/>
            <a:chOff x="1122734" y="2029990"/>
            <a:chExt cx="665316" cy="689764"/>
          </a:xfrm>
        </p:grpSpPr>
        <p:grpSp>
          <p:nvGrpSpPr>
            <p:cNvPr id="81" name="Graphic 3">
              <a:extLst>
                <a:ext uri="{FF2B5EF4-FFF2-40B4-BE49-F238E27FC236}">
                  <a16:creationId xmlns:a16="http://schemas.microsoft.com/office/drawing/2014/main" id="{289AD73C-D891-72F9-550E-D709CCE2C608}"/>
                </a:ext>
              </a:extLst>
            </p:cNvPr>
            <p:cNvGrpSpPr/>
            <p:nvPr/>
          </p:nvGrpSpPr>
          <p:grpSpPr>
            <a:xfrm>
              <a:off x="1307492" y="2029990"/>
              <a:ext cx="369516" cy="369516"/>
              <a:chOff x="1307492" y="2029990"/>
              <a:chExt cx="369516" cy="369516"/>
            </a:xfrm>
            <a:solidFill>
              <a:srgbClr val="00BFB3"/>
            </a:solidFill>
          </p:grpSpPr>
          <p:sp>
            <p:nvSpPr>
              <p:cNvPr id="83" name="Freeform: Shape 82">
                <a:extLst>
                  <a:ext uri="{FF2B5EF4-FFF2-40B4-BE49-F238E27FC236}">
                    <a16:creationId xmlns:a16="http://schemas.microsoft.com/office/drawing/2014/main" id="{FAC89891-64B5-1F1E-0158-346A5B4C001B}"/>
                  </a:ext>
                </a:extLst>
              </p:cNvPr>
              <p:cNvSpPr/>
              <p:nvPr/>
            </p:nvSpPr>
            <p:spPr>
              <a:xfrm>
                <a:off x="1422882" y="2145368"/>
                <a:ext cx="138784" cy="138773"/>
              </a:xfrm>
              <a:custGeom>
                <a:avLst/>
                <a:gdLst>
                  <a:gd name="connsiteX0" fmla="*/ 69393 w 138784"/>
                  <a:gd name="connsiteY0" fmla="*/ 138773 h 138773"/>
                  <a:gd name="connsiteX1" fmla="*/ 0 w 138784"/>
                  <a:gd name="connsiteY1" fmla="*/ 69380 h 138773"/>
                  <a:gd name="connsiteX2" fmla="*/ 69393 w 138784"/>
                  <a:gd name="connsiteY2" fmla="*/ 0 h 138773"/>
                  <a:gd name="connsiteX3" fmla="*/ 138784 w 138784"/>
                  <a:gd name="connsiteY3" fmla="*/ 69380 h 138773"/>
                  <a:gd name="connsiteX4" fmla="*/ 69393 w 138784"/>
                  <a:gd name="connsiteY4" fmla="*/ 138773 h 138773"/>
                  <a:gd name="connsiteX5" fmla="*/ 69393 w 138784"/>
                  <a:gd name="connsiteY5" fmla="*/ 24634 h 138773"/>
                  <a:gd name="connsiteX6" fmla="*/ 24634 w 138784"/>
                  <a:gd name="connsiteY6" fmla="*/ 69380 h 138773"/>
                  <a:gd name="connsiteX7" fmla="*/ 69393 w 138784"/>
                  <a:gd name="connsiteY7" fmla="*/ 114139 h 138773"/>
                  <a:gd name="connsiteX8" fmla="*/ 114150 w 138784"/>
                  <a:gd name="connsiteY8" fmla="*/ 69380 h 138773"/>
                  <a:gd name="connsiteX9" fmla="*/ 69393 w 138784"/>
                  <a:gd name="connsiteY9" fmla="*/ 24634 h 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784" h="138773">
                    <a:moveTo>
                      <a:pt x="69393" y="138773"/>
                    </a:moveTo>
                    <a:cubicBezTo>
                      <a:pt x="31131" y="138773"/>
                      <a:pt x="0" y="107644"/>
                      <a:pt x="0" y="69380"/>
                    </a:cubicBezTo>
                    <a:cubicBezTo>
                      <a:pt x="0" y="31129"/>
                      <a:pt x="31129" y="0"/>
                      <a:pt x="69393" y="0"/>
                    </a:cubicBezTo>
                    <a:cubicBezTo>
                      <a:pt x="107656" y="0"/>
                      <a:pt x="138784" y="31129"/>
                      <a:pt x="138784" y="69380"/>
                    </a:cubicBezTo>
                    <a:cubicBezTo>
                      <a:pt x="138784" y="107643"/>
                      <a:pt x="107655" y="138773"/>
                      <a:pt x="69393" y="138773"/>
                    </a:cubicBezTo>
                    <a:close/>
                    <a:moveTo>
                      <a:pt x="69393" y="24634"/>
                    </a:moveTo>
                    <a:cubicBezTo>
                      <a:pt x="44710" y="24634"/>
                      <a:pt x="24634" y="44710"/>
                      <a:pt x="24634" y="69380"/>
                    </a:cubicBezTo>
                    <a:cubicBezTo>
                      <a:pt x="24634" y="94063"/>
                      <a:pt x="44710" y="114139"/>
                      <a:pt x="69393" y="114139"/>
                    </a:cubicBezTo>
                    <a:cubicBezTo>
                      <a:pt x="94075" y="114139"/>
                      <a:pt x="114150" y="94063"/>
                      <a:pt x="114150" y="69380"/>
                    </a:cubicBezTo>
                    <a:cubicBezTo>
                      <a:pt x="114150" y="44710"/>
                      <a:pt x="94075" y="24634"/>
                      <a:pt x="69393" y="24634"/>
                    </a:cubicBezTo>
                    <a:close/>
                  </a:path>
                </a:pathLst>
              </a:custGeom>
              <a:solidFill>
                <a:srgbClr val="00BFB3"/>
              </a:solidFill>
              <a:ln w="12311" cap="flat">
                <a:noFill/>
                <a:prstDash val="solid"/>
                <a:miter/>
              </a:ln>
            </p:spPr>
            <p:txBody>
              <a:bodyPr rtlCol="0" anchor="ctr"/>
              <a:lstStyle/>
              <a:p>
                <a:pPr defTabSz="914126">
                  <a:defRPr/>
                </a:pPr>
                <a:endParaRPr lang="en-US" sz="1799">
                  <a:solidFill>
                    <a:srgbClr val="000000"/>
                  </a:solidFill>
                  <a:latin typeface="Arial"/>
                </a:endParaRPr>
              </a:p>
            </p:txBody>
          </p:sp>
          <p:sp>
            <p:nvSpPr>
              <p:cNvPr id="84" name="Freeform: Shape 83">
                <a:extLst>
                  <a:ext uri="{FF2B5EF4-FFF2-40B4-BE49-F238E27FC236}">
                    <a16:creationId xmlns:a16="http://schemas.microsoft.com/office/drawing/2014/main" id="{FE0B0EF2-6989-291D-8BF0-F5D683489DAF}"/>
                  </a:ext>
                </a:extLst>
              </p:cNvPr>
              <p:cNvSpPr/>
              <p:nvPr/>
            </p:nvSpPr>
            <p:spPr>
              <a:xfrm>
                <a:off x="1307492" y="2029990"/>
                <a:ext cx="369516" cy="369516"/>
              </a:xfrm>
              <a:custGeom>
                <a:avLst/>
                <a:gdLst>
                  <a:gd name="connsiteX0" fmla="*/ 210475 w 369516"/>
                  <a:gd name="connsiteY0" fmla="*/ 369517 h 369516"/>
                  <a:gd name="connsiteX1" fmla="*/ 159655 w 369516"/>
                  <a:gd name="connsiteY1" fmla="*/ 369517 h 369516"/>
                  <a:gd name="connsiteX2" fmla="*/ 147590 w 369516"/>
                  <a:gd name="connsiteY2" fmla="*/ 359689 h 369516"/>
                  <a:gd name="connsiteX3" fmla="*/ 138569 w 369516"/>
                  <a:gd name="connsiteY3" fmla="*/ 315954 h 369516"/>
                  <a:gd name="connsiteX4" fmla="*/ 124580 w 369516"/>
                  <a:gd name="connsiteY4" fmla="*/ 310192 h 369516"/>
                  <a:gd name="connsiteX5" fmla="*/ 87316 w 369516"/>
                  <a:gd name="connsiteY5" fmla="*/ 334718 h 369516"/>
                  <a:gd name="connsiteX6" fmla="*/ 71835 w 369516"/>
                  <a:gd name="connsiteY6" fmla="*/ 333143 h 369516"/>
                  <a:gd name="connsiteX7" fmla="*/ 35906 w 369516"/>
                  <a:gd name="connsiteY7" fmla="*/ 297213 h 369516"/>
                  <a:gd name="connsiteX8" fmla="*/ 34402 w 369516"/>
                  <a:gd name="connsiteY8" fmla="*/ 281625 h 369516"/>
                  <a:gd name="connsiteX9" fmla="*/ 59229 w 369516"/>
                  <a:gd name="connsiteY9" fmla="*/ 244746 h 369516"/>
                  <a:gd name="connsiteX10" fmla="*/ 53539 w 369516"/>
                  <a:gd name="connsiteY10" fmla="*/ 230876 h 369516"/>
                  <a:gd name="connsiteX11" fmla="*/ 9828 w 369516"/>
                  <a:gd name="connsiteY11" fmla="*/ 221868 h 369516"/>
                  <a:gd name="connsiteX12" fmla="*/ 0 w 369516"/>
                  <a:gd name="connsiteY12" fmla="*/ 209802 h 369516"/>
                  <a:gd name="connsiteX13" fmla="*/ 0 w 369516"/>
                  <a:gd name="connsiteY13" fmla="*/ 158993 h 369516"/>
                  <a:gd name="connsiteX14" fmla="*/ 9960 w 369516"/>
                  <a:gd name="connsiteY14" fmla="*/ 146905 h 369516"/>
                  <a:gd name="connsiteX15" fmla="*/ 53635 w 369516"/>
                  <a:gd name="connsiteY15" fmla="*/ 138377 h 369516"/>
                  <a:gd name="connsiteX16" fmla="*/ 59445 w 369516"/>
                  <a:gd name="connsiteY16" fmla="*/ 124351 h 369516"/>
                  <a:gd name="connsiteX17" fmla="*/ 34751 w 369516"/>
                  <a:gd name="connsiteY17" fmla="*/ 87688 h 369516"/>
                  <a:gd name="connsiteX18" fmla="*/ 36254 w 369516"/>
                  <a:gd name="connsiteY18" fmla="*/ 72099 h 369516"/>
                  <a:gd name="connsiteX19" fmla="*/ 72184 w 369516"/>
                  <a:gd name="connsiteY19" fmla="*/ 36157 h 369516"/>
                  <a:gd name="connsiteX20" fmla="*/ 87664 w 369516"/>
                  <a:gd name="connsiteY20" fmla="*/ 34582 h 369516"/>
                  <a:gd name="connsiteX21" fmla="*/ 124964 w 369516"/>
                  <a:gd name="connsiteY21" fmla="*/ 59133 h 369516"/>
                  <a:gd name="connsiteX22" fmla="*/ 138652 w 369516"/>
                  <a:gd name="connsiteY22" fmla="*/ 53539 h 369516"/>
                  <a:gd name="connsiteX23" fmla="*/ 147661 w 369516"/>
                  <a:gd name="connsiteY23" fmla="*/ 9828 h 369516"/>
                  <a:gd name="connsiteX24" fmla="*/ 159727 w 369516"/>
                  <a:gd name="connsiteY24" fmla="*/ 0 h 369516"/>
                  <a:gd name="connsiteX25" fmla="*/ 210548 w 369516"/>
                  <a:gd name="connsiteY25" fmla="*/ 0 h 369516"/>
                  <a:gd name="connsiteX26" fmla="*/ 222636 w 369516"/>
                  <a:gd name="connsiteY26" fmla="*/ 9960 h 369516"/>
                  <a:gd name="connsiteX27" fmla="*/ 231152 w 369516"/>
                  <a:gd name="connsiteY27" fmla="*/ 53623 h 369516"/>
                  <a:gd name="connsiteX28" fmla="*/ 244805 w 369516"/>
                  <a:gd name="connsiteY28" fmla="*/ 59241 h 369516"/>
                  <a:gd name="connsiteX29" fmla="*/ 281588 w 369516"/>
                  <a:gd name="connsiteY29" fmla="*/ 34475 h 369516"/>
                  <a:gd name="connsiteX30" fmla="*/ 297176 w 369516"/>
                  <a:gd name="connsiteY30" fmla="*/ 35979 h 369516"/>
                  <a:gd name="connsiteX31" fmla="*/ 333106 w 369516"/>
                  <a:gd name="connsiteY31" fmla="*/ 71908 h 369516"/>
                  <a:gd name="connsiteX32" fmla="*/ 334681 w 369516"/>
                  <a:gd name="connsiteY32" fmla="*/ 87388 h 369516"/>
                  <a:gd name="connsiteX33" fmla="*/ 310215 w 369516"/>
                  <a:gd name="connsiteY33" fmla="*/ 124557 h 369516"/>
                  <a:gd name="connsiteX34" fmla="*/ 315940 w 369516"/>
                  <a:gd name="connsiteY34" fmla="*/ 138389 h 369516"/>
                  <a:gd name="connsiteX35" fmla="*/ 359556 w 369516"/>
                  <a:gd name="connsiteY35" fmla="*/ 146905 h 369516"/>
                  <a:gd name="connsiteX36" fmla="*/ 369517 w 369516"/>
                  <a:gd name="connsiteY36" fmla="*/ 158993 h 369516"/>
                  <a:gd name="connsiteX37" fmla="*/ 369517 w 369516"/>
                  <a:gd name="connsiteY37" fmla="*/ 209802 h 369516"/>
                  <a:gd name="connsiteX38" fmla="*/ 359689 w 369516"/>
                  <a:gd name="connsiteY38" fmla="*/ 221866 h 369516"/>
                  <a:gd name="connsiteX39" fmla="*/ 316025 w 369516"/>
                  <a:gd name="connsiteY39" fmla="*/ 230864 h 369516"/>
                  <a:gd name="connsiteX40" fmla="*/ 310420 w 369516"/>
                  <a:gd name="connsiteY40" fmla="*/ 244600 h 369516"/>
                  <a:gd name="connsiteX41" fmla="*/ 334934 w 369516"/>
                  <a:gd name="connsiteY41" fmla="*/ 281829 h 369516"/>
                  <a:gd name="connsiteX42" fmla="*/ 333358 w 369516"/>
                  <a:gd name="connsiteY42" fmla="*/ 297309 h 369516"/>
                  <a:gd name="connsiteX43" fmla="*/ 297417 w 369516"/>
                  <a:gd name="connsiteY43" fmla="*/ 333239 h 369516"/>
                  <a:gd name="connsiteX44" fmla="*/ 281828 w 369516"/>
                  <a:gd name="connsiteY44" fmla="*/ 334743 h 369516"/>
                  <a:gd name="connsiteX45" fmla="*/ 245201 w 369516"/>
                  <a:gd name="connsiteY45" fmla="*/ 310084 h 369516"/>
                  <a:gd name="connsiteX46" fmla="*/ 231080 w 369516"/>
                  <a:gd name="connsiteY46" fmla="*/ 315917 h 369516"/>
                  <a:gd name="connsiteX47" fmla="*/ 222564 w 369516"/>
                  <a:gd name="connsiteY47" fmla="*/ 359557 h 369516"/>
                  <a:gd name="connsiteX48" fmla="*/ 210475 w 369516"/>
                  <a:gd name="connsiteY48" fmla="*/ 369517 h 369516"/>
                  <a:gd name="connsiteX49" fmla="*/ 169687 w 369516"/>
                  <a:gd name="connsiteY49" fmla="*/ 344882 h 369516"/>
                  <a:gd name="connsiteX50" fmla="*/ 200324 w 369516"/>
                  <a:gd name="connsiteY50" fmla="*/ 344882 h 369516"/>
                  <a:gd name="connsiteX51" fmla="*/ 208034 w 369516"/>
                  <a:gd name="connsiteY51" fmla="*/ 305417 h 369516"/>
                  <a:gd name="connsiteX52" fmla="*/ 216803 w 369516"/>
                  <a:gd name="connsiteY52" fmla="*/ 294639 h 369516"/>
                  <a:gd name="connsiteX53" fmla="*/ 240090 w 369516"/>
                  <a:gd name="connsiteY53" fmla="*/ 285016 h 369516"/>
                  <a:gd name="connsiteX54" fmla="*/ 252924 w 369516"/>
                  <a:gd name="connsiteY54" fmla="*/ 285581 h 369516"/>
                  <a:gd name="connsiteX55" fmla="*/ 287182 w 369516"/>
                  <a:gd name="connsiteY55" fmla="*/ 308651 h 369516"/>
                  <a:gd name="connsiteX56" fmla="*/ 308846 w 369516"/>
                  <a:gd name="connsiteY56" fmla="*/ 286988 h 369516"/>
                  <a:gd name="connsiteX57" fmla="*/ 285920 w 369516"/>
                  <a:gd name="connsiteY57" fmla="*/ 252166 h 369516"/>
                  <a:gd name="connsiteX58" fmla="*/ 285390 w 369516"/>
                  <a:gd name="connsiteY58" fmla="*/ 239487 h 369516"/>
                  <a:gd name="connsiteX59" fmla="*/ 294664 w 369516"/>
                  <a:gd name="connsiteY59" fmla="*/ 216814 h 369516"/>
                  <a:gd name="connsiteX60" fmla="*/ 303998 w 369516"/>
                  <a:gd name="connsiteY60" fmla="*/ 208189 h 369516"/>
                  <a:gd name="connsiteX61" fmla="*/ 344882 w 369516"/>
                  <a:gd name="connsiteY61" fmla="*/ 199771 h 369516"/>
                  <a:gd name="connsiteX62" fmla="*/ 344882 w 369516"/>
                  <a:gd name="connsiteY62" fmla="*/ 169146 h 369516"/>
                  <a:gd name="connsiteX63" fmla="*/ 305008 w 369516"/>
                  <a:gd name="connsiteY63" fmla="*/ 161364 h 369516"/>
                  <a:gd name="connsiteX64" fmla="*/ 294639 w 369516"/>
                  <a:gd name="connsiteY64" fmla="*/ 152608 h 369516"/>
                  <a:gd name="connsiteX65" fmla="*/ 285184 w 369516"/>
                  <a:gd name="connsiteY65" fmla="*/ 129705 h 369516"/>
                  <a:gd name="connsiteX66" fmla="*/ 285702 w 369516"/>
                  <a:gd name="connsiteY66" fmla="*/ 117002 h 369516"/>
                  <a:gd name="connsiteX67" fmla="*/ 308592 w 369516"/>
                  <a:gd name="connsiteY67" fmla="*/ 82229 h 369516"/>
                  <a:gd name="connsiteX68" fmla="*/ 286928 w 369516"/>
                  <a:gd name="connsiteY68" fmla="*/ 60576 h 369516"/>
                  <a:gd name="connsiteX69" fmla="*/ 252551 w 369516"/>
                  <a:gd name="connsiteY69" fmla="*/ 83719 h 369516"/>
                  <a:gd name="connsiteX70" fmla="*/ 239741 w 369516"/>
                  <a:gd name="connsiteY70" fmla="*/ 84309 h 369516"/>
                  <a:gd name="connsiteX71" fmla="*/ 216778 w 369516"/>
                  <a:gd name="connsiteY71" fmla="*/ 74891 h 369516"/>
                  <a:gd name="connsiteX72" fmla="*/ 207889 w 369516"/>
                  <a:gd name="connsiteY72" fmla="*/ 63008 h 369516"/>
                  <a:gd name="connsiteX73" fmla="*/ 200395 w 369516"/>
                  <a:gd name="connsiteY73" fmla="*/ 24634 h 369516"/>
                  <a:gd name="connsiteX74" fmla="*/ 169771 w 369516"/>
                  <a:gd name="connsiteY74" fmla="*/ 24634 h 369516"/>
                  <a:gd name="connsiteX75" fmla="*/ 161555 w 369516"/>
                  <a:gd name="connsiteY75" fmla="*/ 64486 h 369516"/>
                  <a:gd name="connsiteX76" fmla="*/ 152799 w 369516"/>
                  <a:gd name="connsiteY76" fmla="*/ 74879 h 369516"/>
                  <a:gd name="connsiteX77" fmla="*/ 130053 w 369516"/>
                  <a:gd name="connsiteY77" fmla="*/ 84165 h 369516"/>
                  <a:gd name="connsiteX78" fmla="*/ 117387 w 369516"/>
                  <a:gd name="connsiteY78" fmla="*/ 83635 h 369516"/>
                  <a:gd name="connsiteX79" fmla="*/ 82504 w 369516"/>
                  <a:gd name="connsiteY79" fmla="*/ 60672 h 369516"/>
                  <a:gd name="connsiteX80" fmla="*/ 60853 w 369516"/>
                  <a:gd name="connsiteY80" fmla="*/ 82336 h 369516"/>
                  <a:gd name="connsiteX81" fmla="*/ 83948 w 369516"/>
                  <a:gd name="connsiteY81" fmla="*/ 116642 h 369516"/>
                  <a:gd name="connsiteX82" fmla="*/ 84513 w 369516"/>
                  <a:gd name="connsiteY82" fmla="*/ 129488 h 369516"/>
                  <a:gd name="connsiteX83" fmla="*/ 74879 w 369516"/>
                  <a:gd name="connsiteY83" fmla="*/ 152788 h 369516"/>
                  <a:gd name="connsiteX84" fmla="*/ 62946 w 369516"/>
                  <a:gd name="connsiteY84" fmla="*/ 161665 h 369516"/>
                  <a:gd name="connsiteX85" fmla="*/ 24634 w 369516"/>
                  <a:gd name="connsiteY85" fmla="*/ 169145 h 369516"/>
                  <a:gd name="connsiteX86" fmla="*/ 24634 w 369516"/>
                  <a:gd name="connsiteY86" fmla="*/ 199758 h 369516"/>
                  <a:gd name="connsiteX87" fmla="*/ 64557 w 369516"/>
                  <a:gd name="connsiteY87" fmla="*/ 207986 h 369516"/>
                  <a:gd name="connsiteX88" fmla="*/ 74878 w 369516"/>
                  <a:gd name="connsiteY88" fmla="*/ 216742 h 369516"/>
                  <a:gd name="connsiteX89" fmla="*/ 84332 w 369516"/>
                  <a:gd name="connsiteY89" fmla="*/ 239765 h 369516"/>
                  <a:gd name="connsiteX90" fmla="*/ 82972 w 369516"/>
                  <a:gd name="connsiteY90" fmla="*/ 253597 h 369516"/>
                  <a:gd name="connsiteX91" fmla="*/ 60491 w 369516"/>
                  <a:gd name="connsiteY91" fmla="*/ 286964 h 369516"/>
                  <a:gd name="connsiteX92" fmla="*/ 82155 w 369516"/>
                  <a:gd name="connsiteY92" fmla="*/ 308628 h 369516"/>
                  <a:gd name="connsiteX93" fmla="*/ 117026 w 369516"/>
                  <a:gd name="connsiteY93" fmla="*/ 285677 h 369516"/>
                  <a:gd name="connsiteX94" fmla="*/ 129729 w 369516"/>
                  <a:gd name="connsiteY94" fmla="*/ 285172 h 369516"/>
                  <a:gd name="connsiteX95" fmla="*/ 152763 w 369516"/>
                  <a:gd name="connsiteY95" fmla="*/ 294639 h 369516"/>
                  <a:gd name="connsiteX96" fmla="*/ 161617 w 369516"/>
                  <a:gd name="connsiteY96" fmla="*/ 305753 h 369516"/>
                  <a:gd name="connsiteX97" fmla="*/ 169687 w 369516"/>
                  <a:gd name="connsiteY97" fmla="*/ 344882 h 369516"/>
                  <a:gd name="connsiteX98" fmla="*/ 357199 w 369516"/>
                  <a:gd name="connsiteY98" fmla="*/ 209802 h 369516"/>
                  <a:gd name="connsiteX99" fmla="*/ 357320 w 369516"/>
                  <a:gd name="connsiteY99" fmla="*/ 209802 h 369516"/>
                  <a:gd name="connsiteX100" fmla="*/ 357199 w 369516"/>
                  <a:gd name="connsiteY100" fmla="*/ 209802 h 36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69516" h="369516">
                    <a:moveTo>
                      <a:pt x="210475" y="369517"/>
                    </a:moveTo>
                    <a:lnTo>
                      <a:pt x="159655" y="369517"/>
                    </a:lnTo>
                    <a:cubicBezTo>
                      <a:pt x="153809" y="369517"/>
                      <a:pt x="148769" y="365415"/>
                      <a:pt x="147590" y="359689"/>
                    </a:cubicBezTo>
                    <a:lnTo>
                      <a:pt x="138569" y="315954"/>
                    </a:lnTo>
                    <a:cubicBezTo>
                      <a:pt x="133770" y="314270"/>
                      <a:pt x="129091" y="312345"/>
                      <a:pt x="124580" y="310192"/>
                    </a:cubicBezTo>
                    <a:lnTo>
                      <a:pt x="87316" y="334718"/>
                    </a:lnTo>
                    <a:cubicBezTo>
                      <a:pt x="82456" y="337954"/>
                      <a:pt x="75985" y="337292"/>
                      <a:pt x="71835" y="333143"/>
                    </a:cubicBezTo>
                    <a:lnTo>
                      <a:pt x="35906" y="297213"/>
                    </a:lnTo>
                    <a:cubicBezTo>
                      <a:pt x="31732" y="293051"/>
                      <a:pt x="31107" y="286508"/>
                      <a:pt x="34402" y="281625"/>
                    </a:cubicBezTo>
                    <a:lnTo>
                      <a:pt x="59229" y="244746"/>
                    </a:lnTo>
                    <a:cubicBezTo>
                      <a:pt x="57099" y="240271"/>
                      <a:pt x="55200" y="235639"/>
                      <a:pt x="53539" y="230876"/>
                    </a:cubicBezTo>
                    <a:lnTo>
                      <a:pt x="9828" y="221868"/>
                    </a:lnTo>
                    <a:cubicBezTo>
                      <a:pt x="4102" y="220688"/>
                      <a:pt x="0" y="215647"/>
                      <a:pt x="0" y="209802"/>
                    </a:cubicBezTo>
                    <a:lnTo>
                      <a:pt x="0" y="158993"/>
                    </a:lnTo>
                    <a:cubicBezTo>
                      <a:pt x="0" y="153099"/>
                      <a:pt x="4174" y="148036"/>
                      <a:pt x="9960" y="146905"/>
                    </a:cubicBezTo>
                    <a:lnTo>
                      <a:pt x="53635" y="138377"/>
                    </a:lnTo>
                    <a:cubicBezTo>
                      <a:pt x="55331" y="133565"/>
                      <a:pt x="57268" y="128874"/>
                      <a:pt x="59445" y="124351"/>
                    </a:cubicBezTo>
                    <a:lnTo>
                      <a:pt x="34751" y="87688"/>
                    </a:lnTo>
                    <a:cubicBezTo>
                      <a:pt x="31454" y="82804"/>
                      <a:pt x="32080" y="76272"/>
                      <a:pt x="36254" y="72099"/>
                    </a:cubicBezTo>
                    <a:lnTo>
                      <a:pt x="72184" y="36157"/>
                    </a:lnTo>
                    <a:cubicBezTo>
                      <a:pt x="76310" y="32008"/>
                      <a:pt x="82793" y="31346"/>
                      <a:pt x="87664" y="34582"/>
                    </a:cubicBezTo>
                    <a:lnTo>
                      <a:pt x="124964" y="59133"/>
                    </a:lnTo>
                    <a:cubicBezTo>
                      <a:pt x="129354" y="57052"/>
                      <a:pt x="133937" y="55187"/>
                      <a:pt x="138652" y="53539"/>
                    </a:cubicBezTo>
                    <a:lnTo>
                      <a:pt x="147661" y="9828"/>
                    </a:lnTo>
                    <a:cubicBezTo>
                      <a:pt x="148841" y="4102"/>
                      <a:pt x="153881" y="0"/>
                      <a:pt x="159727" y="0"/>
                    </a:cubicBezTo>
                    <a:lnTo>
                      <a:pt x="210548" y="0"/>
                    </a:lnTo>
                    <a:cubicBezTo>
                      <a:pt x="216442" y="0"/>
                      <a:pt x="221505" y="4174"/>
                      <a:pt x="222636" y="9960"/>
                    </a:cubicBezTo>
                    <a:lnTo>
                      <a:pt x="231152" y="53623"/>
                    </a:lnTo>
                    <a:cubicBezTo>
                      <a:pt x="235844" y="55271"/>
                      <a:pt x="240415" y="57147"/>
                      <a:pt x="244805" y="59241"/>
                    </a:cubicBezTo>
                    <a:lnTo>
                      <a:pt x="281588" y="34475"/>
                    </a:lnTo>
                    <a:cubicBezTo>
                      <a:pt x="286471" y="31155"/>
                      <a:pt x="293003" y="31804"/>
                      <a:pt x="297176" y="35979"/>
                    </a:cubicBezTo>
                    <a:lnTo>
                      <a:pt x="333106" y="71908"/>
                    </a:lnTo>
                    <a:cubicBezTo>
                      <a:pt x="337243" y="76045"/>
                      <a:pt x="337893" y="82506"/>
                      <a:pt x="334681" y="87388"/>
                    </a:cubicBezTo>
                    <a:lnTo>
                      <a:pt x="310215" y="124557"/>
                    </a:lnTo>
                    <a:cubicBezTo>
                      <a:pt x="312356" y="129031"/>
                      <a:pt x="314269" y="133650"/>
                      <a:pt x="315940" y="138389"/>
                    </a:cubicBezTo>
                    <a:lnTo>
                      <a:pt x="359556" y="146905"/>
                    </a:lnTo>
                    <a:cubicBezTo>
                      <a:pt x="365342" y="148036"/>
                      <a:pt x="369517" y="153099"/>
                      <a:pt x="369517" y="158993"/>
                    </a:cubicBezTo>
                    <a:lnTo>
                      <a:pt x="369517" y="209802"/>
                    </a:lnTo>
                    <a:cubicBezTo>
                      <a:pt x="369517" y="215647"/>
                      <a:pt x="365415" y="220688"/>
                      <a:pt x="359689" y="221866"/>
                    </a:cubicBezTo>
                    <a:lnTo>
                      <a:pt x="316025" y="230864"/>
                    </a:lnTo>
                    <a:cubicBezTo>
                      <a:pt x="314377" y="235604"/>
                      <a:pt x="312513" y="240186"/>
                      <a:pt x="310420" y="244600"/>
                    </a:cubicBezTo>
                    <a:lnTo>
                      <a:pt x="334934" y="281829"/>
                    </a:lnTo>
                    <a:cubicBezTo>
                      <a:pt x="338157" y="286713"/>
                      <a:pt x="337496" y="293184"/>
                      <a:pt x="333358" y="297309"/>
                    </a:cubicBezTo>
                    <a:lnTo>
                      <a:pt x="297417" y="333239"/>
                    </a:lnTo>
                    <a:cubicBezTo>
                      <a:pt x="293242" y="337424"/>
                      <a:pt x="286712" y="338050"/>
                      <a:pt x="281828" y="334743"/>
                    </a:cubicBezTo>
                    <a:lnTo>
                      <a:pt x="245201" y="310084"/>
                    </a:lnTo>
                    <a:cubicBezTo>
                      <a:pt x="240643" y="312272"/>
                      <a:pt x="235928" y="314221"/>
                      <a:pt x="231080" y="315917"/>
                    </a:cubicBezTo>
                    <a:lnTo>
                      <a:pt x="222564" y="359557"/>
                    </a:lnTo>
                    <a:cubicBezTo>
                      <a:pt x="221433" y="365342"/>
                      <a:pt x="216369" y="369517"/>
                      <a:pt x="210475" y="369517"/>
                    </a:cubicBezTo>
                    <a:close/>
                    <a:moveTo>
                      <a:pt x="169687" y="344882"/>
                    </a:moveTo>
                    <a:lnTo>
                      <a:pt x="200324" y="344882"/>
                    </a:lnTo>
                    <a:lnTo>
                      <a:pt x="208034" y="305417"/>
                    </a:lnTo>
                    <a:cubicBezTo>
                      <a:pt x="208443" y="300437"/>
                      <a:pt x="211823" y="296083"/>
                      <a:pt x="216803" y="294639"/>
                    </a:cubicBezTo>
                    <a:cubicBezTo>
                      <a:pt x="225031" y="292246"/>
                      <a:pt x="232861" y="289010"/>
                      <a:pt x="240090" y="285016"/>
                    </a:cubicBezTo>
                    <a:cubicBezTo>
                      <a:pt x="244119" y="282766"/>
                      <a:pt x="249099" y="283007"/>
                      <a:pt x="252924" y="285581"/>
                    </a:cubicBezTo>
                    <a:lnTo>
                      <a:pt x="287182" y="308651"/>
                    </a:lnTo>
                    <a:lnTo>
                      <a:pt x="308846" y="286988"/>
                    </a:lnTo>
                    <a:lnTo>
                      <a:pt x="285920" y="252166"/>
                    </a:lnTo>
                    <a:cubicBezTo>
                      <a:pt x="283406" y="248364"/>
                      <a:pt x="283214" y="243481"/>
                      <a:pt x="285390" y="239487"/>
                    </a:cubicBezTo>
                    <a:cubicBezTo>
                      <a:pt x="289179" y="232559"/>
                      <a:pt x="292294" y="224921"/>
                      <a:pt x="294664" y="216814"/>
                    </a:cubicBezTo>
                    <a:cubicBezTo>
                      <a:pt x="295938" y="212435"/>
                      <a:pt x="299535" y="209116"/>
                      <a:pt x="303998" y="208189"/>
                    </a:cubicBezTo>
                    <a:lnTo>
                      <a:pt x="344882" y="199771"/>
                    </a:lnTo>
                    <a:lnTo>
                      <a:pt x="344882" y="169146"/>
                    </a:lnTo>
                    <a:lnTo>
                      <a:pt x="305008" y="161364"/>
                    </a:lnTo>
                    <a:cubicBezTo>
                      <a:pt x="300209" y="160799"/>
                      <a:pt x="296047" y="157442"/>
                      <a:pt x="294639" y="152608"/>
                    </a:cubicBezTo>
                    <a:cubicBezTo>
                      <a:pt x="292281" y="144549"/>
                      <a:pt x="289106" y="136838"/>
                      <a:pt x="285184" y="129705"/>
                    </a:cubicBezTo>
                    <a:cubicBezTo>
                      <a:pt x="282996" y="125700"/>
                      <a:pt x="283188" y="120816"/>
                      <a:pt x="285702" y="117002"/>
                    </a:cubicBezTo>
                    <a:lnTo>
                      <a:pt x="308592" y="82229"/>
                    </a:lnTo>
                    <a:lnTo>
                      <a:pt x="286928" y="60576"/>
                    </a:lnTo>
                    <a:lnTo>
                      <a:pt x="252551" y="83719"/>
                    </a:lnTo>
                    <a:cubicBezTo>
                      <a:pt x="248727" y="86293"/>
                      <a:pt x="243782" y="86510"/>
                      <a:pt x="239741" y="84309"/>
                    </a:cubicBezTo>
                    <a:cubicBezTo>
                      <a:pt x="232669" y="80424"/>
                      <a:pt x="224935" y="77249"/>
                      <a:pt x="216778" y="74891"/>
                    </a:cubicBezTo>
                    <a:cubicBezTo>
                      <a:pt x="211437" y="73339"/>
                      <a:pt x="207865" y="68432"/>
                      <a:pt x="207889" y="63008"/>
                    </a:cubicBezTo>
                    <a:lnTo>
                      <a:pt x="200395" y="24634"/>
                    </a:lnTo>
                    <a:lnTo>
                      <a:pt x="169771" y="24634"/>
                    </a:lnTo>
                    <a:lnTo>
                      <a:pt x="161555" y="64486"/>
                    </a:lnTo>
                    <a:cubicBezTo>
                      <a:pt x="161002" y="69297"/>
                      <a:pt x="157646" y="73471"/>
                      <a:pt x="152799" y="74879"/>
                    </a:cubicBezTo>
                    <a:cubicBezTo>
                      <a:pt x="144667" y="77249"/>
                      <a:pt x="137017" y="80364"/>
                      <a:pt x="130053" y="84165"/>
                    </a:cubicBezTo>
                    <a:cubicBezTo>
                      <a:pt x="126059" y="86366"/>
                      <a:pt x="121176" y="86138"/>
                      <a:pt x="117387" y="83635"/>
                    </a:cubicBezTo>
                    <a:lnTo>
                      <a:pt x="82504" y="60672"/>
                    </a:lnTo>
                    <a:lnTo>
                      <a:pt x="60853" y="82336"/>
                    </a:lnTo>
                    <a:lnTo>
                      <a:pt x="83948" y="116642"/>
                    </a:lnTo>
                    <a:cubicBezTo>
                      <a:pt x="86535" y="120478"/>
                      <a:pt x="86750" y="125446"/>
                      <a:pt x="84513" y="129488"/>
                    </a:cubicBezTo>
                    <a:cubicBezTo>
                      <a:pt x="80520" y="136694"/>
                      <a:pt x="77284" y="144524"/>
                      <a:pt x="74879" y="152788"/>
                    </a:cubicBezTo>
                    <a:cubicBezTo>
                      <a:pt x="73339" y="158141"/>
                      <a:pt x="68600" y="161749"/>
                      <a:pt x="62946" y="161665"/>
                    </a:cubicBezTo>
                    <a:lnTo>
                      <a:pt x="24634" y="169145"/>
                    </a:lnTo>
                    <a:lnTo>
                      <a:pt x="24634" y="199758"/>
                    </a:lnTo>
                    <a:lnTo>
                      <a:pt x="64557" y="207986"/>
                    </a:lnTo>
                    <a:cubicBezTo>
                      <a:pt x="69345" y="208564"/>
                      <a:pt x="73482" y="211919"/>
                      <a:pt x="74878" y="216742"/>
                    </a:cubicBezTo>
                    <a:cubicBezTo>
                      <a:pt x="77260" y="224910"/>
                      <a:pt x="80435" y="232644"/>
                      <a:pt x="84332" y="239765"/>
                    </a:cubicBezTo>
                    <a:cubicBezTo>
                      <a:pt x="86822" y="244300"/>
                      <a:pt x="86172" y="249785"/>
                      <a:pt x="82972" y="253597"/>
                    </a:cubicBezTo>
                    <a:lnTo>
                      <a:pt x="60491" y="286964"/>
                    </a:lnTo>
                    <a:lnTo>
                      <a:pt x="82155" y="308628"/>
                    </a:lnTo>
                    <a:lnTo>
                      <a:pt x="117026" y="285677"/>
                    </a:lnTo>
                    <a:cubicBezTo>
                      <a:pt x="120815" y="283175"/>
                      <a:pt x="125698" y="282946"/>
                      <a:pt x="129729" y="285172"/>
                    </a:cubicBezTo>
                    <a:cubicBezTo>
                      <a:pt x="136849" y="289081"/>
                      <a:pt x="144596" y="292269"/>
                      <a:pt x="152763" y="294639"/>
                    </a:cubicBezTo>
                    <a:cubicBezTo>
                      <a:pt x="157851" y="296118"/>
                      <a:pt x="161327" y="300629"/>
                      <a:pt x="161617" y="305753"/>
                    </a:cubicBezTo>
                    <a:lnTo>
                      <a:pt x="169687" y="344882"/>
                    </a:lnTo>
                    <a:close/>
                    <a:moveTo>
                      <a:pt x="357199" y="209802"/>
                    </a:moveTo>
                    <a:lnTo>
                      <a:pt x="357320" y="209802"/>
                    </a:lnTo>
                    <a:lnTo>
                      <a:pt x="357199" y="209802"/>
                    </a:lnTo>
                    <a:close/>
                  </a:path>
                </a:pathLst>
              </a:custGeom>
              <a:solidFill>
                <a:srgbClr val="00BFB3"/>
              </a:solidFill>
              <a:ln w="12311" cap="flat">
                <a:noFill/>
                <a:prstDash val="solid"/>
                <a:miter/>
              </a:ln>
            </p:spPr>
            <p:txBody>
              <a:bodyPr rtlCol="0" anchor="ctr"/>
              <a:lstStyle/>
              <a:p>
                <a:pPr defTabSz="914126">
                  <a:defRPr/>
                </a:pPr>
                <a:endParaRPr lang="en-US" sz="1799">
                  <a:solidFill>
                    <a:srgbClr val="000000"/>
                  </a:solidFill>
                  <a:latin typeface="Arial"/>
                </a:endParaRPr>
              </a:p>
            </p:txBody>
          </p:sp>
        </p:grpSp>
        <p:sp>
          <p:nvSpPr>
            <p:cNvPr id="82" name="Freeform: Shape 81">
              <a:extLst>
                <a:ext uri="{FF2B5EF4-FFF2-40B4-BE49-F238E27FC236}">
                  <a16:creationId xmlns:a16="http://schemas.microsoft.com/office/drawing/2014/main" id="{23F64D6D-166F-895E-94F3-AF93C3E32249}"/>
                </a:ext>
              </a:extLst>
            </p:cNvPr>
            <p:cNvSpPr/>
            <p:nvPr/>
          </p:nvSpPr>
          <p:spPr>
            <a:xfrm>
              <a:off x="1122734" y="2190115"/>
              <a:ext cx="665316" cy="529639"/>
            </a:xfrm>
            <a:custGeom>
              <a:avLst/>
              <a:gdLst>
                <a:gd name="connsiteX0" fmla="*/ 529640 w 665316"/>
                <a:gd name="connsiteY0" fmla="*/ 529639 h 529639"/>
                <a:gd name="connsiteX1" fmla="*/ 246344 w 665316"/>
                <a:gd name="connsiteY1" fmla="*/ 529639 h 529639"/>
                <a:gd name="connsiteX2" fmla="*/ 234027 w 665316"/>
                <a:gd name="connsiteY2" fmla="*/ 517322 h 529639"/>
                <a:gd name="connsiteX3" fmla="*/ 234027 w 665316"/>
                <a:gd name="connsiteY3" fmla="*/ 443419 h 529639"/>
                <a:gd name="connsiteX4" fmla="*/ 221710 w 665316"/>
                <a:gd name="connsiteY4" fmla="*/ 431102 h 529639"/>
                <a:gd name="connsiteX5" fmla="*/ 135489 w 665316"/>
                <a:gd name="connsiteY5" fmla="*/ 431102 h 529639"/>
                <a:gd name="connsiteX6" fmla="*/ 98538 w 665316"/>
                <a:gd name="connsiteY6" fmla="*/ 394150 h 529639"/>
                <a:gd name="connsiteX7" fmla="*/ 98538 w 665316"/>
                <a:gd name="connsiteY7" fmla="*/ 283295 h 529639"/>
                <a:gd name="connsiteX8" fmla="*/ 86317 w 665316"/>
                <a:gd name="connsiteY8" fmla="*/ 270978 h 529639"/>
                <a:gd name="connsiteX9" fmla="*/ 36964 w 665316"/>
                <a:gd name="connsiteY9" fmla="*/ 270978 h 529639"/>
                <a:gd name="connsiteX10" fmla="*/ 0 w 665316"/>
                <a:gd name="connsiteY10" fmla="*/ 234002 h 529639"/>
                <a:gd name="connsiteX11" fmla="*/ 4402 w 665316"/>
                <a:gd name="connsiteY11" fmla="*/ 216525 h 529639"/>
                <a:gd name="connsiteX12" fmla="*/ 5376 w 665316"/>
                <a:gd name="connsiteY12" fmla="*/ 215010 h 529639"/>
                <a:gd name="connsiteX13" fmla="*/ 86533 w 665316"/>
                <a:gd name="connsiteY13" fmla="*/ 106343 h 529639"/>
                <a:gd name="connsiteX14" fmla="*/ 113116 w 665316"/>
                <a:gd name="connsiteY14" fmla="*/ 5208 h 529639"/>
                <a:gd name="connsiteX15" fmla="*/ 130282 w 665316"/>
                <a:gd name="connsiteY15" fmla="*/ 2260 h 529639"/>
                <a:gd name="connsiteX16" fmla="*/ 133229 w 665316"/>
                <a:gd name="connsiteY16" fmla="*/ 19426 h 529639"/>
                <a:gd name="connsiteX17" fmla="*/ 110832 w 665316"/>
                <a:gd name="connsiteY17" fmla="*/ 111709 h 529639"/>
                <a:gd name="connsiteX18" fmla="*/ 108401 w 665316"/>
                <a:gd name="connsiteY18" fmla="*/ 118228 h 529639"/>
                <a:gd name="connsiteX19" fmla="*/ 25741 w 665316"/>
                <a:gd name="connsiteY19" fmla="*/ 228902 h 529639"/>
                <a:gd name="connsiteX20" fmla="*/ 24634 w 665316"/>
                <a:gd name="connsiteY20" fmla="*/ 234002 h 529639"/>
                <a:gd name="connsiteX21" fmla="*/ 36964 w 665316"/>
                <a:gd name="connsiteY21" fmla="*/ 246343 h 529639"/>
                <a:gd name="connsiteX22" fmla="*/ 86329 w 665316"/>
                <a:gd name="connsiteY22" fmla="*/ 246343 h 529639"/>
                <a:gd name="connsiteX23" fmla="*/ 123172 w 665316"/>
                <a:gd name="connsiteY23" fmla="*/ 283295 h 529639"/>
                <a:gd name="connsiteX24" fmla="*/ 123172 w 665316"/>
                <a:gd name="connsiteY24" fmla="*/ 394150 h 529639"/>
                <a:gd name="connsiteX25" fmla="*/ 135489 w 665316"/>
                <a:gd name="connsiteY25" fmla="*/ 406467 h 529639"/>
                <a:gd name="connsiteX26" fmla="*/ 221710 w 665316"/>
                <a:gd name="connsiteY26" fmla="*/ 406467 h 529639"/>
                <a:gd name="connsiteX27" fmla="*/ 258662 w 665316"/>
                <a:gd name="connsiteY27" fmla="*/ 443419 h 529639"/>
                <a:gd name="connsiteX28" fmla="*/ 258662 w 665316"/>
                <a:gd name="connsiteY28" fmla="*/ 505005 h 529639"/>
                <a:gd name="connsiteX29" fmla="*/ 517323 w 665316"/>
                <a:gd name="connsiteY29" fmla="*/ 505005 h 529639"/>
                <a:gd name="connsiteX30" fmla="*/ 517323 w 665316"/>
                <a:gd name="connsiteY30" fmla="*/ 370563 h 529639"/>
                <a:gd name="connsiteX31" fmla="*/ 533177 w 665316"/>
                <a:gd name="connsiteY31" fmla="*/ 340226 h 529639"/>
                <a:gd name="connsiteX32" fmla="*/ 628731 w 665316"/>
                <a:gd name="connsiteY32" fmla="*/ 15986 h 529639"/>
                <a:gd name="connsiteX33" fmla="*/ 636826 w 665316"/>
                <a:gd name="connsiteY33" fmla="*/ 553 h 529639"/>
                <a:gd name="connsiteX34" fmla="*/ 652258 w 665316"/>
                <a:gd name="connsiteY34" fmla="*/ 8648 h 529639"/>
                <a:gd name="connsiteX35" fmla="*/ 547201 w 665316"/>
                <a:gd name="connsiteY35" fmla="*/ 360471 h 529639"/>
                <a:gd name="connsiteX36" fmla="*/ 541958 w 665316"/>
                <a:gd name="connsiteY36" fmla="*/ 370563 h 529639"/>
                <a:gd name="connsiteX37" fmla="*/ 541958 w 665316"/>
                <a:gd name="connsiteY37" fmla="*/ 517322 h 529639"/>
                <a:gd name="connsiteX38" fmla="*/ 529640 w 665316"/>
                <a:gd name="connsiteY38" fmla="*/ 529639 h 52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5316" h="529639">
                  <a:moveTo>
                    <a:pt x="529640" y="529639"/>
                  </a:moveTo>
                  <a:lnTo>
                    <a:pt x="246344" y="529639"/>
                  </a:lnTo>
                  <a:cubicBezTo>
                    <a:pt x="239537" y="529639"/>
                    <a:pt x="234027" y="524130"/>
                    <a:pt x="234027" y="517322"/>
                  </a:cubicBezTo>
                  <a:lnTo>
                    <a:pt x="234027" y="443419"/>
                  </a:lnTo>
                  <a:cubicBezTo>
                    <a:pt x="234027" y="436622"/>
                    <a:pt x="228507" y="431102"/>
                    <a:pt x="221710" y="431102"/>
                  </a:cubicBezTo>
                  <a:lnTo>
                    <a:pt x="135489" y="431102"/>
                  </a:lnTo>
                  <a:cubicBezTo>
                    <a:pt x="115113" y="431102"/>
                    <a:pt x="98538" y="414526"/>
                    <a:pt x="98538" y="394150"/>
                  </a:cubicBezTo>
                  <a:lnTo>
                    <a:pt x="98538" y="283295"/>
                  </a:lnTo>
                  <a:cubicBezTo>
                    <a:pt x="98538" y="276498"/>
                    <a:pt x="93053" y="270978"/>
                    <a:pt x="86317" y="270978"/>
                  </a:cubicBezTo>
                  <a:lnTo>
                    <a:pt x="36964" y="270978"/>
                  </a:lnTo>
                  <a:cubicBezTo>
                    <a:pt x="16588" y="270978"/>
                    <a:pt x="0" y="254390"/>
                    <a:pt x="0" y="234002"/>
                  </a:cubicBezTo>
                  <a:cubicBezTo>
                    <a:pt x="0" y="227903"/>
                    <a:pt x="1527" y="221864"/>
                    <a:pt x="4402" y="216525"/>
                  </a:cubicBezTo>
                  <a:cubicBezTo>
                    <a:pt x="4690" y="215995"/>
                    <a:pt x="5016" y="215490"/>
                    <a:pt x="5376" y="215010"/>
                  </a:cubicBezTo>
                  <a:lnTo>
                    <a:pt x="86533" y="106343"/>
                  </a:lnTo>
                  <a:cubicBezTo>
                    <a:pt x="87904" y="90045"/>
                    <a:pt x="94003" y="32236"/>
                    <a:pt x="113116" y="5208"/>
                  </a:cubicBezTo>
                  <a:cubicBezTo>
                    <a:pt x="117038" y="-337"/>
                    <a:pt x="124712" y="-1672"/>
                    <a:pt x="130282" y="2260"/>
                  </a:cubicBezTo>
                  <a:cubicBezTo>
                    <a:pt x="135839" y="6182"/>
                    <a:pt x="137162" y="13868"/>
                    <a:pt x="133229" y="19426"/>
                  </a:cubicBezTo>
                  <a:cubicBezTo>
                    <a:pt x="118723" y="39959"/>
                    <a:pt x="112143" y="93004"/>
                    <a:pt x="110832" y="111709"/>
                  </a:cubicBezTo>
                  <a:cubicBezTo>
                    <a:pt x="110663" y="114066"/>
                    <a:pt x="109822" y="116328"/>
                    <a:pt x="108401" y="118228"/>
                  </a:cubicBezTo>
                  <a:lnTo>
                    <a:pt x="25741" y="228902"/>
                  </a:lnTo>
                  <a:cubicBezTo>
                    <a:pt x="25008" y="230490"/>
                    <a:pt x="24634" y="232209"/>
                    <a:pt x="24634" y="234002"/>
                  </a:cubicBezTo>
                  <a:cubicBezTo>
                    <a:pt x="24634" y="240811"/>
                    <a:pt x="30167" y="246343"/>
                    <a:pt x="36964" y="246343"/>
                  </a:cubicBezTo>
                  <a:lnTo>
                    <a:pt x="86329" y="246343"/>
                  </a:lnTo>
                  <a:cubicBezTo>
                    <a:pt x="106645" y="246343"/>
                    <a:pt x="123172" y="262919"/>
                    <a:pt x="123172" y="283295"/>
                  </a:cubicBezTo>
                  <a:lnTo>
                    <a:pt x="123172" y="394150"/>
                  </a:lnTo>
                  <a:cubicBezTo>
                    <a:pt x="123172" y="400947"/>
                    <a:pt x="128693" y="406467"/>
                    <a:pt x="135489" y="406467"/>
                  </a:cubicBezTo>
                  <a:lnTo>
                    <a:pt x="221710" y="406467"/>
                  </a:lnTo>
                  <a:cubicBezTo>
                    <a:pt x="242086" y="406467"/>
                    <a:pt x="258662" y="423043"/>
                    <a:pt x="258662" y="443419"/>
                  </a:cubicBezTo>
                  <a:lnTo>
                    <a:pt x="258662" y="505005"/>
                  </a:lnTo>
                  <a:lnTo>
                    <a:pt x="517323" y="505005"/>
                  </a:lnTo>
                  <a:lnTo>
                    <a:pt x="517323" y="370563"/>
                  </a:lnTo>
                  <a:cubicBezTo>
                    <a:pt x="517323" y="358486"/>
                    <a:pt x="523253" y="347143"/>
                    <a:pt x="533177" y="340226"/>
                  </a:cubicBezTo>
                  <a:cubicBezTo>
                    <a:pt x="628575" y="274406"/>
                    <a:pt x="660090" y="116532"/>
                    <a:pt x="628731" y="15986"/>
                  </a:cubicBezTo>
                  <a:cubicBezTo>
                    <a:pt x="626710" y="9491"/>
                    <a:pt x="630331" y="2586"/>
                    <a:pt x="636826" y="553"/>
                  </a:cubicBezTo>
                  <a:cubicBezTo>
                    <a:pt x="643358" y="-1420"/>
                    <a:pt x="650226" y="2166"/>
                    <a:pt x="652258" y="8648"/>
                  </a:cubicBezTo>
                  <a:cubicBezTo>
                    <a:pt x="686876" y="119672"/>
                    <a:pt x="652932" y="287542"/>
                    <a:pt x="547201" y="360471"/>
                  </a:cubicBezTo>
                  <a:cubicBezTo>
                    <a:pt x="543942" y="362744"/>
                    <a:pt x="541958" y="366532"/>
                    <a:pt x="541958" y="370563"/>
                  </a:cubicBezTo>
                  <a:lnTo>
                    <a:pt x="541958" y="517322"/>
                  </a:lnTo>
                  <a:cubicBezTo>
                    <a:pt x="541958" y="524130"/>
                    <a:pt x="536448" y="529639"/>
                    <a:pt x="529640" y="529639"/>
                  </a:cubicBezTo>
                  <a:close/>
                </a:path>
              </a:pathLst>
            </a:custGeom>
            <a:solidFill>
              <a:srgbClr val="6730E3"/>
            </a:solidFill>
            <a:ln w="12311" cap="flat">
              <a:noFill/>
              <a:prstDash val="solid"/>
              <a:miter/>
            </a:ln>
          </p:spPr>
          <p:txBody>
            <a:bodyPr rtlCol="0" anchor="ctr"/>
            <a:lstStyle/>
            <a:p>
              <a:pPr defTabSz="914126">
                <a:defRPr/>
              </a:pPr>
              <a:endParaRPr lang="en-US" sz="1799">
                <a:solidFill>
                  <a:srgbClr val="000000"/>
                </a:solidFill>
                <a:latin typeface="Arial"/>
              </a:endParaRPr>
            </a:p>
          </p:txBody>
        </p:sp>
      </p:grpSp>
      <p:sp>
        <p:nvSpPr>
          <p:cNvPr id="85" name="object 29">
            <a:extLst>
              <a:ext uri="{FF2B5EF4-FFF2-40B4-BE49-F238E27FC236}">
                <a16:creationId xmlns:a16="http://schemas.microsoft.com/office/drawing/2014/main" id="{B46656B0-0138-5910-4145-D6908DA54CE3}"/>
              </a:ext>
            </a:extLst>
          </p:cNvPr>
          <p:cNvSpPr/>
          <p:nvPr/>
        </p:nvSpPr>
        <p:spPr>
          <a:xfrm>
            <a:off x="4171193" y="1009198"/>
            <a:ext cx="731330" cy="731330"/>
          </a:xfrm>
          <a:custGeom>
            <a:avLst/>
            <a:gdLst/>
            <a:ahLst/>
            <a:cxnLst/>
            <a:rect l="l" t="t" r="r" b="b"/>
            <a:pathLst>
              <a:path w="788670" h="788669">
                <a:moveTo>
                  <a:pt x="394296" y="0"/>
                </a:moveTo>
                <a:lnTo>
                  <a:pt x="344836" y="3072"/>
                </a:lnTo>
                <a:lnTo>
                  <a:pt x="297209" y="12041"/>
                </a:lnTo>
                <a:lnTo>
                  <a:pt x="251786" y="26540"/>
                </a:lnTo>
                <a:lnTo>
                  <a:pt x="208934" y="46197"/>
                </a:lnTo>
                <a:lnTo>
                  <a:pt x="169025" y="70643"/>
                </a:lnTo>
                <a:lnTo>
                  <a:pt x="132427" y="99509"/>
                </a:lnTo>
                <a:lnTo>
                  <a:pt x="99510" y="132425"/>
                </a:lnTo>
                <a:lnTo>
                  <a:pt x="70644" y="169022"/>
                </a:lnTo>
                <a:lnTo>
                  <a:pt x="46197" y="208930"/>
                </a:lnTo>
                <a:lnTo>
                  <a:pt x="26540" y="251780"/>
                </a:lnTo>
                <a:lnTo>
                  <a:pt x="12042" y="297202"/>
                </a:lnTo>
                <a:lnTo>
                  <a:pt x="3072" y="344826"/>
                </a:lnTo>
                <a:lnTo>
                  <a:pt x="0" y="394284"/>
                </a:lnTo>
                <a:lnTo>
                  <a:pt x="3072" y="443744"/>
                </a:lnTo>
                <a:lnTo>
                  <a:pt x="12042" y="491371"/>
                </a:lnTo>
                <a:lnTo>
                  <a:pt x="26540" y="536795"/>
                </a:lnTo>
                <a:lnTo>
                  <a:pt x="46197" y="579646"/>
                </a:lnTo>
                <a:lnTo>
                  <a:pt x="70644" y="619555"/>
                </a:lnTo>
                <a:lnTo>
                  <a:pt x="99510" y="656153"/>
                </a:lnTo>
                <a:lnTo>
                  <a:pt x="132427" y="689070"/>
                </a:lnTo>
                <a:lnTo>
                  <a:pt x="169025" y="717936"/>
                </a:lnTo>
                <a:lnTo>
                  <a:pt x="208934" y="742383"/>
                </a:lnTo>
                <a:lnTo>
                  <a:pt x="251786" y="762040"/>
                </a:lnTo>
                <a:lnTo>
                  <a:pt x="297209" y="776539"/>
                </a:lnTo>
                <a:lnTo>
                  <a:pt x="344836" y="785509"/>
                </a:lnTo>
                <a:lnTo>
                  <a:pt x="394296" y="788581"/>
                </a:lnTo>
                <a:lnTo>
                  <a:pt x="443757" y="785509"/>
                </a:lnTo>
                <a:lnTo>
                  <a:pt x="491383" y="776539"/>
                </a:lnTo>
                <a:lnTo>
                  <a:pt x="536807" y="762040"/>
                </a:lnTo>
                <a:lnTo>
                  <a:pt x="579659" y="742383"/>
                </a:lnTo>
                <a:lnTo>
                  <a:pt x="619568" y="717936"/>
                </a:lnTo>
                <a:lnTo>
                  <a:pt x="656166" y="689070"/>
                </a:lnTo>
                <a:lnTo>
                  <a:pt x="689083" y="656153"/>
                </a:lnTo>
                <a:lnTo>
                  <a:pt x="717949" y="619555"/>
                </a:lnTo>
                <a:lnTo>
                  <a:pt x="742396" y="579646"/>
                </a:lnTo>
                <a:lnTo>
                  <a:pt x="762053" y="536795"/>
                </a:lnTo>
                <a:lnTo>
                  <a:pt x="776551" y="491371"/>
                </a:lnTo>
                <a:lnTo>
                  <a:pt x="785521" y="443744"/>
                </a:lnTo>
                <a:lnTo>
                  <a:pt x="788593" y="394284"/>
                </a:lnTo>
                <a:lnTo>
                  <a:pt x="785521" y="344826"/>
                </a:lnTo>
                <a:lnTo>
                  <a:pt x="776551" y="297202"/>
                </a:lnTo>
                <a:lnTo>
                  <a:pt x="762053" y="251780"/>
                </a:lnTo>
                <a:lnTo>
                  <a:pt x="742396" y="208930"/>
                </a:lnTo>
                <a:lnTo>
                  <a:pt x="717949" y="169022"/>
                </a:lnTo>
                <a:lnTo>
                  <a:pt x="689083" y="132425"/>
                </a:lnTo>
                <a:lnTo>
                  <a:pt x="656166" y="99509"/>
                </a:lnTo>
                <a:lnTo>
                  <a:pt x="619568" y="70643"/>
                </a:lnTo>
                <a:lnTo>
                  <a:pt x="579659" y="46197"/>
                </a:lnTo>
                <a:lnTo>
                  <a:pt x="536807" y="26540"/>
                </a:lnTo>
                <a:lnTo>
                  <a:pt x="491383" y="12041"/>
                </a:lnTo>
                <a:lnTo>
                  <a:pt x="443757" y="3072"/>
                </a:lnTo>
                <a:lnTo>
                  <a:pt x="394296" y="0"/>
                </a:lnTo>
                <a:close/>
              </a:path>
            </a:pathLst>
          </a:custGeom>
          <a:solidFill>
            <a:srgbClr val="F2F2F2"/>
          </a:solidFill>
        </p:spPr>
        <p:txBody>
          <a:bodyPr wrap="square" lIns="0" tIns="0" rIns="0" bIns="0" rtlCol="0"/>
          <a:lstStyle/>
          <a:p>
            <a:pPr defTabSz="914126">
              <a:defRPr/>
            </a:pPr>
            <a:endParaRPr sz="1799">
              <a:solidFill>
                <a:srgbClr val="000000"/>
              </a:solidFill>
              <a:latin typeface="Arial"/>
            </a:endParaRPr>
          </a:p>
        </p:txBody>
      </p:sp>
      <p:sp>
        <p:nvSpPr>
          <p:cNvPr id="87" name="object 29">
            <a:extLst>
              <a:ext uri="{FF2B5EF4-FFF2-40B4-BE49-F238E27FC236}">
                <a16:creationId xmlns:a16="http://schemas.microsoft.com/office/drawing/2014/main" id="{A090EB2C-F136-A13A-5710-DFB46AB278F2}"/>
              </a:ext>
            </a:extLst>
          </p:cNvPr>
          <p:cNvSpPr/>
          <p:nvPr/>
        </p:nvSpPr>
        <p:spPr>
          <a:xfrm>
            <a:off x="4730939" y="1989528"/>
            <a:ext cx="731330" cy="731330"/>
          </a:xfrm>
          <a:custGeom>
            <a:avLst/>
            <a:gdLst/>
            <a:ahLst/>
            <a:cxnLst/>
            <a:rect l="l" t="t" r="r" b="b"/>
            <a:pathLst>
              <a:path w="788670" h="788669">
                <a:moveTo>
                  <a:pt x="394296" y="0"/>
                </a:moveTo>
                <a:lnTo>
                  <a:pt x="344836" y="3072"/>
                </a:lnTo>
                <a:lnTo>
                  <a:pt x="297209" y="12041"/>
                </a:lnTo>
                <a:lnTo>
                  <a:pt x="251786" y="26540"/>
                </a:lnTo>
                <a:lnTo>
                  <a:pt x="208934" y="46197"/>
                </a:lnTo>
                <a:lnTo>
                  <a:pt x="169025" y="70643"/>
                </a:lnTo>
                <a:lnTo>
                  <a:pt x="132427" y="99509"/>
                </a:lnTo>
                <a:lnTo>
                  <a:pt x="99510" y="132425"/>
                </a:lnTo>
                <a:lnTo>
                  <a:pt x="70644" y="169022"/>
                </a:lnTo>
                <a:lnTo>
                  <a:pt x="46197" y="208930"/>
                </a:lnTo>
                <a:lnTo>
                  <a:pt x="26540" y="251780"/>
                </a:lnTo>
                <a:lnTo>
                  <a:pt x="12042" y="297202"/>
                </a:lnTo>
                <a:lnTo>
                  <a:pt x="3072" y="344826"/>
                </a:lnTo>
                <a:lnTo>
                  <a:pt x="0" y="394284"/>
                </a:lnTo>
                <a:lnTo>
                  <a:pt x="3072" y="443744"/>
                </a:lnTo>
                <a:lnTo>
                  <a:pt x="12042" y="491371"/>
                </a:lnTo>
                <a:lnTo>
                  <a:pt x="26540" y="536795"/>
                </a:lnTo>
                <a:lnTo>
                  <a:pt x="46197" y="579646"/>
                </a:lnTo>
                <a:lnTo>
                  <a:pt x="70644" y="619555"/>
                </a:lnTo>
                <a:lnTo>
                  <a:pt x="99510" y="656153"/>
                </a:lnTo>
                <a:lnTo>
                  <a:pt x="132427" y="689070"/>
                </a:lnTo>
                <a:lnTo>
                  <a:pt x="169025" y="717936"/>
                </a:lnTo>
                <a:lnTo>
                  <a:pt x="208934" y="742383"/>
                </a:lnTo>
                <a:lnTo>
                  <a:pt x="251786" y="762040"/>
                </a:lnTo>
                <a:lnTo>
                  <a:pt x="297209" y="776539"/>
                </a:lnTo>
                <a:lnTo>
                  <a:pt x="344836" y="785509"/>
                </a:lnTo>
                <a:lnTo>
                  <a:pt x="394296" y="788581"/>
                </a:lnTo>
                <a:lnTo>
                  <a:pt x="443757" y="785509"/>
                </a:lnTo>
                <a:lnTo>
                  <a:pt x="491383" y="776539"/>
                </a:lnTo>
                <a:lnTo>
                  <a:pt x="536807" y="762040"/>
                </a:lnTo>
                <a:lnTo>
                  <a:pt x="579659" y="742383"/>
                </a:lnTo>
                <a:lnTo>
                  <a:pt x="619568" y="717936"/>
                </a:lnTo>
                <a:lnTo>
                  <a:pt x="656166" y="689070"/>
                </a:lnTo>
                <a:lnTo>
                  <a:pt x="689083" y="656153"/>
                </a:lnTo>
                <a:lnTo>
                  <a:pt x="717949" y="619555"/>
                </a:lnTo>
                <a:lnTo>
                  <a:pt x="742396" y="579646"/>
                </a:lnTo>
                <a:lnTo>
                  <a:pt x="762053" y="536795"/>
                </a:lnTo>
                <a:lnTo>
                  <a:pt x="776551" y="491371"/>
                </a:lnTo>
                <a:lnTo>
                  <a:pt x="785521" y="443744"/>
                </a:lnTo>
                <a:lnTo>
                  <a:pt x="788593" y="394284"/>
                </a:lnTo>
                <a:lnTo>
                  <a:pt x="785521" y="344826"/>
                </a:lnTo>
                <a:lnTo>
                  <a:pt x="776551" y="297202"/>
                </a:lnTo>
                <a:lnTo>
                  <a:pt x="762053" y="251780"/>
                </a:lnTo>
                <a:lnTo>
                  <a:pt x="742396" y="208930"/>
                </a:lnTo>
                <a:lnTo>
                  <a:pt x="717949" y="169022"/>
                </a:lnTo>
                <a:lnTo>
                  <a:pt x="689083" y="132425"/>
                </a:lnTo>
                <a:lnTo>
                  <a:pt x="656166" y="99509"/>
                </a:lnTo>
                <a:lnTo>
                  <a:pt x="619568" y="70643"/>
                </a:lnTo>
                <a:lnTo>
                  <a:pt x="579659" y="46197"/>
                </a:lnTo>
                <a:lnTo>
                  <a:pt x="536807" y="26540"/>
                </a:lnTo>
                <a:lnTo>
                  <a:pt x="491383" y="12041"/>
                </a:lnTo>
                <a:lnTo>
                  <a:pt x="443757" y="3072"/>
                </a:lnTo>
                <a:lnTo>
                  <a:pt x="394296" y="0"/>
                </a:lnTo>
                <a:close/>
              </a:path>
            </a:pathLst>
          </a:custGeom>
          <a:solidFill>
            <a:srgbClr val="F2F2F2"/>
          </a:solidFill>
        </p:spPr>
        <p:txBody>
          <a:bodyPr wrap="square" lIns="0" tIns="0" rIns="0" bIns="0" rtlCol="0"/>
          <a:lstStyle/>
          <a:p>
            <a:pPr defTabSz="914126">
              <a:defRPr/>
            </a:pPr>
            <a:endParaRPr sz="1799">
              <a:solidFill>
                <a:srgbClr val="000000"/>
              </a:solidFill>
              <a:latin typeface="Arial"/>
            </a:endParaRPr>
          </a:p>
        </p:txBody>
      </p:sp>
      <p:sp>
        <p:nvSpPr>
          <p:cNvPr id="88" name="object 29">
            <a:extLst>
              <a:ext uri="{FF2B5EF4-FFF2-40B4-BE49-F238E27FC236}">
                <a16:creationId xmlns:a16="http://schemas.microsoft.com/office/drawing/2014/main" id="{8F6AC235-6D63-D869-D611-E97443AE6E1B}"/>
              </a:ext>
            </a:extLst>
          </p:cNvPr>
          <p:cNvSpPr/>
          <p:nvPr/>
        </p:nvSpPr>
        <p:spPr>
          <a:xfrm>
            <a:off x="4970832" y="2991226"/>
            <a:ext cx="731330" cy="731330"/>
          </a:xfrm>
          <a:custGeom>
            <a:avLst/>
            <a:gdLst/>
            <a:ahLst/>
            <a:cxnLst/>
            <a:rect l="l" t="t" r="r" b="b"/>
            <a:pathLst>
              <a:path w="788670" h="788669">
                <a:moveTo>
                  <a:pt x="394296" y="0"/>
                </a:moveTo>
                <a:lnTo>
                  <a:pt x="344836" y="3072"/>
                </a:lnTo>
                <a:lnTo>
                  <a:pt x="297209" y="12041"/>
                </a:lnTo>
                <a:lnTo>
                  <a:pt x="251786" y="26540"/>
                </a:lnTo>
                <a:lnTo>
                  <a:pt x="208934" y="46197"/>
                </a:lnTo>
                <a:lnTo>
                  <a:pt x="169025" y="70643"/>
                </a:lnTo>
                <a:lnTo>
                  <a:pt x="132427" y="99509"/>
                </a:lnTo>
                <a:lnTo>
                  <a:pt x="99510" y="132425"/>
                </a:lnTo>
                <a:lnTo>
                  <a:pt x="70644" y="169022"/>
                </a:lnTo>
                <a:lnTo>
                  <a:pt x="46197" y="208930"/>
                </a:lnTo>
                <a:lnTo>
                  <a:pt x="26540" y="251780"/>
                </a:lnTo>
                <a:lnTo>
                  <a:pt x="12042" y="297202"/>
                </a:lnTo>
                <a:lnTo>
                  <a:pt x="3072" y="344826"/>
                </a:lnTo>
                <a:lnTo>
                  <a:pt x="0" y="394284"/>
                </a:lnTo>
                <a:lnTo>
                  <a:pt x="3072" y="443744"/>
                </a:lnTo>
                <a:lnTo>
                  <a:pt x="12042" y="491371"/>
                </a:lnTo>
                <a:lnTo>
                  <a:pt x="26540" y="536795"/>
                </a:lnTo>
                <a:lnTo>
                  <a:pt x="46197" y="579646"/>
                </a:lnTo>
                <a:lnTo>
                  <a:pt x="70644" y="619555"/>
                </a:lnTo>
                <a:lnTo>
                  <a:pt x="99510" y="656153"/>
                </a:lnTo>
                <a:lnTo>
                  <a:pt x="132427" y="689070"/>
                </a:lnTo>
                <a:lnTo>
                  <a:pt x="169025" y="717936"/>
                </a:lnTo>
                <a:lnTo>
                  <a:pt x="208934" y="742383"/>
                </a:lnTo>
                <a:lnTo>
                  <a:pt x="251786" y="762040"/>
                </a:lnTo>
                <a:lnTo>
                  <a:pt x="297209" y="776539"/>
                </a:lnTo>
                <a:lnTo>
                  <a:pt x="344836" y="785509"/>
                </a:lnTo>
                <a:lnTo>
                  <a:pt x="394296" y="788581"/>
                </a:lnTo>
                <a:lnTo>
                  <a:pt x="443757" y="785509"/>
                </a:lnTo>
                <a:lnTo>
                  <a:pt x="491383" y="776539"/>
                </a:lnTo>
                <a:lnTo>
                  <a:pt x="536807" y="762040"/>
                </a:lnTo>
                <a:lnTo>
                  <a:pt x="579659" y="742383"/>
                </a:lnTo>
                <a:lnTo>
                  <a:pt x="619568" y="717936"/>
                </a:lnTo>
                <a:lnTo>
                  <a:pt x="656166" y="689070"/>
                </a:lnTo>
                <a:lnTo>
                  <a:pt x="689083" y="656153"/>
                </a:lnTo>
                <a:lnTo>
                  <a:pt x="717949" y="619555"/>
                </a:lnTo>
                <a:lnTo>
                  <a:pt x="742396" y="579646"/>
                </a:lnTo>
                <a:lnTo>
                  <a:pt x="762053" y="536795"/>
                </a:lnTo>
                <a:lnTo>
                  <a:pt x="776551" y="491371"/>
                </a:lnTo>
                <a:lnTo>
                  <a:pt x="785521" y="443744"/>
                </a:lnTo>
                <a:lnTo>
                  <a:pt x="788593" y="394284"/>
                </a:lnTo>
                <a:lnTo>
                  <a:pt x="785521" y="344826"/>
                </a:lnTo>
                <a:lnTo>
                  <a:pt x="776551" y="297202"/>
                </a:lnTo>
                <a:lnTo>
                  <a:pt x="762053" y="251780"/>
                </a:lnTo>
                <a:lnTo>
                  <a:pt x="742396" y="208930"/>
                </a:lnTo>
                <a:lnTo>
                  <a:pt x="717949" y="169022"/>
                </a:lnTo>
                <a:lnTo>
                  <a:pt x="689083" y="132425"/>
                </a:lnTo>
                <a:lnTo>
                  <a:pt x="656166" y="99509"/>
                </a:lnTo>
                <a:lnTo>
                  <a:pt x="619568" y="70643"/>
                </a:lnTo>
                <a:lnTo>
                  <a:pt x="579659" y="46197"/>
                </a:lnTo>
                <a:lnTo>
                  <a:pt x="536807" y="26540"/>
                </a:lnTo>
                <a:lnTo>
                  <a:pt x="491383" y="12041"/>
                </a:lnTo>
                <a:lnTo>
                  <a:pt x="443757" y="3072"/>
                </a:lnTo>
                <a:lnTo>
                  <a:pt x="394296" y="0"/>
                </a:lnTo>
                <a:close/>
              </a:path>
            </a:pathLst>
          </a:custGeom>
          <a:solidFill>
            <a:srgbClr val="F2F2F2"/>
          </a:solidFill>
        </p:spPr>
        <p:txBody>
          <a:bodyPr wrap="square" lIns="0" tIns="0" rIns="0" bIns="0" rtlCol="0"/>
          <a:lstStyle/>
          <a:p>
            <a:pPr defTabSz="914126">
              <a:defRPr/>
            </a:pPr>
            <a:endParaRPr sz="1799" b="1">
              <a:solidFill>
                <a:srgbClr val="000000"/>
              </a:solidFill>
              <a:latin typeface="Arial"/>
            </a:endParaRPr>
          </a:p>
        </p:txBody>
      </p:sp>
      <p:sp>
        <p:nvSpPr>
          <p:cNvPr id="89" name="object 29">
            <a:extLst>
              <a:ext uri="{FF2B5EF4-FFF2-40B4-BE49-F238E27FC236}">
                <a16:creationId xmlns:a16="http://schemas.microsoft.com/office/drawing/2014/main" id="{61A05438-9E96-A0AB-2AFA-5D94F7C25D95}"/>
              </a:ext>
            </a:extLst>
          </p:cNvPr>
          <p:cNvSpPr/>
          <p:nvPr/>
        </p:nvSpPr>
        <p:spPr>
          <a:xfrm>
            <a:off x="4719062" y="4100851"/>
            <a:ext cx="731330" cy="731330"/>
          </a:xfrm>
          <a:custGeom>
            <a:avLst/>
            <a:gdLst/>
            <a:ahLst/>
            <a:cxnLst/>
            <a:rect l="l" t="t" r="r" b="b"/>
            <a:pathLst>
              <a:path w="788670" h="788669">
                <a:moveTo>
                  <a:pt x="394296" y="0"/>
                </a:moveTo>
                <a:lnTo>
                  <a:pt x="344836" y="3072"/>
                </a:lnTo>
                <a:lnTo>
                  <a:pt x="297209" y="12041"/>
                </a:lnTo>
                <a:lnTo>
                  <a:pt x="251786" y="26540"/>
                </a:lnTo>
                <a:lnTo>
                  <a:pt x="208934" y="46197"/>
                </a:lnTo>
                <a:lnTo>
                  <a:pt x="169025" y="70643"/>
                </a:lnTo>
                <a:lnTo>
                  <a:pt x="132427" y="99509"/>
                </a:lnTo>
                <a:lnTo>
                  <a:pt x="99510" y="132425"/>
                </a:lnTo>
                <a:lnTo>
                  <a:pt x="70644" y="169022"/>
                </a:lnTo>
                <a:lnTo>
                  <a:pt x="46197" y="208930"/>
                </a:lnTo>
                <a:lnTo>
                  <a:pt x="26540" y="251780"/>
                </a:lnTo>
                <a:lnTo>
                  <a:pt x="12042" y="297202"/>
                </a:lnTo>
                <a:lnTo>
                  <a:pt x="3072" y="344826"/>
                </a:lnTo>
                <a:lnTo>
                  <a:pt x="0" y="394284"/>
                </a:lnTo>
                <a:lnTo>
                  <a:pt x="3072" y="443744"/>
                </a:lnTo>
                <a:lnTo>
                  <a:pt x="12042" y="491371"/>
                </a:lnTo>
                <a:lnTo>
                  <a:pt x="26540" y="536795"/>
                </a:lnTo>
                <a:lnTo>
                  <a:pt x="46197" y="579646"/>
                </a:lnTo>
                <a:lnTo>
                  <a:pt x="70644" y="619555"/>
                </a:lnTo>
                <a:lnTo>
                  <a:pt x="99510" y="656153"/>
                </a:lnTo>
                <a:lnTo>
                  <a:pt x="132427" y="689070"/>
                </a:lnTo>
                <a:lnTo>
                  <a:pt x="169025" y="717936"/>
                </a:lnTo>
                <a:lnTo>
                  <a:pt x="208934" y="742383"/>
                </a:lnTo>
                <a:lnTo>
                  <a:pt x="251786" y="762040"/>
                </a:lnTo>
                <a:lnTo>
                  <a:pt x="297209" y="776539"/>
                </a:lnTo>
                <a:lnTo>
                  <a:pt x="344836" y="785509"/>
                </a:lnTo>
                <a:lnTo>
                  <a:pt x="394296" y="788581"/>
                </a:lnTo>
                <a:lnTo>
                  <a:pt x="443757" y="785509"/>
                </a:lnTo>
                <a:lnTo>
                  <a:pt x="491383" y="776539"/>
                </a:lnTo>
                <a:lnTo>
                  <a:pt x="536807" y="762040"/>
                </a:lnTo>
                <a:lnTo>
                  <a:pt x="579659" y="742383"/>
                </a:lnTo>
                <a:lnTo>
                  <a:pt x="619568" y="717936"/>
                </a:lnTo>
                <a:lnTo>
                  <a:pt x="656166" y="689070"/>
                </a:lnTo>
                <a:lnTo>
                  <a:pt x="689083" y="656153"/>
                </a:lnTo>
                <a:lnTo>
                  <a:pt x="717949" y="619555"/>
                </a:lnTo>
                <a:lnTo>
                  <a:pt x="742396" y="579646"/>
                </a:lnTo>
                <a:lnTo>
                  <a:pt x="762053" y="536795"/>
                </a:lnTo>
                <a:lnTo>
                  <a:pt x="776551" y="491371"/>
                </a:lnTo>
                <a:lnTo>
                  <a:pt x="785521" y="443744"/>
                </a:lnTo>
                <a:lnTo>
                  <a:pt x="788593" y="394284"/>
                </a:lnTo>
                <a:lnTo>
                  <a:pt x="785521" y="344826"/>
                </a:lnTo>
                <a:lnTo>
                  <a:pt x="776551" y="297202"/>
                </a:lnTo>
                <a:lnTo>
                  <a:pt x="762053" y="251780"/>
                </a:lnTo>
                <a:lnTo>
                  <a:pt x="742396" y="208930"/>
                </a:lnTo>
                <a:lnTo>
                  <a:pt x="717949" y="169022"/>
                </a:lnTo>
                <a:lnTo>
                  <a:pt x="689083" y="132425"/>
                </a:lnTo>
                <a:lnTo>
                  <a:pt x="656166" y="99509"/>
                </a:lnTo>
                <a:lnTo>
                  <a:pt x="619568" y="70643"/>
                </a:lnTo>
                <a:lnTo>
                  <a:pt x="579659" y="46197"/>
                </a:lnTo>
                <a:lnTo>
                  <a:pt x="536807" y="26540"/>
                </a:lnTo>
                <a:lnTo>
                  <a:pt x="491383" y="12041"/>
                </a:lnTo>
                <a:lnTo>
                  <a:pt x="443757" y="3072"/>
                </a:lnTo>
                <a:lnTo>
                  <a:pt x="394296" y="0"/>
                </a:lnTo>
                <a:close/>
              </a:path>
            </a:pathLst>
          </a:custGeom>
          <a:solidFill>
            <a:srgbClr val="F2F2F2"/>
          </a:solidFill>
        </p:spPr>
        <p:txBody>
          <a:bodyPr wrap="square" lIns="0" tIns="0" rIns="0" bIns="0" rtlCol="0"/>
          <a:lstStyle/>
          <a:p>
            <a:pPr defTabSz="914126">
              <a:defRPr/>
            </a:pPr>
            <a:endParaRPr sz="1799">
              <a:solidFill>
                <a:srgbClr val="000000"/>
              </a:solidFill>
              <a:latin typeface="Arial"/>
            </a:endParaRPr>
          </a:p>
        </p:txBody>
      </p:sp>
      <p:sp>
        <p:nvSpPr>
          <p:cNvPr id="90" name="object 29">
            <a:extLst>
              <a:ext uri="{FF2B5EF4-FFF2-40B4-BE49-F238E27FC236}">
                <a16:creationId xmlns:a16="http://schemas.microsoft.com/office/drawing/2014/main" id="{FEEAF872-368F-4515-05ED-EAB63025A640}"/>
              </a:ext>
            </a:extLst>
          </p:cNvPr>
          <p:cNvSpPr/>
          <p:nvPr/>
        </p:nvSpPr>
        <p:spPr>
          <a:xfrm>
            <a:off x="4063155" y="5043601"/>
            <a:ext cx="731330" cy="731330"/>
          </a:xfrm>
          <a:custGeom>
            <a:avLst/>
            <a:gdLst/>
            <a:ahLst/>
            <a:cxnLst/>
            <a:rect l="l" t="t" r="r" b="b"/>
            <a:pathLst>
              <a:path w="788670" h="788669">
                <a:moveTo>
                  <a:pt x="394296" y="0"/>
                </a:moveTo>
                <a:lnTo>
                  <a:pt x="344836" y="3072"/>
                </a:lnTo>
                <a:lnTo>
                  <a:pt x="297209" y="12041"/>
                </a:lnTo>
                <a:lnTo>
                  <a:pt x="251786" y="26540"/>
                </a:lnTo>
                <a:lnTo>
                  <a:pt x="208934" y="46197"/>
                </a:lnTo>
                <a:lnTo>
                  <a:pt x="169025" y="70643"/>
                </a:lnTo>
                <a:lnTo>
                  <a:pt x="132427" y="99509"/>
                </a:lnTo>
                <a:lnTo>
                  <a:pt x="99510" y="132425"/>
                </a:lnTo>
                <a:lnTo>
                  <a:pt x="70644" y="169022"/>
                </a:lnTo>
                <a:lnTo>
                  <a:pt x="46197" y="208930"/>
                </a:lnTo>
                <a:lnTo>
                  <a:pt x="26540" y="251780"/>
                </a:lnTo>
                <a:lnTo>
                  <a:pt x="12042" y="297202"/>
                </a:lnTo>
                <a:lnTo>
                  <a:pt x="3072" y="344826"/>
                </a:lnTo>
                <a:lnTo>
                  <a:pt x="0" y="394284"/>
                </a:lnTo>
                <a:lnTo>
                  <a:pt x="3072" y="443744"/>
                </a:lnTo>
                <a:lnTo>
                  <a:pt x="12042" y="491371"/>
                </a:lnTo>
                <a:lnTo>
                  <a:pt x="26540" y="536795"/>
                </a:lnTo>
                <a:lnTo>
                  <a:pt x="46197" y="579646"/>
                </a:lnTo>
                <a:lnTo>
                  <a:pt x="70644" y="619555"/>
                </a:lnTo>
                <a:lnTo>
                  <a:pt x="99510" y="656153"/>
                </a:lnTo>
                <a:lnTo>
                  <a:pt x="132427" y="689070"/>
                </a:lnTo>
                <a:lnTo>
                  <a:pt x="169025" y="717936"/>
                </a:lnTo>
                <a:lnTo>
                  <a:pt x="208934" y="742383"/>
                </a:lnTo>
                <a:lnTo>
                  <a:pt x="251786" y="762040"/>
                </a:lnTo>
                <a:lnTo>
                  <a:pt x="297209" y="776539"/>
                </a:lnTo>
                <a:lnTo>
                  <a:pt x="344836" y="785509"/>
                </a:lnTo>
                <a:lnTo>
                  <a:pt x="394296" y="788581"/>
                </a:lnTo>
                <a:lnTo>
                  <a:pt x="443757" y="785509"/>
                </a:lnTo>
                <a:lnTo>
                  <a:pt x="491383" y="776539"/>
                </a:lnTo>
                <a:lnTo>
                  <a:pt x="536807" y="762040"/>
                </a:lnTo>
                <a:lnTo>
                  <a:pt x="579659" y="742383"/>
                </a:lnTo>
                <a:lnTo>
                  <a:pt x="619568" y="717936"/>
                </a:lnTo>
                <a:lnTo>
                  <a:pt x="656166" y="689070"/>
                </a:lnTo>
                <a:lnTo>
                  <a:pt x="689083" y="656153"/>
                </a:lnTo>
                <a:lnTo>
                  <a:pt x="717949" y="619555"/>
                </a:lnTo>
                <a:lnTo>
                  <a:pt x="742396" y="579646"/>
                </a:lnTo>
                <a:lnTo>
                  <a:pt x="762053" y="536795"/>
                </a:lnTo>
                <a:lnTo>
                  <a:pt x="776551" y="491371"/>
                </a:lnTo>
                <a:lnTo>
                  <a:pt x="785521" y="443744"/>
                </a:lnTo>
                <a:lnTo>
                  <a:pt x="788593" y="394284"/>
                </a:lnTo>
                <a:lnTo>
                  <a:pt x="785521" y="344826"/>
                </a:lnTo>
                <a:lnTo>
                  <a:pt x="776551" y="297202"/>
                </a:lnTo>
                <a:lnTo>
                  <a:pt x="762053" y="251780"/>
                </a:lnTo>
                <a:lnTo>
                  <a:pt x="742396" y="208930"/>
                </a:lnTo>
                <a:lnTo>
                  <a:pt x="717949" y="169022"/>
                </a:lnTo>
                <a:lnTo>
                  <a:pt x="689083" y="132425"/>
                </a:lnTo>
                <a:lnTo>
                  <a:pt x="656166" y="99509"/>
                </a:lnTo>
                <a:lnTo>
                  <a:pt x="619568" y="70643"/>
                </a:lnTo>
                <a:lnTo>
                  <a:pt x="579659" y="46197"/>
                </a:lnTo>
                <a:lnTo>
                  <a:pt x="536807" y="26540"/>
                </a:lnTo>
                <a:lnTo>
                  <a:pt x="491383" y="12041"/>
                </a:lnTo>
                <a:lnTo>
                  <a:pt x="443757" y="3072"/>
                </a:lnTo>
                <a:lnTo>
                  <a:pt x="394296" y="0"/>
                </a:lnTo>
                <a:close/>
              </a:path>
            </a:pathLst>
          </a:custGeom>
          <a:solidFill>
            <a:srgbClr val="F2F2F2"/>
          </a:solidFill>
        </p:spPr>
        <p:txBody>
          <a:bodyPr wrap="square" lIns="0" tIns="0" rIns="0" bIns="0" rtlCol="0"/>
          <a:lstStyle/>
          <a:p>
            <a:pPr defTabSz="914126">
              <a:defRPr/>
            </a:pPr>
            <a:endParaRPr sz="1799">
              <a:solidFill>
                <a:srgbClr val="000000"/>
              </a:solidFill>
              <a:latin typeface="Arial"/>
            </a:endParaRPr>
          </a:p>
        </p:txBody>
      </p:sp>
      <p:sp>
        <p:nvSpPr>
          <p:cNvPr id="40" name="object 55">
            <a:extLst>
              <a:ext uri="{FF2B5EF4-FFF2-40B4-BE49-F238E27FC236}">
                <a16:creationId xmlns:a16="http://schemas.microsoft.com/office/drawing/2014/main" id="{B16592A4-FFC7-CBD5-6CCD-F94A128AF675}"/>
              </a:ext>
            </a:extLst>
          </p:cNvPr>
          <p:cNvSpPr txBox="1"/>
          <p:nvPr/>
        </p:nvSpPr>
        <p:spPr>
          <a:xfrm>
            <a:off x="1684856" y="2846518"/>
            <a:ext cx="1293665" cy="997449"/>
          </a:xfrm>
          <a:prstGeom prst="rect">
            <a:avLst/>
          </a:prstGeom>
        </p:spPr>
        <p:txBody>
          <a:bodyPr vert="horz" wrap="square" lIns="0" tIns="12697" rIns="0" bIns="0" rtlCol="0">
            <a:spAutoFit/>
          </a:bodyPr>
          <a:lstStyle/>
          <a:p>
            <a:pPr marL="25392" algn="ctr" defTabSz="914126">
              <a:spcBef>
                <a:spcPts val="100"/>
              </a:spcBef>
              <a:defRPr/>
            </a:pPr>
            <a:r>
              <a:rPr sz="2399" b="1" spc="-20">
                <a:solidFill>
                  <a:srgbClr val="3769FF"/>
                </a:solidFill>
                <a:latin typeface="Arial"/>
                <a:cs typeface="TT Commons Pro"/>
              </a:rPr>
              <a:t>$1.</a:t>
            </a:r>
            <a:r>
              <a:rPr lang="en-CA" sz="2399" b="1" spc="-20">
                <a:solidFill>
                  <a:srgbClr val="3769FF"/>
                </a:solidFill>
                <a:latin typeface="Arial"/>
                <a:cs typeface="TT Commons Pro"/>
              </a:rPr>
              <a:t>5</a:t>
            </a:r>
            <a:r>
              <a:rPr lang="en-US" sz="2399" b="1" spc="-20">
                <a:solidFill>
                  <a:srgbClr val="3769FF"/>
                </a:solidFill>
                <a:latin typeface="Arial"/>
                <a:cs typeface="TT Commons Pro"/>
              </a:rPr>
              <a:t> </a:t>
            </a:r>
            <a:r>
              <a:rPr lang="en-US" sz="1999" b="1" spc="-20">
                <a:solidFill>
                  <a:srgbClr val="3769FF"/>
                </a:solidFill>
                <a:latin typeface="Arial"/>
                <a:cs typeface="TT Commons Pro"/>
              </a:rPr>
              <a:t>Billionen USD</a:t>
            </a:r>
            <a:endParaRPr sz="2399">
              <a:solidFill>
                <a:srgbClr val="000000"/>
              </a:solidFill>
              <a:latin typeface="Arial"/>
              <a:cs typeface="TT Commons Pro"/>
            </a:endParaRPr>
          </a:p>
        </p:txBody>
      </p:sp>
      <p:sp>
        <p:nvSpPr>
          <p:cNvPr id="56" name="object 69">
            <a:extLst>
              <a:ext uri="{FF2B5EF4-FFF2-40B4-BE49-F238E27FC236}">
                <a16:creationId xmlns:a16="http://schemas.microsoft.com/office/drawing/2014/main" id="{AFF9FA14-FA3F-0661-9979-D1253696DBD2}"/>
              </a:ext>
            </a:extLst>
          </p:cNvPr>
          <p:cNvSpPr txBox="1"/>
          <p:nvPr/>
        </p:nvSpPr>
        <p:spPr>
          <a:xfrm>
            <a:off x="2649696" y="2115752"/>
            <a:ext cx="932508" cy="499366"/>
          </a:xfrm>
          <a:prstGeom prst="rect">
            <a:avLst/>
          </a:prstGeom>
        </p:spPr>
        <p:txBody>
          <a:bodyPr vert="horz" wrap="square" lIns="0" tIns="67927" rIns="0" bIns="0" rtlCol="0">
            <a:spAutoFit/>
          </a:bodyPr>
          <a:lstStyle/>
          <a:p>
            <a:pPr defTabSz="914126">
              <a:spcBef>
                <a:spcPts val="535"/>
              </a:spcBef>
              <a:defRPr/>
            </a:pPr>
            <a:r>
              <a:rPr sz="1100" b="1" spc="-10">
                <a:solidFill>
                  <a:srgbClr val="FFFFFF"/>
                </a:solidFill>
                <a:latin typeface="Arial"/>
                <a:cs typeface="TT Commons Pro"/>
              </a:rPr>
              <a:t>$</a:t>
            </a:r>
            <a:r>
              <a:rPr lang="en-CA" sz="1799" b="1" spc="-10">
                <a:solidFill>
                  <a:srgbClr val="FFFFFF"/>
                </a:solidFill>
                <a:latin typeface="Arial"/>
                <a:cs typeface="TT Commons Pro"/>
              </a:rPr>
              <a:t>551Mrd.</a:t>
            </a:r>
            <a:endParaRPr sz="1799">
              <a:solidFill>
                <a:srgbClr val="000000"/>
              </a:solidFill>
              <a:latin typeface="Arial"/>
              <a:cs typeface="TT Commons Pro"/>
            </a:endParaRPr>
          </a:p>
          <a:p>
            <a:pPr defTabSz="914126">
              <a:defRPr/>
            </a:pPr>
            <a:r>
              <a:rPr sz="1000">
                <a:solidFill>
                  <a:srgbClr val="FFFFFF"/>
                </a:solidFill>
                <a:latin typeface="Arial"/>
                <a:cs typeface="TT Commons Pro Medium"/>
              </a:rPr>
              <a:t>Fixed</a:t>
            </a:r>
            <a:r>
              <a:rPr sz="1000" spc="-25">
                <a:solidFill>
                  <a:srgbClr val="FFFFFF"/>
                </a:solidFill>
                <a:latin typeface="Arial"/>
                <a:cs typeface="TT Commons Pro Medium"/>
              </a:rPr>
              <a:t> </a:t>
            </a:r>
            <a:r>
              <a:rPr sz="1000" spc="-10">
                <a:solidFill>
                  <a:srgbClr val="FFFFFF"/>
                </a:solidFill>
                <a:latin typeface="Arial"/>
                <a:cs typeface="TT Commons Pro Medium"/>
              </a:rPr>
              <a:t>Income</a:t>
            </a:r>
            <a:endParaRPr sz="1000">
              <a:solidFill>
                <a:srgbClr val="000000"/>
              </a:solidFill>
              <a:latin typeface="Arial"/>
              <a:cs typeface="TT Commons Pro Medium"/>
            </a:endParaRPr>
          </a:p>
        </p:txBody>
      </p:sp>
      <p:sp>
        <p:nvSpPr>
          <p:cNvPr id="59" name="object 72">
            <a:extLst>
              <a:ext uri="{FF2B5EF4-FFF2-40B4-BE49-F238E27FC236}">
                <a16:creationId xmlns:a16="http://schemas.microsoft.com/office/drawing/2014/main" id="{035B77F4-A684-A3C3-C053-5EE89247B1C0}"/>
              </a:ext>
            </a:extLst>
          </p:cNvPr>
          <p:cNvSpPr txBox="1"/>
          <p:nvPr/>
        </p:nvSpPr>
        <p:spPr>
          <a:xfrm>
            <a:off x="1147021" y="2103276"/>
            <a:ext cx="1091733" cy="421159"/>
          </a:xfrm>
          <a:prstGeom prst="rect">
            <a:avLst/>
          </a:prstGeom>
        </p:spPr>
        <p:txBody>
          <a:bodyPr vert="horz" wrap="square" lIns="0" tIns="13332" rIns="0" bIns="0" rtlCol="0">
            <a:spAutoFit/>
          </a:bodyPr>
          <a:lstStyle/>
          <a:p>
            <a:pPr marL="25392" marR="56498" defTabSz="914126">
              <a:tabLst>
                <a:tab pos="960467" algn="l"/>
              </a:tabLst>
              <a:defRPr/>
            </a:pPr>
            <a:r>
              <a:rPr sz="1050" b="1" spc="-10">
                <a:solidFill>
                  <a:srgbClr val="FFFFFF"/>
                </a:solidFill>
                <a:latin typeface="Arial"/>
                <a:cs typeface="TT Commons Pro"/>
              </a:rPr>
              <a:t>$</a:t>
            </a:r>
            <a:r>
              <a:rPr sz="1600" b="1" spc="-10">
                <a:solidFill>
                  <a:srgbClr val="FFFFFF"/>
                </a:solidFill>
                <a:latin typeface="Arial"/>
                <a:cs typeface="TT Commons Pro"/>
              </a:rPr>
              <a:t>1</a:t>
            </a:r>
            <a:r>
              <a:rPr lang="en-CA" sz="1600" b="1" spc="-10">
                <a:solidFill>
                  <a:srgbClr val="FFFFFF"/>
                </a:solidFill>
                <a:latin typeface="Arial"/>
                <a:cs typeface="TT Commons Pro"/>
              </a:rPr>
              <a:t>56Mrd.</a:t>
            </a:r>
            <a:endParaRPr lang="en-US" sz="1600" b="1" spc="-10">
              <a:solidFill>
                <a:srgbClr val="FFFFFF"/>
              </a:solidFill>
              <a:latin typeface="Arial"/>
              <a:cs typeface="TT Commons Pro"/>
            </a:endParaRPr>
          </a:p>
          <a:p>
            <a:pPr marL="25392" marR="56498" defTabSz="914126">
              <a:tabLst>
                <a:tab pos="960467" algn="l"/>
              </a:tabLst>
              <a:defRPr/>
            </a:pPr>
            <a:r>
              <a:rPr sz="1000" spc="-30" baseline="13888">
                <a:solidFill>
                  <a:srgbClr val="FFFFFF"/>
                </a:solidFill>
                <a:latin typeface="Arial"/>
                <a:cs typeface="TT Commons Pro Medium"/>
              </a:rPr>
              <a:t> </a:t>
            </a:r>
            <a:r>
              <a:rPr sz="1000">
                <a:solidFill>
                  <a:srgbClr val="FFFFFF"/>
                </a:solidFill>
                <a:latin typeface="Arial"/>
                <a:cs typeface="TT Commons Pro Medium"/>
              </a:rPr>
              <a:t>Multi-</a:t>
            </a:r>
            <a:r>
              <a:rPr sz="1000" spc="-10">
                <a:solidFill>
                  <a:srgbClr val="FFFFFF"/>
                </a:solidFill>
                <a:latin typeface="Arial"/>
                <a:cs typeface="TT Commons Pro Medium"/>
              </a:rPr>
              <a:t>Asset</a:t>
            </a:r>
            <a:endParaRPr sz="1000">
              <a:solidFill>
                <a:srgbClr val="000000"/>
              </a:solidFill>
              <a:latin typeface="Arial"/>
              <a:cs typeface="TT Commons Pro Medium"/>
            </a:endParaRPr>
          </a:p>
        </p:txBody>
      </p:sp>
      <p:sp>
        <p:nvSpPr>
          <p:cNvPr id="60" name="object 72">
            <a:extLst>
              <a:ext uri="{FF2B5EF4-FFF2-40B4-BE49-F238E27FC236}">
                <a16:creationId xmlns:a16="http://schemas.microsoft.com/office/drawing/2014/main" id="{C777FFAE-5C13-17BB-3419-511F3DA20D01}"/>
              </a:ext>
            </a:extLst>
          </p:cNvPr>
          <p:cNvSpPr txBox="1"/>
          <p:nvPr/>
        </p:nvSpPr>
        <p:spPr>
          <a:xfrm>
            <a:off x="2003507" y="1783785"/>
            <a:ext cx="519212" cy="475006"/>
          </a:xfrm>
          <a:prstGeom prst="rect">
            <a:avLst/>
          </a:prstGeom>
        </p:spPr>
        <p:txBody>
          <a:bodyPr vert="horz" wrap="square" lIns="0" tIns="13332" rIns="0" bIns="0" rtlCol="0">
            <a:spAutoFit/>
          </a:bodyPr>
          <a:lstStyle/>
          <a:p>
            <a:pPr marL="25392" marR="56498" defTabSz="914126">
              <a:tabLst>
                <a:tab pos="960467" algn="l"/>
              </a:tabLst>
              <a:defRPr/>
            </a:pPr>
            <a:r>
              <a:rPr sz="800" b="1" spc="-10">
                <a:solidFill>
                  <a:srgbClr val="FFFFFF"/>
                </a:solidFill>
                <a:latin typeface="Arial"/>
                <a:cs typeface="TT Commons Pro"/>
              </a:rPr>
              <a:t>$</a:t>
            </a:r>
            <a:r>
              <a:rPr lang="en-US" sz="1100" b="1" spc="-10">
                <a:solidFill>
                  <a:srgbClr val="FFFFFF"/>
                </a:solidFill>
                <a:latin typeface="Arial"/>
                <a:cs typeface="TT Commons Pro"/>
              </a:rPr>
              <a:t>63 </a:t>
            </a:r>
            <a:r>
              <a:rPr lang="en-US" sz="1100" b="1" spc="-10" err="1">
                <a:solidFill>
                  <a:srgbClr val="FFFFFF"/>
                </a:solidFill>
                <a:latin typeface="Arial"/>
                <a:cs typeface="TT Commons Pro"/>
              </a:rPr>
              <a:t>Mrd</a:t>
            </a:r>
            <a:r>
              <a:rPr lang="en-US" sz="1100" b="1" spc="-10">
                <a:solidFill>
                  <a:srgbClr val="FFFFFF"/>
                </a:solidFill>
                <a:latin typeface="Arial"/>
                <a:cs typeface="TT Commons Pro"/>
              </a:rPr>
              <a:t>.</a:t>
            </a:r>
          </a:p>
          <a:p>
            <a:pPr marL="25392" marR="56498" defTabSz="914126">
              <a:tabLst>
                <a:tab pos="960467" algn="l"/>
              </a:tabLst>
              <a:defRPr/>
            </a:pPr>
            <a:r>
              <a:rPr sz="1100" spc="-30" baseline="13888">
                <a:solidFill>
                  <a:srgbClr val="FFFFFF"/>
                </a:solidFill>
                <a:latin typeface="Arial"/>
                <a:cs typeface="TT Commons Pro Medium"/>
              </a:rPr>
              <a:t> </a:t>
            </a:r>
            <a:r>
              <a:rPr lang="en-US" sz="800">
                <a:solidFill>
                  <a:srgbClr val="FFFFFF"/>
                </a:solidFill>
                <a:latin typeface="Arial"/>
                <a:cs typeface="TT Commons Pro Medium"/>
              </a:rPr>
              <a:t>Cash</a:t>
            </a:r>
            <a:endParaRPr sz="900">
              <a:solidFill>
                <a:srgbClr val="000000"/>
              </a:solidFill>
              <a:latin typeface="Arial"/>
              <a:cs typeface="TT Commons Pro Medium"/>
            </a:endParaRPr>
          </a:p>
        </p:txBody>
      </p:sp>
      <p:grpSp>
        <p:nvGrpSpPr>
          <p:cNvPr id="91" name="Group 90">
            <a:extLst>
              <a:ext uri="{FF2B5EF4-FFF2-40B4-BE49-F238E27FC236}">
                <a16:creationId xmlns:a16="http://schemas.microsoft.com/office/drawing/2014/main" id="{89659983-AF54-365B-E321-037FA9FCC159}"/>
              </a:ext>
            </a:extLst>
          </p:cNvPr>
          <p:cNvGrpSpPr/>
          <p:nvPr/>
        </p:nvGrpSpPr>
        <p:grpSpPr>
          <a:xfrm>
            <a:off x="5114727" y="3128632"/>
            <a:ext cx="452886" cy="412495"/>
            <a:chOff x="8349422" y="2059135"/>
            <a:chExt cx="685503" cy="624366"/>
          </a:xfrm>
        </p:grpSpPr>
        <p:sp>
          <p:nvSpPr>
            <p:cNvPr id="92" name="Freeform: Shape 91">
              <a:extLst>
                <a:ext uri="{FF2B5EF4-FFF2-40B4-BE49-F238E27FC236}">
                  <a16:creationId xmlns:a16="http://schemas.microsoft.com/office/drawing/2014/main" id="{E066E713-D106-631D-2A52-E3E9A6088D16}"/>
                </a:ext>
              </a:extLst>
            </p:cNvPr>
            <p:cNvSpPr/>
            <p:nvPr/>
          </p:nvSpPr>
          <p:spPr>
            <a:xfrm>
              <a:off x="8484075" y="2059135"/>
              <a:ext cx="416198" cy="293792"/>
            </a:xfrm>
            <a:custGeom>
              <a:avLst/>
              <a:gdLst>
                <a:gd name="connsiteX0" fmla="*/ 414644 w 416198"/>
                <a:gd name="connsiteY0" fmla="*/ 229698 h 293792"/>
                <a:gd name="connsiteX1" fmla="*/ 415269 w 416198"/>
                <a:gd name="connsiteY1" fmla="*/ 224055 h 293792"/>
                <a:gd name="connsiteX2" fmla="*/ 416199 w 416198"/>
                <a:gd name="connsiteY2" fmla="*/ 205559 h 293792"/>
                <a:gd name="connsiteX3" fmla="*/ 379451 w 416198"/>
                <a:gd name="connsiteY3" fmla="*/ 89174 h 293792"/>
                <a:gd name="connsiteX4" fmla="*/ 379084 w 416198"/>
                <a:gd name="connsiteY4" fmla="*/ 88348 h 293792"/>
                <a:gd name="connsiteX5" fmla="*/ 378190 w 416198"/>
                <a:gd name="connsiteY5" fmla="*/ 87509 h 293792"/>
                <a:gd name="connsiteX6" fmla="*/ 209789 w 416198"/>
                <a:gd name="connsiteY6" fmla="*/ 84 h 293792"/>
                <a:gd name="connsiteX7" fmla="*/ 209373 w 416198"/>
                <a:gd name="connsiteY7" fmla="*/ 0 h 293792"/>
                <a:gd name="connsiteX8" fmla="*/ 209115 w 416198"/>
                <a:gd name="connsiteY8" fmla="*/ 51 h 293792"/>
                <a:gd name="connsiteX9" fmla="*/ 208099 w 416198"/>
                <a:gd name="connsiteY9" fmla="*/ 0 h 293792"/>
                <a:gd name="connsiteX10" fmla="*/ 38021 w 416198"/>
                <a:gd name="connsiteY10" fmla="*/ 87502 h 293792"/>
                <a:gd name="connsiteX11" fmla="*/ 37115 w 416198"/>
                <a:gd name="connsiteY11" fmla="*/ 88348 h 293792"/>
                <a:gd name="connsiteX12" fmla="*/ 36748 w 416198"/>
                <a:gd name="connsiteY12" fmla="*/ 89173 h 293792"/>
                <a:gd name="connsiteX13" fmla="*/ 0 w 416198"/>
                <a:gd name="connsiteY13" fmla="*/ 205559 h 293792"/>
                <a:gd name="connsiteX14" fmla="*/ 930 w 416198"/>
                <a:gd name="connsiteY14" fmla="*/ 223964 h 293792"/>
                <a:gd name="connsiteX15" fmla="*/ 1530 w 416198"/>
                <a:gd name="connsiteY15" fmla="*/ 229492 h 293792"/>
                <a:gd name="connsiteX16" fmla="*/ 2117 w 416198"/>
                <a:gd name="connsiteY16" fmla="*/ 234943 h 293792"/>
                <a:gd name="connsiteX17" fmla="*/ 2546 w 416198"/>
                <a:gd name="connsiteY17" fmla="*/ 236166 h 293792"/>
                <a:gd name="connsiteX18" fmla="*/ 16648 w 416198"/>
                <a:gd name="connsiteY18" fmla="*/ 286275 h 293792"/>
                <a:gd name="connsiteX19" fmla="*/ 32745 w 416198"/>
                <a:gd name="connsiteY19" fmla="*/ 292653 h 293792"/>
                <a:gd name="connsiteX20" fmla="*/ 39122 w 416198"/>
                <a:gd name="connsiteY20" fmla="*/ 276557 h 293792"/>
                <a:gd name="connsiteX21" fmla="*/ 25804 w 416198"/>
                <a:gd name="connsiteY21" fmla="*/ 226483 h 293792"/>
                <a:gd name="connsiteX22" fmla="*/ 25303 w 416198"/>
                <a:gd name="connsiteY22" fmla="*/ 221809 h 293792"/>
                <a:gd name="connsiteX23" fmla="*/ 25094 w 416198"/>
                <a:gd name="connsiteY23" fmla="*/ 217802 h 293792"/>
                <a:gd name="connsiteX24" fmla="*/ 98370 w 416198"/>
                <a:gd name="connsiteY24" fmla="*/ 217802 h 293792"/>
                <a:gd name="connsiteX25" fmla="*/ 102054 w 416198"/>
                <a:gd name="connsiteY25" fmla="*/ 262188 h 293792"/>
                <a:gd name="connsiteX26" fmla="*/ 114149 w 416198"/>
                <a:gd name="connsiteY26" fmla="*/ 272624 h 293792"/>
                <a:gd name="connsiteX27" fmla="*/ 115973 w 416198"/>
                <a:gd name="connsiteY27" fmla="*/ 272493 h 293792"/>
                <a:gd name="connsiteX28" fmla="*/ 126267 w 416198"/>
                <a:gd name="connsiteY28" fmla="*/ 258578 h 293792"/>
                <a:gd name="connsiteX29" fmla="*/ 122852 w 416198"/>
                <a:gd name="connsiteY29" fmla="*/ 217802 h 293792"/>
                <a:gd name="connsiteX30" fmla="*/ 197131 w 416198"/>
                <a:gd name="connsiteY30" fmla="*/ 217802 h 293792"/>
                <a:gd name="connsiteX31" fmla="*/ 197131 w 416198"/>
                <a:gd name="connsiteY31" fmla="*/ 233557 h 293792"/>
                <a:gd name="connsiteX32" fmla="*/ 209373 w 416198"/>
                <a:gd name="connsiteY32" fmla="*/ 245798 h 293792"/>
                <a:gd name="connsiteX33" fmla="*/ 221614 w 416198"/>
                <a:gd name="connsiteY33" fmla="*/ 233557 h 293792"/>
                <a:gd name="connsiteX34" fmla="*/ 221614 w 416198"/>
                <a:gd name="connsiteY34" fmla="*/ 217802 h 293792"/>
                <a:gd name="connsiteX35" fmla="*/ 293347 w 416198"/>
                <a:gd name="connsiteY35" fmla="*/ 217802 h 293792"/>
                <a:gd name="connsiteX36" fmla="*/ 290005 w 416198"/>
                <a:gd name="connsiteY36" fmla="*/ 258027 h 293792"/>
                <a:gd name="connsiteX37" fmla="*/ 300324 w 416198"/>
                <a:gd name="connsiteY37" fmla="*/ 271930 h 293792"/>
                <a:gd name="connsiteX38" fmla="*/ 314230 w 416198"/>
                <a:gd name="connsiteY38" fmla="*/ 261613 h 293792"/>
                <a:gd name="connsiteX39" fmla="*/ 317829 w 416198"/>
                <a:gd name="connsiteY39" fmla="*/ 217800 h 293792"/>
                <a:gd name="connsiteX40" fmla="*/ 391105 w 416198"/>
                <a:gd name="connsiteY40" fmla="*/ 217800 h 293792"/>
                <a:gd name="connsiteX41" fmla="*/ 390896 w 416198"/>
                <a:gd name="connsiteY41" fmla="*/ 221825 h 293792"/>
                <a:gd name="connsiteX42" fmla="*/ 390345 w 416198"/>
                <a:gd name="connsiteY42" fmla="*/ 226794 h 293792"/>
                <a:gd name="connsiteX43" fmla="*/ 377027 w 416198"/>
                <a:gd name="connsiteY43" fmla="*/ 276674 h 293792"/>
                <a:gd name="connsiteX44" fmla="*/ 383380 w 416198"/>
                <a:gd name="connsiteY44" fmla="*/ 292776 h 293792"/>
                <a:gd name="connsiteX45" fmla="*/ 388240 w 416198"/>
                <a:gd name="connsiteY45" fmla="*/ 293792 h 293792"/>
                <a:gd name="connsiteX46" fmla="*/ 399477 w 416198"/>
                <a:gd name="connsiteY46" fmla="*/ 286417 h 293792"/>
                <a:gd name="connsiteX47" fmla="*/ 413579 w 416198"/>
                <a:gd name="connsiteY47" fmla="*/ 236665 h 293792"/>
                <a:gd name="connsiteX48" fmla="*/ 414020 w 416198"/>
                <a:gd name="connsiteY48" fmla="*/ 235343 h 293792"/>
                <a:gd name="connsiteX49" fmla="*/ 414644 w 416198"/>
                <a:gd name="connsiteY49" fmla="*/ 229698 h 293792"/>
                <a:gd name="connsiteX50" fmla="*/ 391092 w 416198"/>
                <a:gd name="connsiteY50" fmla="*/ 193318 h 293792"/>
                <a:gd name="connsiteX51" fmla="*/ 317951 w 416198"/>
                <a:gd name="connsiteY51" fmla="*/ 193318 h 293792"/>
                <a:gd name="connsiteX52" fmla="*/ 311696 w 416198"/>
                <a:gd name="connsiteY52" fmla="*/ 134927 h 293792"/>
                <a:gd name="connsiteX53" fmla="*/ 365202 w 416198"/>
                <a:gd name="connsiteY53" fmla="*/ 112304 h 293792"/>
                <a:gd name="connsiteX54" fmla="*/ 391092 w 416198"/>
                <a:gd name="connsiteY54" fmla="*/ 193318 h 293792"/>
                <a:gd name="connsiteX55" fmla="*/ 351112 w 416198"/>
                <a:gd name="connsiteY55" fmla="*/ 92261 h 293792"/>
                <a:gd name="connsiteX56" fmla="*/ 306261 w 416198"/>
                <a:gd name="connsiteY56" fmla="*/ 111109 h 293792"/>
                <a:gd name="connsiteX57" fmla="*/ 270774 w 416198"/>
                <a:gd name="connsiteY57" fmla="*/ 35579 h 293792"/>
                <a:gd name="connsiteX58" fmla="*/ 351112 w 416198"/>
                <a:gd name="connsiteY58" fmla="*/ 92261 h 293792"/>
                <a:gd name="connsiteX59" fmla="*/ 197131 w 416198"/>
                <a:gd name="connsiteY59" fmla="*/ 26223 h 293792"/>
                <a:gd name="connsiteX60" fmla="*/ 197131 w 416198"/>
                <a:gd name="connsiteY60" fmla="*/ 124464 h 293792"/>
                <a:gd name="connsiteX61" fmla="*/ 133771 w 416198"/>
                <a:gd name="connsiteY61" fmla="*/ 117164 h 293792"/>
                <a:gd name="connsiteX62" fmla="*/ 197131 w 416198"/>
                <a:gd name="connsiteY62" fmla="*/ 26223 h 293792"/>
                <a:gd name="connsiteX63" fmla="*/ 221614 w 416198"/>
                <a:gd name="connsiteY63" fmla="*/ 27068 h 293792"/>
                <a:gd name="connsiteX64" fmla="*/ 282428 w 416198"/>
                <a:gd name="connsiteY64" fmla="*/ 117164 h 293792"/>
                <a:gd name="connsiteX65" fmla="*/ 221614 w 416198"/>
                <a:gd name="connsiteY65" fmla="*/ 124390 h 293792"/>
                <a:gd name="connsiteX66" fmla="*/ 221614 w 416198"/>
                <a:gd name="connsiteY66" fmla="*/ 27068 h 293792"/>
                <a:gd name="connsiteX67" fmla="*/ 145425 w 416198"/>
                <a:gd name="connsiteY67" fmla="*/ 35579 h 293792"/>
                <a:gd name="connsiteX68" fmla="*/ 109938 w 416198"/>
                <a:gd name="connsiteY68" fmla="*/ 111109 h 293792"/>
                <a:gd name="connsiteX69" fmla="*/ 65086 w 416198"/>
                <a:gd name="connsiteY69" fmla="*/ 92261 h 293792"/>
                <a:gd name="connsiteX70" fmla="*/ 145425 w 416198"/>
                <a:gd name="connsiteY70" fmla="*/ 35579 h 293792"/>
                <a:gd name="connsiteX71" fmla="*/ 50997 w 416198"/>
                <a:gd name="connsiteY71" fmla="*/ 112304 h 293792"/>
                <a:gd name="connsiteX72" fmla="*/ 104502 w 416198"/>
                <a:gd name="connsiteY72" fmla="*/ 134927 h 293792"/>
                <a:gd name="connsiteX73" fmla="*/ 98247 w 416198"/>
                <a:gd name="connsiteY73" fmla="*/ 193318 h 293792"/>
                <a:gd name="connsiteX74" fmla="*/ 25107 w 416198"/>
                <a:gd name="connsiteY74" fmla="*/ 193318 h 293792"/>
                <a:gd name="connsiteX75" fmla="*/ 50997 w 416198"/>
                <a:gd name="connsiteY75" fmla="*/ 112304 h 293792"/>
                <a:gd name="connsiteX76" fmla="*/ 122718 w 416198"/>
                <a:gd name="connsiteY76" fmla="*/ 193318 h 293792"/>
                <a:gd name="connsiteX77" fmla="*/ 128361 w 416198"/>
                <a:gd name="connsiteY77" fmla="*/ 140962 h 293792"/>
                <a:gd name="connsiteX78" fmla="*/ 197119 w 416198"/>
                <a:gd name="connsiteY78" fmla="*/ 148937 h 293792"/>
                <a:gd name="connsiteX79" fmla="*/ 197119 w 416198"/>
                <a:gd name="connsiteY79" fmla="*/ 193318 h 293792"/>
                <a:gd name="connsiteX80" fmla="*/ 122718 w 416198"/>
                <a:gd name="connsiteY80" fmla="*/ 193318 h 293792"/>
                <a:gd name="connsiteX81" fmla="*/ 221614 w 416198"/>
                <a:gd name="connsiteY81" fmla="*/ 148858 h 293792"/>
                <a:gd name="connsiteX82" fmla="*/ 287838 w 416198"/>
                <a:gd name="connsiteY82" fmla="*/ 140962 h 293792"/>
                <a:gd name="connsiteX83" fmla="*/ 293481 w 416198"/>
                <a:gd name="connsiteY83" fmla="*/ 193318 h 293792"/>
                <a:gd name="connsiteX84" fmla="*/ 221614 w 416198"/>
                <a:gd name="connsiteY84" fmla="*/ 193318 h 293792"/>
                <a:gd name="connsiteX85" fmla="*/ 221614 w 416198"/>
                <a:gd name="connsiteY85" fmla="*/ 148858 h 29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16198" h="293792">
                  <a:moveTo>
                    <a:pt x="414644" y="229698"/>
                  </a:moveTo>
                  <a:cubicBezTo>
                    <a:pt x="414864" y="227817"/>
                    <a:pt x="415097" y="225945"/>
                    <a:pt x="415269" y="224055"/>
                  </a:cubicBezTo>
                  <a:cubicBezTo>
                    <a:pt x="415819" y="217918"/>
                    <a:pt x="416199" y="211746"/>
                    <a:pt x="416199" y="205559"/>
                  </a:cubicBezTo>
                  <a:cubicBezTo>
                    <a:pt x="416199" y="162368"/>
                    <a:pt x="402575" y="122296"/>
                    <a:pt x="379451" y="89174"/>
                  </a:cubicBezTo>
                  <a:cubicBezTo>
                    <a:pt x="379292" y="88909"/>
                    <a:pt x="379267" y="88604"/>
                    <a:pt x="379084" y="88348"/>
                  </a:cubicBezTo>
                  <a:cubicBezTo>
                    <a:pt x="378839" y="88000"/>
                    <a:pt x="378459" y="87824"/>
                    <a:pt x="378190" y="87509"/>
                  </a:cubicBezTo>
                  <a:cubicBezTo>
                    <a:pt x="340794" y="35100"/>
                    <a:pt x="279355" y="639"/>
                    <a:pt x="209789" y="84"/>
                  </a:cubicBezTo>
                  <a:cubicBezTo>
                    <a:pt x="209641" y="80"/>
                    <a:pt x="209520" y="0"/>
                    <a:pt x="209373" y="0"/>
                  </a:cubicBezTo>
                  <a:cubicBezTo>
                    <a:pt x="209275" y="0"/>
                    <a:pt x="209201" y="49"/>
                    <a:pt x="209115" y="51"/>
                  </a:cubicBezTo>
                  <a:cubicBezTo>
                    <a:pt x="208773" y="49"/>
                    <a:pt x="208442" y="0"/>
                    <a:pt x="208099" y="0"/>
                  </a:cubicBezTo>
                  <a:cubicBezTo>
                    <a:pt x="137835" y="0"/>
                    <a:pt x="75711" y="34671"/>
                    <a:pt x="38021" y="87502"/>
                  </a:cubicBezTo>
                  <a:cubicBezTo>
                    <a:pt x="37740" y="87818"/>
                    <a:pt x="37360" y="87998"/>
                    <a:pt x="37115" y="88348"/>
                  </a:cubicBezTo>
                  <a:cubicBezTo>
                    <a:pt x="36932" y="88604"/>
                    <a:pt x="36907" y="88909"/>
                    <a:pt x="36748" y="89173"/>
                  </a:cubicBezTo>
                  <a:cubicBezTo>
                    <a:pt x="13624" y="122295"/>
                    <a:pt x="0" y="162368"/>
                    <a:pt x="0" y="205559"/>
                  </a:cubicBezTo>
                  <a:cubicBezTo>
                    <a:pt x="0" y="211686"/>
                    <a:pt x="380" y="217834"/>
                    <a:pt x="930" y="223964"/>
                  </a:cubicBezTo>
                  <a:cubicBezTo>
                    <a:pt x="1089" y="225814"/>
                    <a:pt x="1310" y="227652"/>
                    <a:pt x="1530" y="229492"/>
                  </a:cubicBezTo>
                  <a:cubicBezTo>
                    <a:pt x="1739" y="231307"/>
                    <a:pt x="1848" y="233139"/>
                    <a:pt x="2117" y="234943"/>
                  </a:cubicBezTo>
                  <a:cubicBezTo>
                    <a:pt x="2179" y="235390"/>
                    <a:pt x="2436" y="235737"/>
                    <a:pt x="2546" y="236166"/>
                  </a:cubicBezTo>
                  <a:cubicBezTo>
                    <a:pt x="5141" y="253356"/>
                    <a:pt x="9695" y="270156"/>
                    <a:pt x="16648" y="286275"/>
                  </a:cubicBezTo>
                  <a:cubicBezTo>
                    <a:pt x="19329" y="292462"/>
                    <a:pt x="26515" y="295319"/>
                    <a:pt x="32745" y="292653"/>
                  </a:cubicBezTo>
                  <a:cubicBezTo>
                    <a:pt x="38951" y="289969"/>
                    <a:pt x="41803" y="282767"/>
                    <a:pt x="39122" y="276557"/>
                  </a:cubicBezTo>
                  <a:cubicBezTo>
                    <a:pt x="32194" y="260509"/>
                    <a:pt x="27812" y="243722"/>
                    <a:pt x="25804" y="226483"/>
                  </a:cubicBezTo>
                  <a:cubicBezTo>
                    <a:pt x="25621" y="224927"/>
                    <a:pt x="25437" y="223371"/>
                    <a:pt x="25303" y="221809"/>
                  </a:cubicBezTo>
                  <a:cubicBezTo>
                    <a:pt x="25180" y="220483"/>
                    <a:pt x="25192" y="219134"/>
                    <a:pt x="25094" y="217802"/>
                  </a:cubicBezTo>
                  <a:lnTo>
                    <a:pt x="98370" y="217802"/>
                  </a:lnTo>
                  <a:cubicBezTo>
                    <a:pt x="98835" y="232844"/>
                    <a:pt x="99900" y="247763"/>
                    <a:pt x="102054" y="262188"/>
                  </a:cubicBezTo>
                  <a:cubicBezTo>
                    <a:pt x="102960" y="268267"/>
                    <a:pt x="108187" y="272624"/>
                    <a:pt x="114149" y="272624"/>
                  </a:cubicBezTo>
                  <a:cubicBezTo>
                    <a:pt x="114749" y="272624"/>
                    <a:pt x="115361" y="272582"/>
                    <a:pt x="115973" y="272493"/>
                  </a:cubicBezTo>
                  <a:cubicBezTo>
                    <a:pt x="122668" y="271495"/>
                    <a:pt x="127259" y="265261"/>
                    <a:pt x="126267" y="258578"/>
                  </a:cubicBezTo>
                  <a:cubicBezTo>
                    <a:pt x="124296" y="245332"/>
                    <a:pt x="123305" y="231627"/>
                    <a:pt x="122852" y="217802"/>
                  </a:cubicBezTo>
                  <a:lnTo>
                    <a:pt x="197131" y="217802"/>
                  </a:lnTo>
                  <a:lnTo>
                    <a:pt x="197131" y="233557"/>
                  </a:lnTo>
                  <a:cubicBezTo>
                    <a:pt x="197131" y="240317"/>
                    <a:pt x="202603" y="245798"/>
                    <a:pt x="209373" y="245798"/>
                  </a:cubicBezTo>
                  <a:cubicBezTo>
                    <a:pt x="216130" y="245798"/>
                    <a:pt x="221614" y="240317"/>
                    <a:pt x="221614" y="233557"/>
                  </a:cubicBezTo>
                  <a:lnTo>
                    <a:pt x="221614" y="217802"/>
                  </a:lnTo>
                  <a:lnTo>
                    <a:pt x="293347" y="217802"/>
                  </a:lnTo>
                  <a:cubicBezTo>
                    <a:pt x="292906" y="231460"/>
                    <a:pt x="291939" y="244984"/>
                    <a:pt x="290005" y="258027"/>
                  </a:cubicBezTo>
                  <a:cubicBezTo>
                    <a:pt x="289013" y="264716"/>
                    <a:pt x="293640" y="270938"/>
                    <a:pt x="300324" y="271930"/>
                  </a:cubicBezTo>
                  <a:cubicBezTo>
                    <a:pt x="307020" y="272886"/>
                    <a:pt x="313238" y="268301"/>
                    <a:pt x="314230" y="261613"/>
                  </a:cubicBezTo>
                  <a:cubicBezTo>
                    <a:pt x="316323" y="247393"/>
                    <a:pt x="317376" y="232666"/>
                    <a:pt x="317829" y="217800"/>
                  </a:cubicBezTo>
                  <a:lnTo>
                    <a:pt x="391105" y="217800"/>
                  </a:lnTo>
                  <a:cubicBezTo>
                    <a:pt x="391007" y="219138"/>
                    <a:pt x="391019" y="220494"/>
                    <a:pt x="390896" y="221825"/>
                  </a:cubicBezTo>
                  <a:cubicBezTo>
                    <a:pt x="390750" y="223490"/>
                    <a:pt x="390541" y="225142"/>
                    <a:pt x="390345" y="226794"/>
                  </a:cubicBezTo>
                  <a:cubicBezTo>
                    <a:pt x="388326" y="243977"/>
                    <a:pt x="383943" y="260700"/>
                    <a:pt x="377027" y="276674"/>
                  </a:cubicBezTo>
                  <a:cubicBezTo>
                    <a:pt x="374334" y="282878"/>
                    <a:pt x="377186" y="290087"/>
                    <a:pt x="383380" y="292776"/>
                  </a:cubicBezTo>
                  <a:cubicBezTo>
                    <a:pt x="384959" y="293464"/>
                    <a:pt x="386612" y="293792"/>
                    <a:pt x="388240" y="293792"/>
                  </a:cubicBezTo>
                  <a:cubicBezTo>
                    <a:pt x="392978" y="293786"/>
                    <a:pt x="397482" y="291031"/>
                    <a:pt x="399477" y="286417"/>
                  </a:cubicBezTo>
                  <a:cubicBezTo>
                    <a:pt x="406406" y="270424"/>
                    <a:pt x="410947" y="253742"/>
                    <a:pt x="413579" y="236665"/>
                  </a:cubicBezTo>
                  <a:cubicBezTo>
                    <a:pt x="413702" y="236209"/>
                    <a:pt x="413959" y="235822"/>
                    <a:pt x="414020" y="235343"/>
                  </a:cubicBezTo>
                  <a:cubicBezTo>
                    <a:pt x="414301" y="233481"/>
                    <a:pt x="414424" y="231575"/>
                    <a:pt x="414644" y="229698"/>
                  </a:cubicBezTo>
                  <a:close/>
                  <a:moveTo>
                    <a:pt x="391092" y="193318"/>
                  </a:moveTo>
                  <a:lnTo>
                    <a:pt x="317951" y="193318"/>
                  </a:lnTo>
                  <a:cubicBezTo>
                    <a:pt x="317327" y="172820"/>
                    <a:pt x="315185" y="153253"/>
                    <a:pt x="311696" y="134927"/>
                  </a:cubicBezTo>
                  <a:cubicBezTo>
                    <a:pt x="331784" y="129012"/>
                    <a:pt x="349901" y="121417"/>
                    <a:pt x="365202" y="112304"/>
                  </a:cubicBezTo>
                  <a:cubicBezTo>
                    <a:pt x="379891" y="136282"/>
                    <a:pt x="389072" y="163811"/>
                    <a:pt x="391092" y="193318"/>
                  </a:cubicBezTo>
                  <a:close/>
                  <a:moveTo>
                    <a:pt x="351112" y="92261"/>
                  </a:moveTo>
                  <a:cubicBezTo>
                    <a:pt x="338235" y="99756"/>
                    <a:pt x="323069" y="106061"/>
                    <a:pt x="306261" y="111109"/>
                  </a:cubicBezTo>
                  <a:cubicBezTo>
                    <a:pt x="297974" y="80597"/>
                    <a:pt x="285794" y="54664"/>
                    <a:pt x="270774" y="35579"/>
                  </a:cubicBezTo>
                  <a:cubicBezTo>
                    <a:pt x="302552" y="47013"/>
                    <a:pt x="330278" y="66733"/>
                    <a:pt x="351112" y="92261"/>
                  </a:cubicBezTo>
                  <a:close/>
                  <a:moveTo>
                    <a:pt x="197131" y="26223"/>
                  </a:moveTo>
                  <a:lnTo>
                    <a:pt x="197131" y="124464"/>
                  </a:lnTo>
                  <a:cubicBezTo>
                    <a:pt x="175000" y="123834"/>
                    <a:pt x="153626" y="121344"/>
                    <a:pt x="133771" y="117164"/>
                  </a:cubicBezTo>
                  <a:cubicBezTo>
                    <a:pt x="146930" y="68867"/>
                    <a:pt x="170287" y="33868"/>
                    <a:pt x="197131" y="26223"/>
                  </a:cubicBezTo>
                  <a:close/>
                  <a:moveTo>
                    <a:pt x="221614" y="27068"/>
                  </a:moveTo>
                  <a:cubicBezTo>
                    <a:pt x="247381" y="36141"/>
                    <a:pt x="269685" y="70396"/>
                    <a:pt x="282428" y="117164"/>
                  </a:cubicBezTo>
                  <a:cubicBezTo>
                    <a:pt x="263332" y="121185"/>
                    <a:pt x="242840" y="123645"/>
                    <a:pt x="221614" y="124390"/>
                  </a:cubicBezTo>
                  <a:lnTo>
                    <a:pt x="221614" y="27068"/>
                  </a:lnTo>
                  <a:close/>
                  <a:moveTo>
                    <a:pt x="145425" y="35579"/>
                  </a:moveTo>
                  <a:cubicBezTo>
                    <a:pt x="130405" y="54664"/>
                    <a:pt x="118225" y="80597"/>
                    <a:pt x="109938" y="111109"/>
                  </a:cubicBezTo>
                  <a:cubicBezTo>
                    <a:pt x="93130" y="106061"/>
                    <a:pt x="77951" y="99756"/>
                    <a:pt x="65086" y="92261"/>
                  </a:cubicBezTo>
                  <a:cubicBezTo>
                    <a:pt x="85920" y="66733"/>
                    <a:pt x="113647" y="47013"/>
                    <a:pt x="145425" y="35579"/>
                  </a:cubicBezTo>
                  <a:close/>
                  <a:moveTo>
                    <a:pt x="50997" y="112304"/>
                  </a:moveTo>
                  <a:cubicBezTo>
                    <a:pt x="66298" y="121419"/>
                    <a:pt x="84415" y="129012"/>
                    <a:pt x="104502" y="134927"/>
                  </a:cubicBezTo>
                  <a:cubicBezTo>
                    <a:pt x="101014" y="153253"/>
                    <a:pt x="98872" y="172820"/>
                    <a:pt x="98247" y="193318"/>
                  </a:cubicBezTo>
                  <a:lnTo>
                    <a:pt x="25107" y="193318"/>
                  </a:lnTo>
                  <a:cubicBezTo>
                    <a:pt x="27126" y="163811"/>
                    <a:pt x="36307" y="136282"/>
                    <a:pt x="50997" y="112304"/>
                  </a:cubicBezTo>
                  <a:close/>
                  <a:moveTo>
                    <a:pt x="122718" y="193318"/>
                  </a:moveTo>
                  <a:cubicBezTo>
                    <a:pt x="123330" y="175061"/>
                    <a:pt x="125276" y="157477"/>
                    <a:pt x="128361" y="140962"/>
                  </a:cubicBezTo>
                  <a:cubicBezTo>
                    <a:pt x="150027" y="145569"/>
                    <a:pt x="173212" y="148286"/>
                    <a:pt x="197119" y="148937"/>
                  </a:cubicBezTo>
                  <a:lnTo>
                    <a:pt x="197119" y="193318"/>
                  </a:lnTo>
                  <a:lnTo>
                    <a:pt x="122718" y="193318"/>
                  </a:lnTo>
                  <a:close/>
                  <a:moveTo>
                    <a:pt x="221614" y="148858"/>
                  </a:moveTo>
                  <a:cubicBezTo>
                    <a:pt x="244627" y="148087"/>
                    <a:pt x="266943" y="145406"/>
                    <a:pt x="287838" y="140962"/>
                  </a:cubicBezTo>
                  <a:cubicBezTo>
                    <a:pt x="290923" y="157477"/>
                    <a:pt x="292869" y="175061"/>
                    <a:pt x="293481" y="193318"/>
                  </a:cubicBezTo>
                  <a:lnTo>
                    <a:pt x="221614" y="193318"/>
                  </a:lnTo>
                  <a:lnTo>
                    <a:pt x="221614" y="148858"/>
                  </a:lnTo>
                  <a:close/>
                </a:path>
              </a:pathLst>
            </a:custGeom>
            <a:solidFill>
              <a:srgbClr val="6730E3"/>
            </a:solidFill>
            <a:ln w="12228" cap="flat">
              <a:noFill/>
              <a:prstDash val="solid"/>
              <a:miter/>
            </a:ln>
          </p:spPr>
          <p:txBody>
            <a:bodyPr rtlCol="0" anchor="ctr"/>
            <a:lstStyle/>
            <a:p>
              <a:pPr defTabSz="914126">
                <a:defRPr/>
              </a:pPr>
              <a:endParaRPr lang="en-US" sz="1799">
                <a:solidFill>
                  <a:srgbClr val="000000"/>
                </a:solidFill>
                <a:latin typeface="Arial"/>
              </a:endParaRPr>
            </a:p>
          </p:txBody>
        </p:sp>
        <p:sp>
          <p:nvSpPr>
            <p:cNvPr id="93" name="Freeform: Shape 92">
              <a:extLst>
                <a:ext uri="{FF2B5EF4-FFF2-40B4-BE49-F238E27FC236}">
                  <a16:creationId xmlns:a16="http://schemas.microsoft.com/office/drawing/2014/main" id="{700785BA-2535-A2D6-DB81-D0F8F07930CF}"/>
                </a:ext>
              </a:extLst>
            </p:cNvPr>
            <p:cNvSpPr/>
            <p:nvPr/>
          </p:nvSpPr>
          <p:spPr>
            <a:xfrm>
              <a:off x="8349422" y="2331183"/>
              <a:ext cx="685503" cy="352318"/>
            </a:xfrm>
            <a:custGeom>
              <a:avLst/>
              <a:gdLst>
                <a:gd name="connsiteX0" fmla="*/ 599106 w 685503"/>
                <a:gd name="connsiteY0" fmla="*/ 217006 h 352318"/>
                <a:gd name="connsiteX1" fmla="*/ 633295 w 685503"/>
                <a:gd name="connsiteY1" fmla="*/ 144127 h 352318"/>
                <a:gd name="connsiteX2" fmla="*/ 558134 w 685503"/>
                <a:gd name="connsiteY2" fmla="*/ 59019 h 352318"/>
                <a:gd name="connsiteX3" fmla="*/ 482950 w 685503"/>
                <a:gd name="connsiteY3" fmla="*/ 144127 h 352318"/>
                <a:gd name="connsiteX4" fmla="*/ 517115 w 685503"/>
                <a:gd name="connsiteY4" fmla="*/ 216983 h 352318"/>
                <a:gd name="connsiteX5" fmla="*/ 466975 w 685503"/>
                <a:gd name="connsiteY5" fmla="*/ 234833 h 352318"/>
                <a:gd name="connsiteX6" fmla="*/ 411082 w 685503"/>
                <a:gd name="connsiteY6" fmla="*/ 210277 h 352318"/>
                <a:gd name="connsiteX7" fmla="*/ 466767 w 685503"/>
                <a:gd name="connsiteY7" fmla="*/ 197288 h 352318"/>
                <a:gd name="connsiteX8" fmla="*/ 475140 w 685503"/>
                <a:gd name="connsiteY8" fmla="*/ 185830 h 352318"/>
                <a:gd name="connsiteX9" fmla="*/ 467061 w 685503"/>
                <a:gd name="connsiteY9" fmla="*/ 174163 h 352318"/>
                <a:gd name="connsiteX10" fmla="*/ 429713 w 685503"/>
                <a:gd name="connsiteY10" fmla="*/ 80735 h 352318"/>
                <a:gd name="connsiteX11" fmla="*/ 423800 w 685503"/>
                <a:gd name="connsiteY11" fmla="*/ 45596 h 352318"/>
                <a:gd name="connsiteX12" fmla="*/ 371788 w 685503"/>
                <a:gd name="connsiteY12" fmla="*/ 6565 h 352318"/>
                <a:gd name="connsiteX13" fmla="*/ 314622 w 685503"/>
                <a:gd name="connsiteY13" fmla="*/ 2142 h 352318"/>
                <a:gd name="connsiteX14" fmla="*/ 257810 w 685503"/>
                <a:gd name="connsiteY14" fmla="*/ 56104 h 352318"/>
                <a:gd name="connsiteX15" fmla="*/ 255827 w 685503"/>
                <a:gd name="connsiteY15" fmla="*/ 79043 h 352318"/>
                <a:gd name="connsiteX16" fmla="*/ 219386 w 685503"/>
                <a:gd name="connsiteY16" fmla="*/ 174086 h 352318"/>
                <a:gd name="connsiteX17" fmla="*/ 211074 w 685503"/>
                <a:gd name="connsiteY17" fmla="*/ 185712 h 352318"/>
                <a:gd name="connsiteX18" fmla="*/ 219459 w 685503"/>
                <a:gd name="connsiteY18" fmla="*/ 197289 h 352318"/>
                <a:gd name="connsiteX19" fmla="*/ 274079 w 685503"/>
                <a:gd name="connsiteY19" fmla="*/ 210091 h 352318"/>
                <a:gd name="connsiteX20" fmla="*/ 217696 w 685503"/>
                <a:gd name="connsiteY20" fmla="*/ 234814 h 352318"/>
                <a:gd name="connsiteX21" fmla="*/ 167973 w 685503"/>
                <a:gd name="connsiteY21" fmla="*/ 217094 h 352318"/>
                <a:gd name="connsiteX22" fmla="*/ 202297 w 685503"/>
                <a:gd name="connsiteY22" fmla="*/ 144130 h 352318"/>
                <a:gd name="connsiteX23" fmla="*/ 127136 w 685503"/>
                <a:gd name="connsiteY23" fmla="*/ 59022 h 352318"/>
                <a:gd name="connsiteX24" fmla="*/ 51964 w 685503"/>
                <a:gd name="connsiteY24" fmla="*/ 144130 h 352318"/>
                <a:gd name="connsiteX25" fmla="*/ 86018 w 685503"/>
                <a:gd name="connsiteY25" fmla="*/ 216914 h 352318"/>
                <a:gd name="connsiteX26" fmla="*/ 0 w 685503"/>
                <a:gd name="connsiteY26" fmla="*/ 319199 h 352318"/>
                <a:gd name="connsiteX27" fmla="*/ 12241 w 685503"/>
                <a:gd name="connsiteY27" fmla="*/ 331440 h 352318"/>
                <a:gd name="connsiteX28" fmla="*/ 24482 w 685503"/>
                <a:gd name="connsiteY28" fmla="*/ 319199 h 352318"/>
                <a:gd name="connsiteX29" fmla="*/ 127259 w 685503"/>
                <a:gd name="connsiteY29" fmla="*/ 238752 h 352318"/>
                <a:gd name="connsiteX30" fmla="*/ 200583 w 685503"/>
                <a:gd name="connsiteY30" fmla="*/ 252826 h 352318"/>
                <a:gd name="connsiteX31" fmla="*/ 177301 w 685503"/>
                <a:gd name="connsiteY31" fmla="*/ 340077 h 352318"/>
                <a:gd name="connsiteX32" fmla="*/ 189542 w 685503"/>
                <a:gd name="connsiteY32" fmla="*/ 352318 h 352318"/>
                <a:gd name="connsiteX33" fmla="*/ 201783 w 685503"/>
                <a:gd name="connsiteY33" fmla="*/ 340077 h 352318"/>
                <a:gd name="connsiteX34" fmla="*/ 342899 w 685503"/>
                <a:gd name="connsiteY34" fmla="*/ 228735 h 352318"/>
                <a:gd name="connsiteX35" fmla="*/ 484002 w 685503"/>
                <a:gd name="connsiteY35" fmla="*/ 340077 h 352318"/>
                <a:gd name="connsiteX36" fmla="*/ 496244 w 685503"/>
                <a:gd name="connsiteY36" fmla="*/ 352318 h 352318"/>
                <a:gd name="connsiteX37" fmla="*/ 508485 w 685503"/>
                <a:gd name="connsiteY37" fmla="*/ 340077 h 352318"/>
                <a:gd name="connsiteX38" fmla="*/ 484321 w 685503"/>
                <a:gd name="connsiteY38" fmla="*/ 252701 h 352318"/>
                <a:gd name="connsiteX39" fmla="*/ 558245 w 685503"/>
                <a:gd name="connsiteY39" fmla="*/ 238752 h 352318"/>
                <a:gd name="connsiteX40" fmla="*/ 661022 w 685503"/>
                <a:gd name="connsiteY40" fmla="*/ 319199 h 352318"/>
                <a:gd name="connsiteX41" fmla="*/ 673263 w 685503"/>
                <a:gd name="connsiteY41" fmla="*/ 331440 h 352318"/>
                <a:gd name="connsiteX42" fmla="*/ 685504 w 685503"/>
                <a:gd name="connsiteY42" fmla="*/ 319199 h 352318"/>
                <a:gd name="connsiteX43" fmla="*/ 599106 w 685503"/>
                <a:gd name="connsiteY43" fmla="*/ 217006 h 352318"/>
                <a:gd name="connsiteX44" fmla="*/ 127136 w 685503"/>
                <a:gd name="connsiteY44" fmla="*/ 204754 h 352318"/>
                <a:gd name="connsiteX45" fmla="*/ 76446 w 685503"/>
                <a:gd name="connsiteY45" fmla="*/ 144128 h 352318"/>
                <a:gd name="connsiteX46" fmla="*/ 127136 w 685503"/>
                <a:gd name="connsiteY46" fmla="*/ 83503 h 352318"/>
                <a:gd name="connsiteX47" fmla="*/ 177815 w 685503"/>
                <a:gd name="connsiteY47" fmla="*/ 144128 h 352318"/>
                <a:gd name="connsiteX48" fmla="*/ 127136 w 685503"/>
                <a:gd name="connsiteY48" fmla="*/ 204754 h 352318"/>
                <a:gd name="connsiteX49" fmla="*/ 252485 w 685503"/>
                <a:gd name="connsiteY49" fmla="*/ 180815 h 352318"/>
                <a:gd name="connsiteX50" fmla="*/ 280298 w 685503"/>
                <a:gd name="connsiteY50" fmla="*/ 80155 h 352318"/>
                <a:gd name="connsiteX51" fmla="*/ 281742 w 685503"/>
                <a:gd name="connsiteY51" fmla="*/ 61304 h 352318"/>
                <a:gd name="connsiteX52" fmla="*/ 306531 w 685503"/>
                <a:gd name="connsiteY52" fmla="*/ 30276 h 352318"/>
                <a:gd name="connsiteX53" fmla="*/ 359645 w 685503"/>
                <a:gd name="connsiteY53" fmla="*/ 27694 h 352318"/>
                <a:gd name="connsiteX54" fmla="*/ 367883 w 685503"/>
                <a:gd name="connsiteY54" fmla="*/ 30939 h 352318"/>
                <a:gd name="connsiteX55" fmla="*/ 401546 w 685503"/>
                <a:gd name="connsiteY55" fmla="*/ 55793 h 352318"/>
                <a:gd name="connsiteX56" fmla="*/ 405329 w 685503"/>
                <a:gd name="connsiteY56" fmla="*/ 82917 h 352318"/>
                <a:gd name="connsiteX57" fmla="*/ 434340 w 685503"/>
                <a:gd name="connsiteY57" fmla="*/ 180684 h 352318"/>
                <a:gd name="connsiteX58" fmla="*/ 343120 w 685503"/>
                <a:gd name="connsiteY58" fmla="*/ 191569 h 352318"/>
                <a:gd name="connsiteX59" fmla="*/ 252485 w 685503"/>
                <a:gd name="connsiteY59" fmla="*/ 180815 h 352318"/>
                <a:gd name="connsiteX60" fmla="*/ 558134 w 685503"/>
                <a:gd name="connsiteY60" fmla="*/ 204754 h 352318"/>
                <a:gd name="connsiteX61" fmla="*/ 507432 w 685503"/>
                <a:gd name="connsiteY61" fmla="*/ 144128 h 352318"/>
                <a:gd name="connsiteX62" fmla="*/ 558134 w 685503"/>
                <a:gd name="connsiteY62" fmla="*/ 83503 h 352318"/>
                <a:gd name="connsiteX63" fmla="*/ 608813 w 685503"/>
                <a:gd name="connsiteY63" fmla="*/ 144128 h 352318"/>
                <a:gd name="connsiteX64" fmla="*/ 558134 w 685503"/>
                <a:gd name="connsiteY64" fmla="*/ 204754 h 35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85503" h="352318">
                  <a:moveTo>
                    <a:pt x="599106" y="217006"/>
                  </a:moveTo>
                  <a:cubicBezTo>
                    <a:pt x="620271" y="202635"/>
                    <a:pt x="633295" y="176591"/>
                    <a:pt x="633295" y="144127"/>
                  </a:cubicBezTo>
                  <a:cubicBezTo>
                    <a:pt x="633295" y="94014"/>
                    <a:pt x="602387" y="59019"/>
                    <a:pt x="558134" y="59019"/>
                  </a:cubicBezTo>
                  <a:cubicBezTo>
                    <a:pt x="513871" y="59019"/>
                    <a:pt x="482950" y="94016"/>
                    <a:pt x="482950" y="144127"/>
                  </a:cubicBezTo>
                  <a:cubicBezTo>
                    <a:pt x="482950" y="176574"/>
                    <a:pt x="495962" y="202607"/>
                    <a:pt x="517115" y="216983"/>
                  </a:cubicBezTo>
                  <a:cubicBezTo>
                    <a:pt x="496060" y="220042"/>
                    <a:pt x="479804" y="225947"/>
                    <a:pt x="466975" y="234833"/>
                  </a:cubicBezTo>
                  <a:cubicBezTo>
                    <a:pt x="451221" y="222349"/>
                    <a:pt x="432014" y="214743"/>
                    <a:pt x="411082" y="210277"/>
                  </a:cubicBezTo>
                  <a:cubicBezTo>
                    <a:pt x="443460" y="204941"/>
                    <a:pt x="465334" y="197765"/>
                    <a:pt x="466767" y="197288"/>
                  </a:cubicBezTo>
                  <a:cubicBezTo>
                    <a:pt x="471712" y="195644"/>
                    <a:pt x="475079" y="191041"/>
                    <a:pt x="475140" y="185830"/>
                  </a:cubicBezTo>
                  <a:cubicBezTo>
                    <a:pt x="475201" y="180612"/>
                    <a:pt x="471970" y="175932"/>
                    <a:pt x="467061" y="174163"/>
                  </a:cubicBezTo>
                  <a:cubicBezTo>
                    <a:pt x="437119" y="163351"/>
                    <a:pt x="432663" y="113633"/>
                    <a:pt x="429713" y="80735"/>
                  </a:cubicBezTo>
                  <a:cubicBezTo>
                    <a:pt x="428269" y="64693"/>
                    <a:pt x="427240" y="53097"/>
                    <a:pt x="423800" y="45596"/>
                  </a:cubicBezTo>
                  <a:cubicBezTo>
                    <a:pt x="415807" y="28148"/>
                    <a:pt x="402684" y="8209"/>
                    <a:pt x="371788" y="6565"/>
                  </a:cubicBezTo>
                  <a:cubicBezTo>
                    <a:pt x="359033" y="-333"/>
                    <a:pt x="333437" y="-1774"/>
                    <a:pt x="314622" y="2142"/>
                  </a:cubicBezTo>
                  <a:cubicBezTo>
                    <a:pt x="284166" y="8478"/>
                    <a:pt x="263980" y="27640"/>
                    <a:pt x="257810" y="56104"/>
                  </a:cubicBezTo>
                  <a:cubicBezTo>
                    <a:pt x="256636" y="61513"/>
                    <a:pt x="256293" y="69247"/>
                    <a:pt x="255827" y="79043"/>
                  </a:cubicBezTo>
                  <a:cubicBezTo>
                    <a:pt x="254395" y="110447"/>
                    <a:pt x="252008" y="163004"/>
                    <a:pt x="219386" y="174086"/>
                  </a:cubicBezTo>
                  <a:cubicBezTo>
                    <a:pt x="214404" y="175778"/>
                    <a:pt x="211062" y="180458"/>
                    <a:pt x="211074" y="185712"/>
                  </a:cubicBezTo>
                  <a:cubicBezTo>
                    <a:pt x="211086" y="190972"/>
                    <a:pt x="214465" y="195633"/>
                    <a:pt x="219459" y="197289"/>
                  </a:cubicBezTo>
                  <a:cubicBezTo>
                    <a:pt x="220879" y="197760"/>
                    <a:pt x="242301" y="204776"/>
                    <a:pt x="274079" y="210091"/>
                  </a:cubicBezTo>
                  <a:cubicBezTo>
                    <a:pt x="252657" y="214533"/>
                    <a:pt x="233365" y="222184"/>
                    <a:pt x="217696" y="234814"/>
                  </a:cubicBezTo>
                  <a:cubicBezTo>
                    <a:pt x="204855" y="226102"/>
                    <a:pt x="188599" y="220205"/>
                    <a:pt x="167973" y="217094"/>
                  </a:cubicBezTo>
                  <a:cubicBezTo>
                    <a:pt x="189224" y="202741"/>
                    <a:pt x="202297" y="176659"/>
                    <a:pt x="202297" y="144130"/>
                  </a:cubicBezTo>
                  <a:cubicBezTo>
                    <a:pt x="202297" y="94017"/>
                    <a:pt x="171388" y="59022"/>
                    <a:pt x="127136" y="59022"/>
                  </a:cubicBezTo>
                  <a:cubicBezTo>
                    <a:pt x="82885" y="59022"/>
                    <a:pt x="51964" y="94018"/>
                    <a:pt x="51964" y="144130"/>
                  </a:cubicBezTo>
                  <a:cubicBezTo>
                    <a:pt x="51964" y="176521"/>
                    <a:pt x="64939" y="202524"/>
                    <a:pt x="86018" y="216914"/>
                  </a:cubicBezTo>
                  <a:cubicBezTo>
                    <a:pt x="39049" y="223788"/>
                    <a:pt x="0" y="247201"/>
                    <a:pt x="0" y="319199"/>
                  </a:cubicBezTo>
                  <a:cubicBezTo>
                    <a:pt x="0" y="325958"/>
                    <a:pt x="5484" y="331440"/>
                    <a:pt x="12241" y="331440"/>
                  </a:cubicBezTo>
                  <a:cubicBezTo>
                    <a:pt x="19010" y="331440"/>
                    <a:pt x="24482" y="325958"/>
                    <a:pt x="24482" y="319199"/>
                  </a:cubicBezTo>
                  <a:cubicBezTo>
                    <a:pt x="24482" y="259803"/>
                    <a:pt x="51388" y="238752"/>
                    <a:pt x="127259" y="238752"/>
                  </a:cubicBezTo>
                  <a:cubicBezTo>
                    <a:pt x="160910" y="238752"/>
                    <a:pt x="184547" y="243320"/>
                    <a:pt x="200583" y="252826"/>
                  </a:cubicBezTo>
                  <a:cubicBezTo>
                    <a:pt x="185980" y="272866"/>
                    <a:pt x="177301" y="300858"/>
                    <a:pt x="177301" y="340077"/>
                  </a:cubicBezTo>
                  <a:cubicBezTo>
                    <a:pt x="177301" y="346837"/>
                    <a:pt x="182785" y="352318"/>
                    <a:pt x="189542" y="352318"/>
                  </a:cubicBezTo>
                  <a:cubicBezTo>
                    <a:pt x="196311" y="352318"/>
                    <a:pt x="201783" y="346837"/>
                    <a:pt x="201783" y="340077"/>
                  </a:cubicBezTo>
                  <a:cubicBezTo>
                    <a:pt x="201783" y="257874"/>
                    <a:pt x="238714" y="228735"/>
                    <a:pt x="342899" y="228735"/>
                  </a:cubicBezTo>
                  <a:cubicBezTo>
                    <a:pt x="445761" y="228735"/>
                    <a:pt x="484002" y="258914"/>
                    <a:pt x="484002" y="340077"/>
                  </a:cubicBezTo>
                  <a:cubicBezTo>
                    <a:pt x="484002" y="346837"/>
                    <a:pt x="489475" y="352318"/>
                    <a:pt x="496244" y="352318"/>
                  </a:cubicBezTo>
                  <a:cubicBezTo>
                    <a:pt x="503013" y="352318"/>
                    <a:pt x="508485" y="346837"/>
                    <a:pt x="508485" y="340077"/>
                  </a:cubicBezTo>
                  <a:cubicBezTo>
                    <a:pt x="508485" y="300759"/>
                    <a:pt x="499365" y="272742"/>
                    <a:pt x="484321" y="252701"/>
                  </a:cubicBezTo>
                  <a:cubicBezTo>
                    <a:pt x="500222" y="243279"/>
                    <a:pt x="524055" y="238752"/>
                    <a:pt x="558245" y="238752"/>
                  </a:cubicBezTo>
                  <a:cubicBezTo>
                    <a:pt x="633173" y="238752"/>
                    <a:pt x="661022" y="260558"/>
                    <a:pt x="661022" y="319199"/>
                  </a:cubicBezTo>
                  <a:cubicBezTo>
                    <a:pt x="661022" y="325958"/>
                    <a:pt x="666494" y="331440"/>
                    <a:pt x="673263" y="331440"/>
                  </a:cubicBezTo>
                  <a:cubicBezTo>
                    <a:pt x="680032" y="331440"/>
                    <a:pt x="685504" y="325958"/>
                    <a:pt x="685504" y="319199"/>
                  </a:cubicBezTo>
                  <a:cubicBezTo>
                    <a:pt x="685504" y="247343"/>
                    <a:pt x="644888" y="223960"/>
                    <a:pt x="599106" y="217006"/>
                  </a:cubicBezTo>
                  <a:close/>
                  <a:moveTo>
                    <a:pt x="127136" y="204754"/>
                  </a:moveTo>
                  <a:cubicBezTo>
                    <a:pt x="89715" y="204754"/>
                    <a:pt x="76446" y="172094"/>
                    <a:pt x="76446" y="144128"/>
                  </a:cubicBezTo>
                  <a:cubicBezTo>
                    <a:pt x="76446" y="116162"/>
                    <a:pt x="89715" y="83503"/>
                    <a:pt x="127136" y="83503"/>
                  </a:cubicBezTo>
                  <a:cubicBezTo>
                    <a:pt x="164546" y="83503"/>
                    <a:pt x="177815" y="116162"/>
                    <a:pt x="177815" y="144128"/>
                  </a:cubicBezTo>
                  <a:cubicBezTo>
                    <a:pt x="177815" y="172094"/>
                    <a:pt x="164546" y="204754"/>
                    <a:pt x="127136" y="204754"/>
                  </a:cubicBezTo>
                  <a:close/>
                  <a:moveTo>
                    <a:pt x="252485" y="180815"/>
                  </a:moveTo>
                  <a:cubicBezTo>
                    <a:pt x="276906" y="154259"/>
                    <a:pt x="279037" y="107828"/>
                    <a:pt x="280298" y="80155"/>
                  </a:cubicBezTo>
                  <a:cubicBezTo>
                    <a:pt x="280653" y="72206"/>
                    <a:pt x="280996" y="64692"/>
                    <a:pt x="281742" y="61304"/>
                  </a:cubicBezTo>
                  <a:cubicBezTo>
                    <a:pt x="284949" y="46492"/>
                    <a:pt x="293053" y="36343"/>
                    <a:pt x="306531" y="30276"/>
                  </a:cubicBezTo>
                  <a:cubicBezTo>
                    <a:pt x="327916" y="20647"/>
                    <a:pt x="353965" y="25153"/>
                    <a:pt x="359645" y="27694"/>
                  </a:cubicBezTo>
                  <a:cubicBezTo>
                    <a:pt x="361873" y="29751"/>
                    <a:pt x="364799" y="30928"/>
                    <a:pt x="367883" y="30939"/>
                  </a:cubicBezTo>
                  <a:cubicBezTo>
                    <a:pt x="384372" y="31012"/>
                    <a:pt x="393173" y="37520"/>
                    <a:pt x="401546" y="55793"/>
                  </a:cubicBezTo>
                  <a:cubicBezTo>
                    <a:pt x="403235" y="59475"/>
                    <a:pt x="404349" y="71931"/>
                    <a:pt x="405329" y="82917"/>
                  </a:cubicBezTo>
                  <a:cubicBezTo>
                    <a:pt x="408046" y="113281"/>
                    <a:pt x="411853" y="155706"/>
                    <a:pt x="434340" y="180684"/>
                  </a:cubicBezTo>
                  <a:cubicBezTo>
                    <a:pt x="412881" y="185639"/>
                    <a:pt x="379610" y="191569"/>
                    <a:pt x="343120" y="191569"/>
                  </a:cubicBezTo>
                  <a:cubicBezTo>
                    <a:pt x="306971" y="191568"/>
                    <a:pt x="273957" y="185746"/>
                    <a:pt x="252485" y="180815"/>
                  </a:cubicBezTo>
                  <a:close/>
                  <a:moveTo>
                    <a:pt x="558134" y="204754"/>
                  </a:moveTo>
                  <a:cubicBezTo>
                    <a:pt x="520714" y="204754"/>
                    <a:pt x="507432" y="172094"/>
                    <a:pt x="507432" y="144128"/>
                  </a:cubicBezTo>
                  <a:cubicBezTo>
                    <a:pt x="507432" y="116162"/>
                    <a:pt x="520714" y="83503"/>
                    <a:pt x="558134" y="83503"/>
                  </a:cubicBezTo>
                  <a:cubicBezTo>
                    <a:pt x="595544" y="83503"/>
                    <a:pt x="608813" y="116162"/>
                    <a:pt x="608813" y="144128"/>
                  </a:cubicBezTo>
                  <a:cubicBezTo>
                    <a:pt x="608813" y="172094"/>
                    <a:pt x="595544" y="204754"/>
                    <a:pt x="558134" y="204754"/>
                  </a:cubicBezTo>
                  <a:close/>
                </a:path>
              </a:pathLst>
            </a:custGeom>
            <a:solidFill>
              <a:srgbClr val="00BFB3"/>
            </a:solidFill>
            <a:ln w="12228" cap="flat">
              <a:noFill/>
              <a:prstDash val="solid"/>
              <a:miter/>
            </a:ln>
          </p:spPr>
          <p:txBody>
            <a:bodyPr rtlCol="0" anchor="ctr"/>
            <a:lstStyle/>
            <a:p>
              <a:pPr defTabSz="914126">
                <a:defRPr/>
              </a:pPr>
              <a:endParaRPr lang="en-US" sz="1799">
                <a:solidFill>
                  <a:srgbClr val="000000"/>
                </a:solidFill>
                <a:latin typeface="Arial"/>
              </a:endParaRPr>
            </a:p>
          </p:txBody>
        </p:sp>
      </p:grpSp>
      <p:grpSp>
        <p:nvGrpSpPr>
          <p:cNvPr id="94" name="Group 93">
            <a:extLst>
              <a:ext uri="{FF2B5EF4-FFF2-40B4-BE49-F238E27FC236}">
                <a16:creationId xmlns:a16="http://schemas.microsoft.com/office/drawing/2014/main" id="{6C346281-ADA9-D7FC-16B9-CBC4FF119B9A}"/>
              </a:ext>
            </a:extLst>
          </p:cNvPr>
          <p:cNvGrpSpPr/>
          <p:nvPr/>
        </p:nvGrpSpPr>
        <p:grpSpPr>
          <a:xfrm>
            <a:off x="4871506" y="4250128"/>
            <a:ext cx="403465" cy="398372"/>
            <a:chOff x="3476046" y="3988481"/>
            <a:chExt cx="591350" cy="583887"/>
          </a:xfrm>
        </p:grpSpPr>
        <p:grpSp>
          <p:nvGrpSpPr>
            <p:cNvPr id="95" name="Graphic 1083">
              <a:extLst>
                <a:ext uri="{FF2B5EF4-FFF2-40B4-BE49-F238E27FC236}">
                  <a16:creationId xmlns:a16="http://schemas.microsoft.com/office/drawing/2014/main" id="{2E3C82AF-76D4-38E6-9E83-AB75A282F9EA}"/>
                </a:ext>
              </a:extLst>
            </p:cNvPr>
            <p:cNvGrpSpPr/>
            <p:nvPr/>
          </p:nvGrpSpPr>
          <p:grpSpPr>
            <a:xfrm>
              <a:off x="3476046" y="4354402"/>
              <a:ext cx="591350" cy="217966"/>
              <a:chOff x="3212578" y="4354402"/>
              <a:chExt cx="591350" cy="217966"/>
            </a:xfrm>
            <a:solidFill>
              <a:srgbClr val="6730E3"/>
            </a:solidFill>
          </p:grpSpPr>
          <p:sp>
            <p:nvSpPr>
              <p:cNvPr id="98" name="Freeform: Shape 97">
                <a:extLst>
                  <a:ext uri="{FF2B5EF4-FFF2-40B4-BE49-F238E27FC236}">
                    <a16:creationId xmlns:a16="http://schemas.microsoft.com/office/drawing/2014/main" id="{4D50A262-D0EE-9912-C674-3E32BEC6B487}"/>
                  </a:ext>
                </a:extLst>
              </p:cNvPr>
              <p:cNvSpPr/>
              <p:nvPr/>
            </p:nvSpPr>
            <p:spPr>
              <a:xfrm>
                <a:off x="3306674" y="4362729"/>
                <a:ext cx="497253" cy="203823"/>
              </a:xfrm>
              <a:custGeom>
                <a:avLst/>
                <a:gdLst>
                  <a:gd name="connsiteX0" fmla="*/ 223540 w 497253"/>
                  <a:gd name="connsiteY0" fmla="*/ 203824 h 203823"/>
                  <a:gd name="connsiteX1" fmla="*/ 220056 w 497253"/>
                  <a:gd name="connsiteY1" fmla="*/ 203666 h 203823"/>
                  <a:gd name="connsiteX2" fmla="*/ 11327 w 497253"/>
                  <a:gd name="connsiteY2" fmla="*/ 185057 h 203823"/>
                  <a:gd name="connsiteX3" fmla="*/ 0 w 497253"/>
                  <a:gd name="connsiteY3" fmla="*/ 172659 h 203823"/>
                  <a:gd name="connsiteX4" fmla="*/ 0 w 497253"/>
                  <a:gd name="connsiteY4" fmla="*/ 23787 h 203823"/>
                  <a:gd name="connsiteX5" fmla="*/ 5850 w 497253"/>
                  <a:gd name="connsiteY5" fmla="*/ 13157 h 203823"/>
                  <a:gd name="connsiteX6" fmla="*/ 181221 w 497253"/>
                  <a:gd name="connsiteY6" fmla="*/ 0 h 203823"/>
                  <a:gd name="connsiteX7" fmla="*/ 299216 w 497253"/>
                  <a:gd name="connsiteY7" fmla="*/ 57323 h 203823"/>
                  <a:gd name="connsiteX8" fmla="*/ 426544 w 497253"/>
                  <a:gd name="connsiteY8" fmla="*/ 1064 h 203823"/>
                  <a:gd name="connsiteX9" fmla="*/ 431648 w 497253"/>
                  <a:gd name="connsiteY9" fmla="*/ 1 h 203823"/>
                  <a:gd name="connsiteX10" fmla="*/ 484918 w 497253"/>
                  <a:gd name="connsiteY10" fmla="*/ 21509 h 203823"/>
                  <a:gd name="connsiteX11" fmla="*/ 495622 w 497253"/>
                  <a:gd name="connsiteY11" fmla="*/ 76650 h 203823"/>
                  <a:gd name="connsiteX12" fmla="*/ 488777 w 497253"/>
                  <a:gd name="connsiteY12" fmla="*/ 85140 h 203823"/>
                  <a:gd name="connsiteX13" fmla="*/ 240467 w 497253"/>
                  <a:gd name="connsiteY13" fmla="*/ 200118 h 203823"/>
                  <a:gd name="connsiteX14" fmla="*/ 223540 w 497253"/>
                  <a:gd name="connsiteY14" fmla="*/ 203824 h 203823"/>
                  <a:gd name="connsiteX15" fmla="*/ 24769 w 497253"/>
                  <a:gd name="connsiteY15" fmla="*/ 161270 h 203823"/>
                  <a:gd name="connsiteX16" fmla="*/ 222296 w 497253"/>
                  <a:gd name="connsiteY16" fmla="*/ 178871 h 203823"/>
                  <a:gd name="connsiteX17" fmla="*/ 230012 w 497253"/>
                  <a:gd name="connsiteY17" fmla="*/ 177528 h 203823"/>
                  <a:gd name="connsiteX18" fmla="*/ 472222 w 497253"/>
                  <a:gd name="connsiteY18" fmla="*/ 65393 h 203823"/>
                  <a:gd name="connsiteX19" fmla="*/ 465377 w 497253"/>
                  <a:gd name="connsiteY19" fmla="*/ 36908 h 203823"/>
                  <a:gd name="connsiteX20" fmla="*/ 434136 w 497253"/>
                  <a:gd name="connsiteY20" fmla="*/ 24929 h 203823"/>
                  <a:gd name="connsiteX21" fmla="*/ 233498 w 497253"/>
                  <a:gd name="connsiteY21" fmla="*/ 113569 h 203823"/>
                  <a:gd name="connsiteX22" fmla="*/ 224412 w 497253"/>
                  <a:gd name="connsiteY22" fmla="*/ 113921 h 203823"/>
                  <a:gd name="connsiteX23" fmla="*/ 144006 w 497253"/>
                  <a:gd name="connsiteY23" fmla="*/ 85581 h 203823"/>
                  <a:gd name="connsiteX24" fmla="*/ 136414 w 497253"/>
                  <a:gd name="connsiteY24" fmla="*/ 69701 h 203823"/>
                  <a:gd name="connsiteX25" fmla="*/ 152346 w 497253"/>
                  <a:gd name="connsiteY25" fmla="*/ 62110 h 203823"/>
                  <a:gd name="connsiteX26" fmla="*/ 228020 w 497253"/>
                  <a:gd name="connsiteY26" fmla="*/ 88801 h 203823"/>
                  <a:gd name="connsiteX27" fmla="*/ 276438 w 497253"/>
                  <a:gd name="connsiteY27" fmla="*/ 67366 h 203823"/>
                  <a:gd name="connsiteX28" fmla="*/ 181221 w 497253"/>
                  <a:gd name="connsiteY28" fmla="*/ 24891 h 203823"/>
                  <a:gd name="connsiteX29" fmla="*/ 24769 w 497253"/>
                  <a:gd name="connsiteY29" fmla="*/ 33108 h 203823"/>
                  <a:gd name="connsiteX30" fmla="*/ 24769 w 497253"/>
                  <a:gd name="connsiteY30" fmla="*/ 161270 h 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7253" h="203823">
                    <a:moveTo>
                      <a:pt x="223540" y="203824"/>
                    </a:moveTo>
                    <a:cubicBezTo>
                      <a:pt x="222420" y="203824"/>
                      <a:pt x="221176" y="203769"/>
                      <a:pt x="220056" y="203666"/>
                    </a:cubicBezTo>
                    <a:lnTo>
                      <a:pt x="11327" y="185057"/>
                    </a:lnTo>
                    <a:cubicBezTo>
                      <a:pt x="4854" y="184485"/>
                      <a:pt x="0" y="179107"/>
                      <a:pt x="0" y="172659"/>
                    </a:cubicBezTo>
                    <a:lnTo>
                      <a:pt x="0" y="23787"/>
                    </a:lnTo>
                    <a:cubicBezTo>
                      <a:pt x="0" y="19448"/>
                      <a:pt x="2241" y="15418"/>
                      <a:pt x="5850" y="13157"/>
                    </a:cubicBezTo>
                    <a:cubicBezTo>
                      <a:pt x="10953" y="10070"/>
                      <a:pt x="38584" y="0"/>
                      <a:pt x="181221" y="0"/>
                    </a:cubicBezTo>
                    <a:cubicBezTo>
                      <a:pt x="265609" y="0"/>
                      <a:pt x="291624" y="38792"/>
                      <a:pt x="299216" y="57323"/>
                    </a:cubicBezTo>
                    <a:lnTo>
                      <a:pt x="426544" y="1064"/>
                    </a:lnTo>
                    <a:cubicBezTo>
                      <a:pt x="428162" y="365"/>
                      <a:pt x="429905" y="1"/>
                      <a:pt x="431648" y="1"/>
                    </a:cubicBezTo>
                    <a:cubicBezTo>
                      <a:pt x="455669" y="1"/>
                      <a:pt x="473593" y="7239"/>
                      <a:pt x="484918" y="21509"/>
                    </a:cubicBezTo>
                    <a:cubicBezTo>
                      <a:pt x="502966" y="44123"/>
                      <a:pt x="495996" y="75330"/>
                      <a:pt x="495622" y="76650"/>
                    </a:cubicBezTo>
                    <a:cubicBezTo>
                      <a:pt x="494876" y="80394"/>
                      <a:pt x="492262" y="83529"/>
                      <a:pt x="488777" y="85140"/>
                    </a:cubicBezTo>
                    <a:lnTo>
                      <a:pt x="240467" y="200118"/>
                    </a:lnTo>
                    <a:cubicBezTo>
                      <a:pt x="235116" y="202560"/>
                      <a:pt x="229391" y="203824"/>
                      <a:pt x="223540" y="203824"/>
                    </a:cubicBezTo>
                    <a:close/>
                    <a:moveTo>
                      <a:pt x="24769" y="161270"/>
                    </a:moveTo>
                    <a:lnTo>
                      <a:pt x="222296" y="178871"/>
                    </a:lnTo>
                    <a:cubicBezTo>
                      <a:pt x="224784" y="179102"/>
                      <a:pt x="227524" y="178639"/>
                      <a:pt x="230012" y="177528"/>
                    </a:cubicBezTo>
                    <a:lnTo>
                      <a:pt x="472222" y="65393"/>
                    </a:lnTo>
                    <a:cubicBezTo>
                      <a:pt x="472720" y="58246"/>
                      <a:pt x="472471" y="45800"/>
                      <a:pt x="465377" y="36908"/>
                    </a:cubicBezTo>
                    <a:cubicBezTo>
                      <a:pt x="459279" y="29365"/>
                      <a:pt x="448823" y="25342"/>
                      <a:pt x="434136" y="24929"/>
                    </a:cubicBezTo>
                    <a:lnTo>
                      <a:pt x="233498" y="113569"/>
                    </a:lnTo>
                    <a:cubicBezTo>
                      <a:pt x="230635" y="114863"/>
                      <a:pt x="227399" y="114979"/>
                      <a:pt x="224412" y="113921"/>
                    </a:cubicBezTo>
                    <a:lnTo>
                      <a:pt x="144006" y="85581"/>
                    </a:lnTo>
                    <a:cubicBezTo>
                      <a:pt x="137535" y="83296"/>
                      <a:pt x="134174" y="76185"/>
                      <a:pt x="136414" y="69701"/>
                    </a:cubicBezTo>
                    <a:cubicBezTo>
                      <a:pt x="138780" y="63222"/>
                      <a:pt x="145873" y="59807"/>
                      <a:pt x="152346" y="62110"/>
                    </a:cubicBezTo>
                    <a:lnTo>
                      <a:pt x="228020" y="88801"/>
                    </a:lnTo>
                    <a:lnTo>
                      <a:pt x="276438" y="67366"/>
                    </a:lnTo>
                    <a:cubicBezTo>
                      <a:pt x="272206" y="56268"/>
                      <a:pt x="253786" y="24891"/>
                      <a:pt x="181221" y="24891"/>
                    </a:cubicBezTo>
                    <a:cubicBezTo>
                      <a:pt x="78786" y="24891"/>
                      <a:pt x="38958" y="30203"/>
                      <a:pt x="24769" y="33108"/>
                    </a:cubicBezTo>
                    <a:lnTo>
                      <a:pt x="24769" y="161270"/>
                    </a:lnTo>
                    <a:close/>
                  </a:path>
                </a:pathLst>
              </a:custGeom>
              <a:solidFill>
                <a:srgbClr val="6730E3"/>
              </a:solidFill>
              <a:ln w="12446" cap="flat">
                <a:noFill/>
                <a:prstDash val="solid"/>
                <a:miter/>
              </a:ln>
            </p:spPr>
            <p:txBody>
              <a:bodyPr rtlCol="0" anchor="ctr"/>
              <a:lstStyle/>
              <a:p>
                <a:pPr defTabSz="914126">
                  <a:defRPr/>
                </a:pPr>
                <a:endParaRPr lang="en-US" sz="1799">
                  <a:solidFill>
                    <a:srgbClr val="000000"/>
                  </a:solidFill>
                  <a:latin typeface="Arial"/>
                </a:endParaRPr>
              </a:p>
            </p:txBody>
          </p:sp>
          <p:sp>
            <p:nvSpPr>
              <p:cNvPr id="99" name="Freeform: Shape 98">
                <a:extLst>
                  <a:ext uri="{FF2B5EF4-FFF2-40B4-BE49-F238E27FC236}">
                    <a16:creationId xmlns:a16="http://schemas.microsoft.com/office/drawing/2014/main" id="{0597D873-F0C6-9C2E-211F-5345E9A32CE8}"/>
                  </a:ext>
                </a:extLst>
              </p:cNvPr>
              <p:cNvSpPr/>
              <p:nvPr/>
            </p:nvSpPr>
            <p:spPr>
              <a:xfrm>
                <a:off x="3212578" y="4354402"/>
                <a:ext cx="66092" cy="217966"/>
              </a:xfrm>
              <a:custGeom>
                <a:avLst/>
                <a:gdLst>
                  <a:gd name="connsiteX0" fmla="*/ 29623 w 66092"/>
                  <a:gd name="connsiteY0" fmla="*/ 217967 h 217966"/>
                  <a:gd name="connsiteX1" fmla="*/ 12447 w 66092"/>
                  <a:gd name="connsiteY1" fmla="*/ 217967 h 217966"/>
                  <a:gd name="connsiteX2" fmla="*/ 0 w 66092"/>
                  <a:gd name="connsiteY2" fmla="*/ 205520 h 217966"/>
                  <a:gd name="connsiteX3" fmla="*/ 12447 w 66092"/>
                  <a:gd name="connsiteY3" fmla="*/ 193074 h 217966"/>
                  <a:gd name="connsiteX4" fmla="*/ 29623 w 66092"/>
                  <a:gd name="connsiteY4" fmla="*/ 193074 h 217966"/>
                  <a:gd name="connsiteX5" fmla="*/ 41199 w 66092"/>
                  <a:gd name="connsiteY5" fmla="*/ 179356 h 217966"/>
                  <a:gd name="connsiteX6" fmla="*/ 40950 w 66092"/>
                  <a:gd name="connsiteY6" fmla="*/ 38573 h 217966"/>
                  <a:gd name="connsiteX7" fmla="*/ 36718 w 66092"/>
                  <a:gd name="connsiteY7" fmla="*/ 28083 h 217966"/>
                  <a:gd name="connsiteX8" fmla="*/ 29498 w 66092"/>
                  <a:gd name="connsiteY8" fmla="*/ 24893 h 217966"/>
                  <a:gd name="connsiteX9" fmla="*/ 29498 w 66092"/>
                  <a:gd name="connsiteY9" fmla="*/ 24893 h 217966"/>
                  <a:gd name="connsiteX10" fmla="*/ 12571 w 66092"/>
                  <a:gd name="connsiteY10" fmla="*/ 24954 h 217966"/>
                  <a:gd name="connsiteX11" fmla="*/ 12447 w 66092"/>
                  <a:gd name="connsiteY11" fmla="*/ 24954 h 217966"/>
                  <a:gd name="connsiteX12" fmla="*/ 0 w 66092"/>
                  <a:gd name="connsiteY12" fmla="*/ 12550 h 217966"/>
                  <a:gd name="connsiteX13" fmla="*/ 12447 w 66092"/>
                  <a:gd name="connsiteY13" fmla="*/ 61 h 217966"/>
                  <a:gd name="connsiteX14" fmla="*/ 29375 w 66092"/>
                  <a:gd name="connsiteY14" fmla="*/ 0 h 217966"/>
                  <a:gd name="connsiteX15" fmla="*/ 29498 w 66092"/>
                  <a:gd name="connsiteY15" fmla="*/ 0 h 217966"/>
                  <a:gd name="connsiteX16" fmla="*/ 54268 w 66092"/>
                  <a:gd name="connsiteY16" fmla="*/ 10435 h 217966"/>
                  <a:gd name="connsiteX17" fmla="*/ 65843 w 66092"/>
                  <a:gd name="connsiteY17" fmla="*/ 38537 h 217966"/>
                  <a:gd name="connsiteX18" fmla="*/ 66092 w 66092"/>
                  <a:gd name="connsiteY18" fmla="*/ 179358 h 217966"/>
                  <a:gd name="connsiteX19" fmla="*/ 29623 w 66092"/>
                  <a:gd name="connsiteY19" fmla="*/ 217967 h 21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092" h="217966">
                    <a:moveTo>
                      <a:pt x="29623" y="217967"/>
                    </a:moveTo>
                    <a:lnTo>
                      <a:pt x="12447" y="217967"/>
                    </a:lnTo>
                    <a:cubicBezTo>
                      <a:pt x="5602" y="217967"/>
                      <a:pt x="0" y="212393"/>
                      <a:pt x="0" y="205520"/>
                    </a:cubicBezTo>
                    <a:cubicBezTo>
                      <a:pt x="0" y="198647"/>
                      <a:pt x="5602" y="193074"/>
                      <a:pt x="12447" y="193074"/>
                    </a:cubicBezTo>
                    <a:lnTo>
                      <a:pt x="29623" y="193074"/>
                    </a:lnTo>
                    <a:cubicBezTo>
                      <a:pt x="35846" y="193074"/>
                      <a:pt x="41199" y="186789"/>
                      <a:pt x="41199" y="179356"/>
                    </a:cubicBezTo>
                    <a:lnTo>
                      <a:pt x="40950" y="38573"/>
                    </a:lnTo>
                    <a:cubicBezTo>
                      <a:pt x="40950" y="34544"/>
                      <a:pt x="39456" y="30721"/>
                      <a:pt x="36718" y="28083"/>
                    </a:cubicBezTo>
                    <a:cubicBezTo>
                      <a:pt x="35349" y="26624"/>
                      <a:pt x="32859" y="24893"/>
                      <a:pt x="29498" y="24893"/>
                    </a:cubicBezTo>
                    <a:cubicBezTo>
                      <a:pt x="29498" y="24893"/>
                      <a:pt x="29498" y="24893"/>
                      <a:pt x="29498" y="24893"/>
                    </a:cubicBezTo>
                    <a:lnTo>
                      <a:pt x="12571" y="24954"/>
                    </a:lnTo>
                    <a:cubicBezTo>
                      <a:pt x="12447" y="24954"/>
                      <a:pt x="12447" y="24954"/>
                      <a:pt x="12447" y="24954"/>
                    </a:cubicBezTo>
                    <a:cubicBezTo>
                      <a:pt x="5602" y="24954"/>
                      <a:pt x="0" y="19412"/>
                      <a:pt x="0" y="12550"/>
                    </a:cubicBezTo>
                    <a:cubicBezTo>
                      <a:pt x="0" y="5677"/>
                      <a:pt x="5602" y="85"/>
                      <a:pt x="12447" y="61"/>
                    </a:cubicBezTo>
                    <a:lnTo>
                      <a:pt x="29375" y="0"/>
                    </a:lnTo>
                    <a:cubicBezTo>
                      <a:pt x="29375" y="0"/>
                      <a:pt x="29498" y="0"/>
                      <a:pt x="29498" y="0"/>
                    </a:cubicBezTo>
                    <a:cubicBezTo>
                      <a:pt x="38710" y="0"/>
                      <a:pt x="47547" y="3702"/>
                      <a:pt x="54268" y="10435"/>
                    </a:cubicBezTo>
                    <a:cubicBezTo>
                      <a:pt x="61611" y="17698"/>
                      <a:pt x="65843" y="27944"/>
                      <a:pt x="65843" y="38537"/>
                    </a:cubicBezTo>
                    <a:lnTo>
                      <a:pt x="66092" y="179358"/>
                    </a:lnTo>
                    <a:cubicBezTo>
                      <a:pt x="66092" y="200646"/>
                      <a:pt x="49786" y="217967"/>
                      <a:pt x="29623" y="217967"/>
                    </a:cubicBezTo>
                    <a:close/>
                  </a:path>
                </a:pathLst>
              </a:custGeom>
              <a:solidFill>
                <a:srgbClr val="6730E3"/>
              </a:solidFill>
              <a:ln w="12446" cap="flat">
                <a:noFill/>
                <a:prstDash val="solid"/>
                <a:miter/>
              </a:ln>
            </p:spPr>
            <p:txBody>
              <a:bodyPr rtlCol="0" anchor="ctr"/>
              <a:lstStyle/>
              <a:p>
                <a:pPr defTabSz="914126">
                  <a:defRPr/>
                </a:pPr>
                <a:endParaRPr lang="en-US" sz="1799">
                  <a:solidFill>
                    <a:srgbClr val="000000"/>
                  </a:solidFill>
                  <a:latin typeface="Arial"/>
                </a:endParaRPr>
              </a:p>
            </p:txBody>
          </p:sp>
        </p:grpSp>
        <p:sp>
          <p:nvSpPr>
            <p:cNvPr id="96" name="Freeform: Shape 95">
              <a:extLst>
                <a:ext uri="{FF2B5EF4-FFF2-40B4-BE49-F238E27FC236}">
                  <a16:creationId xmlns:a16="http://schemas.microsoft.com/office/drawing/2014/main" id="{F6591ED9-1E9A-4914-D92A-4FA668EA4D8A}"/>
                </a:ext>
              </a:extLst>
            </p:cNvPr>
            <p:cNvSpPr/>
            <p:nvPr/>
          </p:nvSpPr>
          <p:spPr>
            <a:xfrm>
              <a:off x="3735930" y="3988481"/>
              <a:ext cx="323610" cy="323610"/>
            </a:xfrm>
            <a:custGeom>
              <a:avLst/>
              <a:gdLst>
                <a:gd name="connsiteX0" fmla="*/ 161805 w 323610"/>
                <a:gd name="connsiteY0" fmla="*/ 323611 h 323610"/>
                <a:gd name="connsiteX1" fmla="*/ 0 w 323610"/>
                <a:gd name="connsiteY1" fmla="*/ 161805 h 323610"/>
                <a:gd name="connsiteX2" fmla="*/ 161805 w 323610"/>
                <a:gd name="connsiteY2" fmla="*/ 0 h 323610"/>
                <a:gd name="connsiteX3" fmla="*/ 323611 w 323610"/>
                <a:gd name="connsiteY3" fmla="*/ 161805 h 323610"/>
                <a:gd name="connsiteX4" fmla="*/ 161805 w 323610"/>
                <a:gd name="connsiteY4" fmla="*/ 323611 h 323610"/>
                <a:gd name="connsiteX5" fmla="*/ 161805 w 323610"/>
                <a:gd name="connsiteY5" fmla="*/ 24893 h 323610"/>
                <a:gd name="connsiteX6" fmla="*/ 24893 w 323610"/>
                <a:gd name="connsiteY6" fmla="*/ 161805 h 323610"/>
                <a:gd name="connsiteX7" fmla="*/ 161805 w 323610"/>
                <a:gd name="connsiteY7" fmla="*/ 298718 h 323610"/>
                <a:gd name="connsiteX8" fmla="*/ 298718 w 323610"/>
                <a:gd name="connsiteY8" fmla="*/ 161805 h 323610"/>
                <a:gd name="connsiteX9" fmla="*/ 161805 w 323610"/>
                <a:gd name="connsiteY9" fmla="*/ 24893 h 3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610" h="323610">
                  <a:moveTo>
                    <a:pt x="161805" y="323611"/>
                  </a:moveTo>
                  <a:cubicBezTo>
                    <a:pt x="72564" y="323611"/>
                    <a:pt x="0" y="251029"/>
                    <a:pt x="0" y="161805"/>
                  </a:cubicBezTo>
                  <a:cubicBezTo>
                    <a:pt x="0" y="72582"/>
                    <a:pt x="72564" y="0"/>
                    <a:pt x="161805" y="0"/>
                  </a:cubicBezTo>
                  <a:cubicBezTo>
                    <a:pt x="251048" y="0"/>
                    <a:pt x="323611" y="72582"/>
                    <a:pt x="323611" y="161805"/>
                  </a:cubicBezTo>
                  <a:cubicBezTo>
                    <a:pt x="323611" y="251029"/>
                    <a:pt x="251048" y="323611"/>
                    <a:pt x="161805" y="323611"/>
                  </a:cubicBezTo>
                  <a:close/>
                  <a:moveTo>
                    <a:pt x="161805" y="24893"/>
                  </a:moveTo>
                  <a:cubicBezTo>
                    <a:pt x="86380" y="24893"/>
                    <a:pt x="24893" y="86312"/>
                    <a:pt x="24893" y="161805"/>
                  </a:cubicBezTo>
                  <a:cubicBezTo>
                    <a:pt x="24893" y="237299"/>
                    <a:pt x="86380" y="298718"/>
                    <a:pt x="161805" y="298718"/>
                  </a:cubicBezTo>
                  <a:cubicBezTo>
                    <a:pt x="237357" y="298718"/>
                    <a:pt x="298718" y="237299"/>
                    <a:pt x="298718" y="161805"/>
                  </a:cubicBezTo>
                  <a:cubicBezTo>
                    <a:pt x="298718" y="86312"/>
                    <a:pt x="237357" y="24893"/>
                    <a:pt x="161805" y="24893"/>
                  </a:cubicBezTo>
                  <a:close/>
                </a:path>
              </a:pathLst>
            </a:custGeom>
            <a:solidFill>
              <a:srgbClr val="00BFB3"/>
            </a:solidFill>
            <a:ln w="12446" cap="flat">
              <a:noFill/>
              <a:prstDash val="solid"/>
              <a:miter/>
            </a:ln>
          </p:spPr>
          <p:txBody>
            <a:bodyPr rtlCol="0" anchor="ctr"/>
            <a:lstStyle/>
            <a:p>
              <a:pPr defTabSz="914126">
                <a:defRPr/>
              </a:pPr>
              <a:endParaRPr lang="en-US" sz="1799">
                <a:solidFill>
                  <a:srgbClr val="000000"/>
                </a:solidFill>
                <a:latin typeface="Arial"/>
              </a:endParaRPr>
            </a:p>
          </p:txBody>
        </p:sp>
        <p:sp>
          <p:nvSpPr>
            <p:cNvPr id="97" name="Freeform: Shape 96">
              <a:extLst>
                <a:ext uri="{FF2B5EF4-FFF2-40B4-BE49-F238E27FC236}">
                  <a16:creationId xmlns:a16="http://schemas.microsoft.com/office/drawing/2014/main" id="{73977BA1-3F60-E406-2232-1EAF6E5C4D67}"/>
                </a:ext>
              </a:extLst>
            </p:cNvPr>
            <p:cNvSpPr/>
            <p:nvPr/>
          </p:nvSpPr>
          <p:spPr>
            <a:xfrm>
              <a:off x="3849195" y="4052213"/>
              <a:ext cx="97083" cy="196144"/>
            </a:xfrm>
            <a:custGeom>
              <a:avLst/>
              <a:gdLst>
                <a:gd name="connsiteX0" fmla="*/ 48540 w 97083"/>
                <a:gd name="connsiteY0" fmla="*/ 196144 h 196144"/>
                <a:gd name="connsiteX1" fmla="*/ 61735 w 97083"/>
                <a:gd name="connsiteY1" fmla="*/ 182963 h 196144"/>
                <a:gd name="connsiteX2" fmla="*/ 61735 w 97083"/>
                <a:gd name="connsiteY2" fmla="*/ 174370 h 196144"/>
                <a:gd name="connsiteX3" fmla="*/ 62730 w 97083"/>
                <a:gd name="connsiteY3" fmla="*/ 174129 h 196144"/>
                <a:gd name="connsiteX4" fmla="*/ 97082 w 97083"/>
                <a:gd name="connsiteY4" fmla="*/ 130313 h 196144"/>
                <a:gd name="connsiteX5" fmla="*/ 52400 w 97083"/>
                <a:gd name="connsiteY5" fmla="*/ 85253 h 196144"/>
                <a:gd name="connsiteX6" fmla="*/ 26387 w 97083"/>
                <a:gd name="connsiteY6" fmla="*/ 65537 h 196144"/>
                <a:gd name="connsiteX7" fmla="*/ 48540 w 97083"/>
                <a:gd name="connsiteY7" fmla="*/ 46268 h 196144"/>
                <a:gd name="connsiteX8" fmla="*/ 69202 w 97083"/>
                <a:gd name="connsiteY8" fmla="*/ 60173 h 196144"/>
                <a:gd name="connsiteX9" fmla="*/ 85880 w 97083"/>
                <a:gd name="connsiteY9" fmla="*/ 66757 h 196144"/>
                <a:gd name="connsiteX10" fmla="*/ 93100 w 97083"/>
                <a:gd name="connsiteY10" fmla="*/ 59805 h 196144"/>
                <a:gd name="connsiteX11" fmla="*/ 93349 w 97083"/>
                <a:gd name="connsiteY11" fmla="*/ 49496 h 196144"/>
                <a:gd name="connsiteX12" fmla="*/ 62605 w 97083"/>
                <a:gd name="connsiteY12" fmla="*/ 22079 h 196144"/>
                <a:gd name="connsiteX13" fmla="*/ 61735 w 97083"/>
                <a:gd name="connsiteY13" fmla="*/ 21799 h 196144"/>
                <a:gd name="connsiteX14" fmla="*/ 61735 w 97083"/>
                <a:gd name="connsiteY14" fmla="*/ 13181 h 196144"/>
                <a:gd name="connsiteX15" fmla="*/ 48540 w 97083"/>
                <a:gd name="connsiteY15" fmla="*/ 0 h 196144"/>
                <a:gd name="connsiteX16" fmla="*/ 35348 w 97083"/>
                <a:gd name="connsiteY16" fmla="*/ 13181 h 196144"/>
                <a:gd name="connsiteX17" fmla="*/ 35348 w 97083"/>
                <a:gd name="connsiteY17" fmla="*/ 21455 h 196144"/>
                <a:gd name="connsiteX18" fmla="*/ 34353 w 97083"/>
                <a:gd name="connsiteY18" fmla="*/ 21697 h 196144"/>
                <a:gd name="connsiteX19" fmla="*/ 0 w 97083"/>
                <a:gd name="connsiteY19" fmla="*/ 65525 h 196144"/>
                <a:gd name="connsiteX20" fmla="*/ 45678 w 97083"/>
                <a:gd name="connsiteY20" fmla="*/ 111018 h 196144"/>
                <a:gd name="connsiteX21" fmla="*/ 70820 w 97083"/>
                <a:gd name="connsiteY21" fmla="*/ 130593 h 196144"/>
                <a:gd name="connsiteX22" fmla="*/ 48540 w 97083"/>
                <a:gd name="connsiteY22" fmla="*/ 149863 h 196144"/>
                <a:gd name="connsiteX23" fmla="*/ 28005 w 97083"/>
                <a:gd name="connsiteY23" fmla="*/ 136109 h 196144"/>
                <a:gd name="connsiteX24" fmla="*/ 20411 w 97083"/>
                <a:gd name="connsiteY24" fmla="*/ 128686 h 196144"/>
                <a:gd name="connsiteX25" fmla="*/ 15806 w 97083"/>
                <a:gd name="connsiteY25" fmla="*/ 127847 h 196144"/>
                <a:gd name="connsiteX26" fmla="*/ 10330 w 97083"/>
                <a:gd name="connsiteY26" fmla="*/ 128991 h 196144"/>
                <a:gd name="connsiteX27" fmla="*/ 3733 w 97083"/>
                <a:gd name="connsiteY27" fmla="*/ 146240 h 196144"/>
                <a:gd name="connsiteX28" fmla="*/ 34476 w 97083"/>
                <a:gd name="connsiteY28" fmla="*/ 174052 h 196144"/>
                <a:gd name="connsiteX29" fmla="*/ 35472 w 97083"/>
                <a:gd name="connsiteY29" fmla="*/ 174332 h 196144"/>
                <a:gd name="connsiteX30" fmla="*/ 35472 w 97083"/>
                <a:gd name="connsiteY30" fmla="*/ 182962 h 196144"/>
                <a:gd name="connsiteX31" fmla="*/ 48540 w 97083"/>
                <a:gd name="connsiteY31" fmla="*/ 196144 h 1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083" h="196144">
                  <a:moveTo>
                    <a:pt x="48540" y="196144"/>
                  </a:moveTo>
                  <a:cubicBezTo>
                    <a:pt x="55885" y="196144"/>
                    <a:pt x="61735" y="190233"/>
                    <a:pt x="61735" y="182963"/>
                  </a:cubicBezTo>
                  <a:lnTo>
                    <a:pt x="61735" y="174370"/>
                  </a:lnTo>
                  <a:lnTo>
                    <a:pt x="62730" y="174129"/>
                  </a:lnTo>
                  <a:cubicBezTo>
                    <a:pt x="83018" y="169222"/>
                    <a:pt x="97207" y="151198"/>
                    <a:pt x="97082" y="130313"/>
                  </a:cubicBezTo>
                  <a:cubicBezTo>
                    <a:pt x="97082" y="119979"/>
                    <a:pt x="92726" y="94913"/>
                    <a:pt x="52400" y="85253"/>
                  </a:cubicBezTo>
                  <a:cubicBezTo>
                    <a:pt x="35223" y="81300"/>
                    <a:pt x="26387" y="74664"/>
                    <a:pt x="26387" y="65537"/>
                  </a:cubicBezTo>
                  <a:cubicBezTo>
                    <a:pt x="26387" y="52293"/>
                    <a:pt x="37961" y="46268"/>
                    <a:pt x="48540" y="46268"/>
                  </a:cubicBezTo>
                  <a:cubicBezTo>
                    <a:pt x="57628" y="46268"/>
                    <a:pt x="65717" y="51720"/>
                    <a:pt x="69202" y="60173"/>
                  </a:cubicBezTo>
                  <a:cubicBezTo>
                    <a:pt x="72065" y="66338"/>
                    <a:pt x="79409" y="69286"/>
                    <a:pt x="85880" y="66757"/>
                  </a:cubicBezTo>
                  <a:cubicBezTo>
                    <a:pt x="89116" y="65474"/>
                    <a:pt x="91731" y="63007"/>
                    <a:pt x="93100" y="59805"/>
                  </a:cubicBezTo>
                  <a:cubicBezTo>
                    <a:pt x="94594" y="56551"/>
                    <a:pt x="94594" y="52991"/>
                    <a:pt x="93349" y="49496"/>
                  </a:cubicBezTo>
                  <a:cubicBezTo>
                    <a:pt x="87872" y="36467"/>
                    <a:pt x="76421" y="26196"/>
                    <a:pt x="62605" y="22079"/>
                  </a:cubicBezTo>
                  <a:lnTo>
                    <a:pt x="61735" y="21799"/>
                  </a:lnTo>
                  <a:lnTo>
                    <a:pt x="61735" y="13181"/>
                  </a:lnTo>
                  <a:cubicBezTo>
                    <a:pt x="61735" y="5910"/>
                    <a:pt x="55885" y="0"/>
                    <a:pt x="48540" y="0"/>
                  </a:cubicBezTo>
                  <a:cubicBezTo>
                    <a:pt x="41322" y="0"/>
                    <a:pt x="35348" y="5911"/>
                    <a:pt x="35348" y="13181"/>
                  </a:cubicBezTo>
                  <a:lnTo>
                    <a:pt x="35348" y="21455"/>
                  </a:lnTo>
                  <a:lnTo>
                    <a:pt x="34353" y="21697"/>
                  </a:lnTo>
                  <a:cubicBezTo>
                    <a:pt x="14065" y="26642"/>
                    <a:pt x="0" y="44666"/>
                    <a:pt x="0" y="65525"/>
                  </a:cubicBezTo>
                  <a:cubicBezTo>
                    <a:pt x="0" y="75859"/>
                    <a:pt x="4481" y="100963"/>
                    <a:pt x="45678" y="111018"/>
                  </a:cubicBezTo>
                  <a:cubicBezTo>
                    <a:pt x="70820" y="116764"/>
                    <a:pt x="70820" y="126818"/>
                    <a:pt x="70820" y="130593"/>
                  </a:cubicBezTo>
                  <a:cubicBezTo>
                    <a:pt x="70820" y="143838"/>
                    <a:pt x="59246" y="149863"/>
                    <a:pt x="48540" y="149863"/>
                  </a:cubicBezTo>
                  <a:cubicBezTo>
                    <a:pt x="39579" y="149863"/>
                    <a:pt x="31489" y="144461"/>
                    <a:pt x="28005" y="136109"/>
                  </a:cubicBezTo>
                  <a:cubicBezTo>
                    <a:pt x="26013" y="131584"/>
                    <a:pt x="22777" y="129576"/>
                    <a:pt x="20411" y="128686"/>
                  </a:cubicBezTo>
                  <a:cubicBezTo>
                    <a:pt x="19042" y="128127"/>
                    <a:pt x="17424" y="127847"/>
                    <a:pt x="15806" y="127847"/>
                  </a:cubicBezTo>
                  <a:cubicBezTo>
                    <a:pt x="13816" y="127847"/>
                    <a:pt x="11948" y="128242"/>
                    <a:pt x="10330" y="128991"/>
                  </a:cubicBezTo>
                  <a:cubicBezTo>
                    <a:pt x="3733" y="132003"/>
                    <a:pt x="746" y="139733"/>
                    <a:pt x="3733" y="146240"/>
                  </a:cubicBezTo>
                  <a:cubicBezTo>
                    <a:pt x="9335" y="159561"/>
                    <a:pt x="20785" y="169945"/>
                    <a:pt x="34476" y="174052"/>
                  </a:cubicBezTo>
                  <a:lnTo>
                    <a:pt x="35472" y="174332"/>
                  </a:lnTo>
                  <a:lnTo>
                    <a:pt x="35472" y="182962"/>
                  </a:lnTo>
                  <a:cubicBezTo>
                    <a:pt x="35472" y="190235"/>
                    <a:pt x="41322" y="196144"/>
                    <a:pt x="48540" y="196144"/>
                  </a:cubicBezTo>
                  <a:close/>
                </a:path>
              </a:pathLst>
            </a:custGeom>
            <a:solidFill>
              <a:srgbClr val="00BFB3"/>
            </a:solidFill>
            <a:ln w="12446" cap="flat">
              <a:noFill/>
              <a:prstDash val="solid"/>
              <a:miter/>
            </a:ln>
          </p:spPr>
          <p:txBody>
            <a:bodyPr rtlCol="0" anchor="ctr"/>
            <a:lstStyle/>
            <a:p>
              <a:pPr defTabSz="914126">
                <a:defRPr/>
              </a:pPr>
              <a:endParaRPr lang="en-US" sz="1799">
                <a:solidFill>
                  <a:srgbClr val="000000"/>
                </a:solidFill>
                <a:latin typeface="Arial"/>
              </a:endParaRPr>
            </a:p>
          </p:txBody>
        </p:sp>
      </p:grpSp>
      <p:grpSp>
        <p:nvGrpSpPr>
          <p:cNvPr id="100" name="Group 99">
            <a:extLst>
              <a:ext uri="{FF2B5EF4-FFF2-40B4-BE49-F238E27FC236}">
                <a16:creationId xmlns:a16="http://schemas.microsoft.com/office/drawing/2014/main" id="{424D5354-705C-D006-5892-EEB549ABC332}"/>
              </a:ext>
            </a:extLst>
          </p:cNvPr>
          <p:cNvGrpSpPr/>
          <p:nvPr/>
        </p:nvGrpSpPr>
        <p:grpSpPr>
          <a:xfrm>
            <a:off x="4242453" y="5197039"/>
            <a:ext cx="378256" cy="408515"/>
            <a:chOff x="6406443" y="2039786"/>
            <a:chExt cx="625183" cy="675194"/>
          </a:xfrm>
        </p:grpSpPr>
        <p:sp>
          <p:nvSpPr>
            <p:cNvPr id="101" name="Freeform: Shape 100">
              <a:extLst>
                <a:ext uri="{FF2B5EF4-FFF2-40B4-BE49-F238E27FC236}">
                  <a16:creationId xmlns:a16="http://schemas.microsoft.com/office/drawing/2014/main" id="{4E62CCAE-55A3-8401-FFEA-D7F96F5789B7}"/>
                </a:ext>
              </a:extLst>
            </p:cNvPr>
            <p:cNvSpPr/>
            <p:nvPr/>
          </p:nvSpPr>
          <p:spPr>
            <a:xfrm>
              <a:off x="6406443" y="2039786"/>
              <a:ext cx="625183" cy="675194"/>
            </a:xfrm>
            <a:custGeom>
              <a:avLst/>
              <a:gdLst>
                <a:gd name="connsiteX0" fmla="*/ 623084 w 625183"/>
                <a:gd name="connsiteY0" fmla="*/ 555727 h 675194"/>
                <a:gd name="connsiteX1" fmla="*/ 515965 w 625183"/>
                <a:gd name="connsiteY1" fmla="*/ 395052 h 675194"/>
                <a:gd name="connsiteX2" fmla="*/ 562666 w 625183"/>
                <a:gd name="connsiteY2" fmla="*/ 250072 h 675194"/>
                <a:gd name="connsiteX3" fmla="*/ 312594 w 625183"/>
                <a:gd name="connsiteY3" fmla="*/ 0 h 675194"/>
                <a:gd name="connsiteX4" fmla="*/ 62522 w 625183"/>
                <a:gd name="connsiteY4" fmla="*/ 250072 h 675194"/>
                <a:gd name="connsiteX5" fmla="*/ 109210 w 625183"/>
                <a:gd name="connsiteY5" fmla="*/ 395045 h 675194"/>
                <a:gd name="connsiteX6" fmla="*/ 2104 w 625183"/>
                <a:gd name="connsiteY6" fmla="*/ 555727 h 675194"/>
                <a:gd name="connsiteX7" fmla="*/ 1479 w 625183"/>
                <a:gd name="connsiteY7" fmla="*/ 568560 h 675194"/>
                <a:gd name="connsiteX8" fmla="*/ 12507 w 625183"/>
                <a:gd name="connsiteY8" fmla="*/ 575166 h 675194"/>
                <a:gd name="connsiteX9" fmla="*/ 116375 w 625183"/>
                <a:gd name="connsiteY9" fmla="*/ 575166 h 675194"/>
                <a:gd name="connsiteX10" fmla="*/ 150835 w 625183"/>
                <a:gd name="connsiteY10" fmla="*/ 667088 h 675194"/>
                <a:gd name="connsiteX11" fmla="*/ 161125 w 625183"/>
                <a:gd name="connsiteY11" fmla="*/ 675110 h 675194"/>
                <a:gd name="connsiteX12" fmla="*/ 162551 w 625183"/>
                <a:gd name="connsiteY12" fmla="*/ 675195 h 675194"/>
                <a:gd name="connsiteX13" fmla="*/ 172954 w 625183"/>
                <a:gd name="connsiteY13" fmla="*/ 669627 h 675194"/>
                <a:gd name="connsiteX14" fmla="*/ 286837 w 625183"/>
                <a:gd name="connsiteY14" fmla="*/ 498816 h 675194"/>
                <a:gd name="connsiteX15" fmla="*/ 312594 w 625183"/>
                <a:gd name="connsiteY15" fmla="*/ 500144 h 675194"/>
                <a:gd name="connsiteX16" fmla="*/ 338351 w 625183"/>
                <a:gd name="connsiteY16" fmla="*/ 498816 h 675194"/>
                <a:gd name="connsiteX17" fmla="*/ 452234 w 625183"/>
                <a:gd name="connsiteY17" fmla="*/ 669627 h 675194"/>
                <a:gd name="connsiteX18" fmla="*/ 462637 w 625183"/>
                <a:gd name="connsiteY18" fmla="*/ 675195 h 675194"/>
                <a:gd name="connsiteX19" fmla="*/ 464063 w 625183"/>
                <a:gd name="connsiteY19" fmla="*/ 675110 h 675194"/>
                <a:gd name="connsiteX20" fmla="*/ 474353 w 625183"/>
                <a:gd name="connsiteY20" fmla="*/ 667088 h 675194"/>
                <a:gd name="connsiteX21" fmla="*/ 508813 w 625183"/>
                <a:gd name="connsiteY21" fmla="*/ 575166 h 675194"/>
                <a:gd name="connsiteX22" fmla="*/ 612681 w 625183"/>
                <a:gd name="connsiteY22" fmla="*/ 575166 h 675194"/>
                <a:gd name="connsiteX23" fmla="*/ 623709 w 625183"/>
                <a:gd name="connsiteY23" fmla="*/ 568560 h 675194"/>
                <a:gd name="connsiteX24" fmla="*/ 623084 w 625183"/>
                <a:gd name="connsiteY24" fmla="*/ 555727 h 675194"/>
                <a:gd name="connsiteX25" fmla="*/ 165689 w 625183"/>
                <a:gd name="connsiteY25" fmla="*/ 635450 h 675194"/>
                <a:gd name="connsiteX26" fmla="*/ 136743 w 625183"/>
                <a:gd name="connsiteY26" fmla="*/ 558266 h 675194"/>
                <a:gd name="connsiteX27" fmla="*/ 125040 w 625183"/>
                <a:gd name="connsiteY27" fmla="*/ 550159 h 675194"/>
                <a:gd name="connsiteX28" fmla="*/ 35864 w 625183"/>
                <a:gd name="connsiteY28" fmla="*/ 550159 h 675194"/>
                <a:gd name="connsiteX29" fmla="*/ 125603 w 625183"/>
                <a:gd name="connsiteY29" fmla="*/ 415549 h 675194"/>
                <a:gd name="connsiteX30" fmla="*/ 259729 w 625183"/>
                <a:gd name="connsiteY30" fmla="*/ 494401 h 675194"/>
                <a:gd name="connsiteX31" fmla="*/ 165689 w 625183"/>
                <a:gd name="connsiteY31" fmla="*/ 635450 h 675194"/>
                <a:gd name="connsiteX32" fmla="*/ 87529 w 625183"/>
                <a:gd name="connsiteY32" fmla="*/ 250072 h 675194"/>
                <a:gd name="connsiteX33" fmla="*/ 312594 w 625183"/>
                <a:gd name="connsiteY33" fmla="*/ 25007 h 675194"/>
                <a:gd name="connsiteX34" fmla="*/ 537659 w 625183"/>
                <a:gd name="connsiteY34" fmla="*/ 250072 h 675194"/>
                <a:gd name="connsiteX35" fmla="*/ 312594 w 625183"/>
                <a:gd name="connsiteY35" fmla="*/ 475137 h 675194"/>
                <a:gd name="connsiteX36" fmla="*/ 87529 w 625183"/>
                <a:gd name="connsiteY36" fmla="*/ 250072 h 675194"/>
                <a:gd name="connsiteX37" fmla="*/ 500148 w 625183"/>
                <a:gd name="connsiteY37" fmla="*/ 550159 h 675194"/>
                <a:gd name="connsiteX38" fmla="*/ 488445 w 625183"/>
                <a:gd name="connsiteY38" fmla="*/ 558266 h 675194"/>
                <a:gd name="connsiteX39" fmla="*/ 459499 w 625183"/>
                <a:gd name="connsiteY39" fmla="*/ 635450 h 675194"/>
                <a:gd name="connsiteX40" fmla="*/ 365459 w 625183"/>
                <a:gd name="connsiteY40" fmla="*/ 494401 h 675194"/>
                <a:gd name="connsiteX41" fmla="*/ 499585 w 625183"/>
                <a:gd name="connsiteY41" fmla="*/ 415554 h 675194"/>
                <a:gd name="connsiteX42" fmla="*/ 589324 w 625183"/>
                <a:gd name="connsiteY42" fmla="*/ 550159 h 675194"/>
                <a:gd name="connsiteX43" fmla="*/ 500148 w 625183"/>
                <a:gd name="connsiteY43" fmla="*/ 550159 h 6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25183" h="675194">
                  <a:moveTo>
                    <a:pt x="623084" y="555727"/>
                  </a:moveTo>
                  <a:lnTo>
                    <a:pt x="515965" y="395052"/>
                  </a:lnTo>
                  <a:cubicBezTo>
                    <a:pt x="545249" y="354105"/>
                    <a:pt x="562666" y="304135"/>
                    <a:pt x="562666" y="250072"/>
                  </a:cubicBezTo>
                  <a:cubicBezTo>
                    <a:pt x="562666" y="112179"/>
                    <a:pt x="450484" y="0"/>
                    <a:pt x="312594" y="0"/>
                  </a:cubicBezTo>
                  <a:cubicBezTo>
                    <a:pt x="174704" y="0"/>
                    <a:pt x="62522" y="112179"/>
                    <a:pt x="62522" y="250072"/>
                  </a:cubicBezTo>
                  <a:cubicBezTo>
                    <a:pt x="62522" y="304133"/>
                    <a:pt x="79939" y="354100"/>
                    <a:pt x="109210" y="395045"/>
                  </a:cubicBezTo>
                  <a:lnTo>
                    <a:pt x="2104" y="555727"/>
                  </a:lnTo>
                  <a:cubicBezTo>
                    <a:pt x="-459" y="559560"/>
                    <a:pt x="-696" y="564494"/>
                    <a:pt x="1479" y="568560"/>
                  </a:cubicBezTo>
                  <a:cubicBezTo>
                    <a:pt x="3655" y="572627"/>
                    <a:pt x="7894" y="575166"/>
                    <a:pt x="12507" y="575166"/>
                  </a:cubicBezTo>
                  <a:lnTo>
                    <a:pt x="116375" y="575166"/>
                  </a:lnTo>
                  <a:lnTo>
                    <a:pt x="150835" y="667088"/>
                  </a:lnTo>
                  <a:cubicBezTo>
                    <a:pt x="152485" y="671471"/>
                    <a:pt x="156461" y="674572"/>
                    <a:pt x="161125" y="675110"/>
                  </a:cubicBezTo>
                  <a:cubicBezTo>
                    <a:pt x="161600" y="675170"/>
                    <a:pt x="162076" y="675195"/>
                    <a:pt x="162551" y="675195"/>
                  </a:cubicBezTo>
                  <a:cubicBezTo>
                    <a:pt x="166702" y="675195"/>
                    <a:pt x="170628" y="673132"/>
                    <a:pt x="172954" y="669627"/>
                  </a:cubicBezTo>
                  <a:lnTo>
                    <a:pt x="286837" y="498816"/>
                  </a:lnTo>
                  <a:cubicBezTo>
                    <a:pt x="295301" y="499687"/>
                    <a:pt x="303891" y="500144"/>
                    <a:pt x="312594" y="500144"/>
                  </a:cubicBezTo>
                  <a:cubicBezTo>
                    <a:pt x="321297" y="500144"/>
                    <a:pt x="329886" y="499687"/>
                    <a:pt x="338351" y="498816"/>
                  </a:cubicBezTo>
                  <a:lnTo>
                    <a:pt x="452234" y="669627"/>
                  </a:lnTo>
                  <a:cubicBezTo>
                    <a:pt x="454560" y="673132"/>
                    <a:pt x="458486" y="675195"/>
                    <a:pt x="462637" y="675195"/>
                  </a:cubicBezTo>
                  <a:cubicBezTo>
                    <a:pt x="463112" y="675195"/>
                    <a:pt x="463587" y="675170"/>
                    <a:pt x="464063" y="675110"/>
                  </a:cubicBezTo>
                  <a:cubicBezTo>
                    <a:pt x="468726" y="674572"/>
                    <a:pt x="472703" y="671471"/>
                    <a:pt x="474353" y="667088"/>
                  </a:cubicBezTo>
                  <a:lnTo>
                    <a:pt x="508813" y="575166"/>
                  </a:lnTo>
                  <a:lnTo>
                    <a:pt x="612681" y="575166"/>
                  </a:lnTo>
                  <a:cubicBezTo>
                    <a:pt x="617294" y="575166"/>
                    <a:pt x="621533" y="572627"/>
                    <a:pt x="623709" y="568560"/>
                  </a:cubicBezTo>
                  <a:cubicBezTo>
                    <a:pt x="625884" y="564494"/>
                    <a:pt x="625634" y="559562"/>
                    <a:pt x="623084" y="555727"/>
                  </a:cubicBezTo>
                  <a:close/>
                  <a:moveTo>
                    <a:pt x="165689" y="635450"/>
                  </a:moveTo>
                  <a:lnTo>
                    <a:pt x="136743" y="558266"/>
                  </a:lnTo>
                  <a:cubicBezTo>
                    <a:pt x="134918" y="553395"/>
                    <a:pt x="130254" y="550159"/>
                    <a:pt x="125040" y="550159"/>
                  </a:cubicBezTo>
                  <a:lnTo>
                    <a:pt x="35864" y="550159"/>
                  </a:lnTo>
                  <a:lnTo>
                    <a:pt x="125603" y="415549"/>
                  </a:lnTo>
                  <a:cubicBezTo>
                    <a:pt x="160275" y="454676"/>
                    <a:pt x="206838" y="482964"/>
                    <a:pt x="259729" y="494401"/>
                  </a:cubicBezTo>
                  <a:lnTo>
                    <a:pt x="165689" y="635450"/>
                  </a:lnTo>
                  <a:close/>
                  <a:moveTo>
                    <a:pt x="87529" y="250072"/>
                  </a:moveTo>
                  <a:cubicBezTo>
                    <a:pt x="87529" y="125976"/>
                    <a:pt x="188496" y="25007"/>
                    <a:pt x="312594" y="25007"/>
                  </a:cubicBezTo>
                  <a:cubicBezTo>
                    <a:pt x="436692" y="25007"/>
                    <a:pt x="537659" y="125976"/>
                    <a:pt x="537659" y="250072"/>
                  </a:cubicBezTo>
                  <a:cubicBezTo>
                    <a:pt x="537659" y="374168"/>
                    <a:pt x="436692" y="475137"/>
                    <a:pt x="312594" y="475137"/>
                  </a:cubicBezTo>
                  <a:cubicBezTo>
                    <a:pt x="188496" y="475137"/>
                    <a:pt x="87529" y="374168"/>
                    <a:pt x="87529" y="250072"/>
                  </a:cubicBezTo>
                  <a:close/>
                  <a:moveTo>
                    <a:pt x="500148" y="550159"/>
                  </a:moveTo>
                  <a:cubicBezTo>
                    <a:pt x="494934" y="550159"/>
                    <a:pt x="490270" y="553395"/>
                    <a:pt x="488445" y="558266"/>
                  </a:cubicBezTo>
                  <a:lnTo>
                    <a:pt x="459499" y="635450"/>
                  </a:lnTo>
                  <a:lnTo>
                    <a:pt x="365459" y="494401"/>
                  </a:lnTo>
                  <a:cubicBezTo>
                    <a:pt x="418350" y="482964"/>
                    <a:pt x="464913" y="454679"/>
                    <a:pt x="499585" y="415554"/>
                  </a:cubicBezTo>
                  <a:lnTo>
                    <a:pt x="589324" y="550159"/>
                  </a:lnTo>
                  <a:lnTo>
                    <a:pt x="500148" y="550159"/>
                  </a:lnTo>
                  <a:close/>
                </a:path>
              </a:pathLst>
            </a:custGeom>
            <a:solidFill>
              <a:srgbClr val="6730E3"/>
            </a:solidFill>
            <a:ln w="12494" cap="flat">
              <a:noFill/>
              <a:prstDash val="solid"/>
              <a:miter/>
            </a:ln>
          </p:spPr>
          <p:txBody>
            <a:bodyPr rtlCol="0" anchor="ctr"/>
            <a:lstStyle/>
            <a:p>
              <a:pPr defTabSz="914126">
                <a:defRPr/>
              </a:pPr>
              <a:endParaRPr lang="en-US" sz="1799">
                <a:solidFill>
                  <a:srgbClr val="000000"/>
                </a:solidFill>
                <a:latin typeface="Arial"/>
              </a:endParaRPr>
            </a:p>
          </p:txBody>
        </p:sp>
        <p:sp>
          <p:nvSpPr>
            <p:cNvPr id="102" name="Freeform: Shape 101">
              <a:extLst>
                <a:ext uri="{FF2B5EF4-FFF2-40B4-BE49-F238E27FC236}">
                  <a16:creationId xmlns:a16="http://schemas.microsoft.com/office/drawing/2014/main" id="{959C14A4-F9E0-5B98-3221-89E0689EEBD2}"/>
                </a:ext>
              </a:extLst>
            </p:cNvPr>
            <p:cNvSpPr/>
            <p:nvPr/>
          </p:nvSpPr>
          <p:spPr>
            <a:xfrm>
              <a:off x="6581502" y="2152318"/>
              <a:ext cx="275068" cy="275089"/>
            </a:xfrm>
            <a:custGeom>
              <a:avLst/>
              <a:gdLst>
                <a:gd name="connsiteX0" fmla="*/ 212556 w 275068"/>
                <a:gd name="connsiteY0" fmla="*/ 275079 h 275089"/>
                <a:gd name="connsiteX1" fmla="*/ 205617 w 275068"/>
                <a:gd name="connsiteY1" fmla="*/ 272979 h 275089"/>
                <a:gd name="connsiteX2" fmla="*/ 137535 w 275068"/>
                <a:gd name="connsiteY2" fmla="*/ 227592 h 275089"/>
                <a:gd name="connsiteX3" fmla="*/ 69452 w 275068"/>
                <a:gd name="connsiteY3" fmla="*/ 272979 h 275089"/>
                <a:gd name="connsiteX4" fmla="*/ 55849 w 275068"/>
                <a:gd name="connsiteY4" fmla="*/ 273150 h 275089"/>
                <a:gd name="connsiteX5" fmla="*/ 50134 w 275068"/>
                <a:gd name="connsiteY5" fmla="*/ 260805 h 275089"/>
                <a:gd name="connsiteX6" fmla="*/ 61763 w 275068"/>
                <a:gd name="connsiteY6" fmla="*/ 179471 h 275089"/>
                <a:gd name="connsiteX7" fmla="*/ 3658 w 275068"/>
                <a:gd name="connsiteY7" fmla="*/ 121373 h 275089"/>
                <a:gd name="connsiteX8" fmla="*/ 645 w 275068"/>
                <a:gd name="connsiteY8" fmla="*/ 108576 h 275089"/>
                <a:gd name="connsiteX9" fmla="*/ 10723 w 275068"/>
                <a:gd name="connsiteY9" fmla="*/ 100151 h 275089"/>
                <a:gd name="connsiteX10" fmla="*/ 91296 w 275068"/>
                <a:gd name="connsiteY10" fmla="*/ 88649 h 275089"/>
                <a:gd name="connsiteX11" fmla="*/ 126044 w 275068"/>
                <a:gd name="connsiteY11" fmla="*/ 7583 h 275089"/>
                <a:gd name="connsiteX12" fmla="*/ 137535 w 275068"/>
                <a:gd name="connsiteY12" fmla="*/ 0 h 275089"/>
                <a:gd name="connsiteX13" fmla="*/ 149025 w 275068"/>
                <a:gd name="connsiteY13" fmla="*/ 7582 h 275089"/>
                <a:gd name="connsiteX14" fmla="*/ 183773 w 275068"/>
                <a:gd name="connsiteY14" fmla="*/ 88648 h 275089"/>
                <a:gd name="connsiteX15" fmla="*/ 264346 w 275068"/>
                <a:gd name="connsiteY15" fmla="*/ 100150 h 275089"/>
                <a:gd name="connsiteX16" fmla="*/ 274424 w 275068"/>
                <a:gd name="connsiteY16" fmla="*/ 108575 h 275089"/>
                <a:gd name="connsiteX17" fmla="*/ 271411 w 275068"/>
                <a:gd name="connsiteY17" fmla="*/ 121371 h 275089"/>
                <a:gd name="connsiteX18" fmla="*/ 213306 w 275068"/>
                <a:gd name="connsiteY18" fmla="*/ 179469 h 275089"/>
                <a:gd name="connsiteX19" fmla="*/ 224935 w 275068"/>
                <a:gd name="connsiteY19" fmla="*/ 260804 h 275089"/>
                <a:gd name="connsiteX20" fmla="*/ 219220 w 275068"/>
                <a:gd name="connsiteY20" fmla="*/ 273149 h 275089"/>
                <a:gd name="connsiteX21" fmla="*/ 212556 w 275068"/>
                <a:gd name="connsiteY21" fmla="*/ 275079 h 275089"/>
                <a:gd name="connsiteX22" fmla="*/ 137535 w 275068"/>
                <a:gd name="connsiteY22" fmla="*/ 200058 h 275089"/>
                <a:gd name="connsiteX23" fmla="*/ 144474 w 275068"/>
                <a:gd name="connsiteY23" fmla="*/ 202158 h 275089"/>
                <a:gd name="connsiteX24" fmla="*/ 196214 w 275068"/>
                <a:gd name="connsiteY24" fmla="*/ 236666 h 275089"/>
                <a:gd name="connsiteX25" fmla="*/ 187674 w 275068"/>
                <a:gd name="connsiteY25" fmla="*/ 176822 h 275089"/>
                <a:gd name="connsiteX26" fmla="*/ 191212 w 275068"/>
                <a:gd name="connsiteY26" fmla="*/ 166212 h 275089"/>
                <a:gd name="connsiteX27" fmla="*/ 236050 w 275068"/>
                <a:gd name="connsiteY27" fmla="*/ 121375 h 275089"/>
                <a:gd name="connsiteX28" fmla="*/ 173270 w 275068"/>
                <a:gd name="connsiteY28" fmla="*/ 112412 h 275089"/>
                <a:gd name="connsiteX29" fmla="*/ 163554 w 275068"/>
                <a:gd name="connsiteY29" fmla="*/ 104952 h 275089"/>
                <a:gd name="connsiteX30" fmla="*/ 137535 w 275068"/>
                <a:gd name="connsiteY30" fmla="*/ 44252 h 275089"/>
                <a:gd name="connsiteX31" fmla="*/ 111515 w 275068"/>
                <a:gd name="connsiteY31" fmla="*/ 104950 h 275089"/>
                <a:gd name="connsiteX32" fmla="*/ 101799 w 275068"/>
                <a:gd name="connsiteY32" fmla="*/ 112411 h 275089"/>
                <a:gd name="connsiteX33" fmla="*/ 39019 w 275068"/>
                <a:gd name="connsiteY33" fmla="*/ 121374 h 275089"/>
                <a:gd name="connsiteX34" fmla="*/ 83857 w 275068"/>
                <a:gd name="connsiteY34" fmla="*/ 166210 h 275089"/>
                <a:gd name="connsiteX35" fmla="*/ 87395 w 275068"/>
                <a:gd name="connsiteY35" fmla="*/ 176821 h 275089"/>
                <a:gd name="connsiteX36" fmla="*/ 78855 w 275068"/>
                <a:gd name="connsiteY36" fmla="*/ 236665 h 275089"/>
                <a:gd name="connsiteX37" fmla="*/ 130595 w 275068"/>
                <a:gd name="connsiteY37" fmla="*/ 202157 h 275089"/>
                <a:gd name="connsiteX38" fmla="*/ 137535 w 275068"/>
                <a:gd name="connsiteY38" fmla="*/ 200058 h 2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5068" h="275089">
                  <a:moveTo>
                    <a:pt x="212556" y="275079"/>
                  </a:moveTo>
                  <a:cubicBezTo>
                    <a:pt x="210143" y="275079"/>
                    <a:pt x="207717" y="274383"/>
                    <a:pt x="205617" y="272979"/>
                  </a:cubicBezTo>
                  <a:lnTo>
                    <a:pt x="137535" y="227592"/>
                  </a:lnTo>
                  <a:lnTo>
                    <a:pt x="69452" y="272979"/>
                  </a:lnTo>
                  <a:cubicBezTo>
                    <a:pt x="65351" y="275726"/>
                    <a:pt x="60025" y="275800"/>
                    <a:pt x="55849" y="273150"/>
                  </a:cubicBezTo>
                  <a:cubicBezTo>
                    <a:pt x="51672" y="270524"/>
                    <a:pt x="49434" y="265689"/>
                    <a:pt x="50134" y="260805"/>
                  </a:cubicBezTo>
                  <a:lnTo>
                    <a:pt x="61763" y="179471"/>
                  </a:lnTo>
                  <a:lnTo>
                    <a:pt x="3658" y="121373"/>
                  </a:lnTo>
                  <a:cubicBezTo>
                    <a:pt x="307" y="118027"/>
                    <a:pt x="-855" y="113069"/>
                    <a:pt x="645" y="108576"/>
                  </a:cubicBezTo>
                  <a:cubicBezTo>
                    <a:pt x="2133" y="104083"/>
                    <a:pt x="6034" y="100823"/>
                    <a:pt x="10723" y="100151"/>
                  </a:cubicBezTo>
                  <a:lnTo>
                    <a:pt x="91296" y="88649"/>
                  </a:lnTo>
                  <a:lnTo>
                    <a:pt x="126044" y="7583"/>
                  </a:lnTo>
                  <a:cubicBezTo>
                    <a:pt x="128007" y="2980"/>
                    <a:pt x="132533" y="0"/>
                    <a:pt x="137535" y="0"/>
                  </a:cubicBezTo>
                  <a:cubicBezTo>
                    <a:pt x="142536" y="0"/>
                    <a:pt x="147062" y="2980"/>
                    <a:pt x="149025" y="7582"/>
                  </a:cubicBezTo>
                  <a:lnTo>
                    <a:pt x="183773" y="88648"/>
                  </a:lnTo>
                  <a:lnTo>
                    <a:pt x="264346" y="100150"/>
                  </a:lnTo>
                  <a:cubicBezTo>
                    <a:pt x="269035" y="100822"/>
                    <a:pt x="272936" y="104083"/>
                    <a:pt x="274424" y="108575"/>
                  </a:cubicBezTo>
                  <a:cubicBezTo>
                    <a:pt x="275924" y="113069"/>
                    <a:pt x="274762" y="118027"/>
                    <a:pt x="271411" y="121371"/>
                  </a:cubicBezTo>
                  <a:lnTo>
                    <a:pt x="213306" y="179469"/>
                  </a:lnTo>
                  <a:lnTo>
                    <a:pt x="224935" y="260804"/>
                  </a:lnTo>
                  <a:cubicBezTo>
                    <a:pt x="225635" y="265688"/>
                    <a:pt x="223397" y="270523"/>
                    <a:pt x="219220" y="273149"/>
                  </a:cubicBezTo>
                  <a:cubicBezTo>
                    <a:pt x="217182" y="274444"/>
                    <a:pt x="214869" y="275079"/>
                    <a:pt x="212556" y="275079"/>
                  </a:cubicBezTo>
                  <a:close/>
                  <a:moveTo>
                    <a:pt x="137535" y="200058"/>
                  </a:moveTo>
                  <a:cubicBezTo>
                    <a:pt x="139948" y="200058"/>
                    <a:pt x="142373" y="200754"/>
                    <a:pt x="144474" y="202158"/>
                  </a:cubicBezTo>
                  <a:lnTo>
                    <a:pt x="196214" y="236666"/>
                  </a:lnTo>
                  <a:lnTo>
                    <a:pt x="187674" y="176822"/>
                  </a:lnTo>
                  <a:cubicBezTo>
                    <a:pt x="187124" y="172927"/>
                    <a:pt x="188424" y="168995"/>
                    <a:pt x="191212" y="166212"/>
                  </a:cubicBezTo>
                  <a:lnTo>
                    <a:pt x="236050" y="121375"/>
                  </a:lnTo>
                  <a:lnTo>
                    <a:pt x="173270" y="112412"/>
                  </a:lnTo>
                  <a:cubicBezTo>
                    <a:pt x="168956" y="111790"/>
                    <a:pt x="165280" y="108969"/>
                    <a:pt x="163554" y="104952"/>
                  </a:cubicBezTo>
                  <a:lnTo>
                    <a:pt x="137535" y="44252"/>
                  </a:lnTo>
                  <a:lnTo>
                    <a:pt x="111515" y="104950"/>
                  </a:lnTo>
                  <a:cubicBezTo>
                    <a:pt x="109789" y="108968"/>
                    <a:pt x="106113" y="111789"/>
                    <a:pt x="101799" y="112411"/>
                  </a:cubicBezTo>
                  <a:lnTo>
                    <a:pt x="39019" y="121374"/>
                  </a:lnTo>
                  <a:lnTo>
                    <a:pt x="83857" y="166210"/>
                  </a:lnTo>
                  <a:cubicBezTo>
                    <a:pt x="86645" y="168995"/>
                    <a:pt x="87945" y="172926"/>
                    <a:pt x="87395" y="176821"/>
                  </a:cubicBezTo>
                  <a:lnTo>
                    <a:pt x="78855" y="236665"/>
                  </a:lnTo>
                  <a:lnTo>
                    <a:pt x="130595" y="202157"/>
                  </a:lnTo>
                  <a:cubicBezTo>
                    <a:pt x="132696" y="200754"/>
                    <a:pt x="135121" y="200058"/>
                    <a:pt x="137535" y="200058"/>
                  </a:cubicBezTo>
                  <a:close/>
                </a:path>
              </a:pathLst>
            </a:custGeom>
            <a:solidFill>
              <a:srgbClr val="00BFB3"/>
            </a:solidFill>
            <a:ln w="12494" cap="flat">
              <a:noFill/>
              <a:prstDash val="solid"/>
              <a:miter/>
            </a:ln>
          </p:spPr>
          <p:txBody>
            <a:bodyPr rtlCol="0" anchor="ctr"/>
            <a:lstStyle/>
            <a:p>
              <a:pPr defTabSz="914126">
                <a:defRPr/>
              </a:pPr>
              <a:endParaRPr lang="en-US" sz="1799">
                <a:solidFill>
                  <a:srgbClr val="000000"/>
                </a:solidFill>
                <a:latin typeface="Arial"/>
              </a:endParaRPr>
            </a:p>
          </p:txBody>
        </p:sp>
      </p:grpSp>
      <p:grpSp>
        <p:nvGrpSpPr>
          <p:cNvPr id="109" name="Group 108">
            <a:extLst>
              <a:ext uri="{FF2B5EF4-FFF2-40B4-BE49-F238E27FC236}">
                <a16:creationId xmlns:a16="http://schemas.microsoft.com/office/drawing/2014/main" id="{40707BE6-8530-F382-6985-1F282BC3541C}"/>
              </a:ext>
            </a:extLst>
          </p:cNvPr>
          <p:cNvGrpSpPr/>
          <p:nvPr/>
        </p:nvGrpSpPr>
        <p:grpSpPr>
          <a:xfrm>
            <a:off x="4905269" y="2131925"/>
            <a:ext cx="393659" cy="400950"/>
            <a:chOff x="4858939" y="2112836"/>
            <a:chExt cx="514350" cy="523875"/>
          </a:xfrm>
        </p:grpSpPr>
        <p:sp>
          <p:nvSpPr>
            <p:cNvPr id="106" name="Freeform: Shape 105">
              <a:extLst>
                <a:ext uri="{FF2B5EF4-FFF2-40B4-BE49-F238E27FC236}">
                  <a16:creationId xmlns:a16="http://schemas.microsoft.com/office/drawing/2014/main" id="{FF9C235F-6643-FEBB-DAD5-FEBBDC95467D}"/>
                </a:ext>
              </a:extLst>
            </p:cNvPr>
            <p:cNvSpPr/>
            <p:nvPr/>
          </p:nvSpPr>
          <p:spPr>
            <a:xfrm>
              <a:off x="4868464" y="2617661"/>
              <a:ext cx="495300" cy="19050"/>
            </a:xfrm>
            <a:custGeom>
              <a:avLst/>
              <a:gdLst>
                <a:gd name="connsiteX0" fmla="*/ 485775 w 495300"/>
                <a:gd name="connsiteY0" fmla="*/ 19050 h 19050"/>
                <a:gd name="connsiteX1" fmla="*/ 9525 w 495300"/>
                <a:gd name="connsiteY1" fmla="*/ 19050 h 19050"/>
                <a:gd name="connsiteX2" fmla="*/ 0 w 495300"/>
                <a:gd name="connsiteY2" fmla="*/ 9525 h 19050"/>
                <a:gd name="connsiteX3" fmla="*/ 9525 w 495300"/>
                <a:gd name="connsiteY3" fmla="*/ 0 h 19050"/>
                <a:gd name="connsiteX4" fmla="*/ 485775 w 495300"/>
                <a:gd name="connsiteY4" fmla="*/ 0 h 19050"/>
                <a:gd name="connsiteX5" fmla="*/ 495300 w 495300"/>
                <a:gd name="connsiteY5" fmla="*/ 9525 h 19050"/>
                <a:gd name="connsiteX6" fmla="*/ 485775 w 49530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19050">
                  <a:moveTo>
                    <a:pt x="485775" y="19050"/>
                  </a:moveTo>
                  <a:lnTo>
                    <a:pt x="9525" y="19050"/>
                  </a:lnTo>
                  <a:cubicBezTo>
                    <a:pt x="4286" y="19050"/>
                    <a:pt x="0" y="14764"/>
                    <a:pt x="0" y="9525"/>
                  </a:cubicBezTo>
                  <a:cubicBezTo>
                    <a:pt x="0" y="4286"/>
                    <a:pt x="4286" y="0"/>
                    <a:pt x="9525" y="0"/>
                  </a:cubicBezTo>
                  <a:lnTo>
                    <a:pt x="485775" y="0"/>
                  </a:lnTo>
                  <a:cubicBezTo>
                    <a:pt x="491014" y="0"/>
                    <a:pt x="495300" y="4286"/>
                    <a:pt x="495300" y="9525"/>
                  </a:cubicBezTo>
                  <a:cubicBezTo>
                    <a:pt x="495300" y="14764"/>
                    <a:pt x="491014" y="19050"/>
                    <a:pt x="485775" y="19050"/>
                  </a:cubicBezTo>
                  <a:close/>
                </a:path>
              </a:pathLst>
            </a:custGeom>
            <a:solidFill>
              <a:schemeClr val="accent4"/>
            </a:solidFill>
            <a:ln w="0" cap="flat">
              <a:noFill/>
              <a:prstDash val="solid"/>
              <a:miter/>
            </a:ln>
          </p:spPr>
          <p:txBody>
            <a:bodyPr rtlCol="0" anchor="ctr"/>
            <a:lstStyle/>
            <a:p>
              <a:pPr defTabSz="914126">
                <a:defRPr/>
              </a:pPr>
              <a:endParaRPr lang="en-US" sz="1799">
                <a:solidFill>
                  <a:srgbClr val="000000"/>
                </a:solidFill>
                <a:latin typeface="Arial"/>
              </a:endParaRPr>
            </a:p>
          </p:txBody>
        </p:sp>
        <p:sp>
          <p:nvSpPr>
            <p:cNvPr id="107" name="Freeform: Shape 106">
              <a:extLst>
                <a:ext uri="{FF2B5EF4-FFF2-40B4-BE49-F238E27FC236}">
                  <a16:creationId xmlns:a16="http://schemas.microsoft.com/office/drawing/2014/main" id="{6C03D2CF-01FA-DB8C-E69A-FFD3D7BA3494}"/>
                </a:ext>
              </a:extLst>
            </p:cNvPr>
            <p:cNvSpPr/>
            <p:nvPr/>
          </p:nvSpPr>
          <p:spPr>
            <a:xfrm>
              <a:off x="4858939" y="2112836"/>
              <a:ext cx="514350" cy="476249"/>
            </a:xfrm>
            <a:custGeom>
              <a:avLst/>
              <a:gdLst>
                <a:gd name="connsiteX0" fmla="*/ 510254 w 514350"/>
                <a:gd name="connsiteY0" fmla="*/ 173165 h 476249"/>
                <a:gd name="connsiteX1" fmla="*/ 262604 w 514350"/>
                <a:gd name="connsiteY1" fmla="*/ 1715 h 476249"/>
                <a:gd name="connsiteX2" fmla="*/ 251746 w 514350"/>
                <a:gd name="connsiteY2" fmla="*/ 1715 h 476249"/>
                <a:gd name="connsiteX3" fmla="*/ 4096 w 514350"/>
                <a:gd name="connsiteY3" fmla="*/ 173165 h 476249"/>
                <a:gd name="connsiteX4" fmla="*/ 0 w 514350"/>
                <a:gd name="connsiteY4" fmla="*/ 180975 h 476249"/>
                <a:gd name="connsiteX5" fmla="*/ 0 w 514350"/>
                <a:gd name="connsiteY5" fmla="*/ 209550 h 476249"/>
                <a:gd name="connsiteX6" fmla="*/ 9525 w 514350"/>
                <a:gd name="connsiteY6" fmla="*/ 219075 h 476249"/>
                <a:gd name="connsiteX7" fmla="*/ 57150 w 514350"/>
                <a:gd name="connsiteY7" fmla="*/ 219075 h 476249"/>
                <a:gd name="connsiteX8" fmla="*/ 57150 w 514350"/>
                <a:gd name="connsiteY8" fmla="*/ 457200 h 476249"/>
                <a:gd name="connsiteX9" fmla="*/ 38100 w 514350"/>
                <a:gd name="connsiteY9" fmla="*/ 457200 h 476249"/>
                <a:gd name="connsiteX10" fmla="*/ 28575 w 514350"/>
                <a:gd name="connsiteY10" fmla="*/ 466725 h 476249"/>
                <a:gd name="connsiteX11" fmla="*/ 38100 w 514350"/>
                <a:gd name="connsiteY11" fmla="*/ 476250 h 476249"/>
                <a:gd name="connsiteX12" fmla="*/ 476250 w 514350"/>
                <a:gd name="connsiteY12" fmla="*/ 476250 h 476249"/>
                <a:gd name="connsiteX13" fmla="*/ 485775 w 514350"/>
                <a:gd name="connsiteY13" fmla="*/ 466725 h 476249"/>
                <a:gd name="connsiteX14" fmla="*/ 476250 w 514350"/>
                <a:gd name="connsiteY14" fmla="*/ 457200 h 476249"/>
                <a:gd name="connsiteX15" fmla="*/ 457200 w 514350"/>
                <a:gd name="connsiteY15" fmla="*/ 457200 h 476249"/>
                <a:gd name="connsiteX16" fmla="*/ 457200 w 514350"/>
                <a:gd name="connsiteY16" fmla="*/ 219075 h 476249"/>
                <a:gd name="connsiteX17" fmla="*/ 504825 w 514350"/>
                <a:gd name="connsiteY17" fmla="*/ 219075 h 476249"/>
                <a:gd name="connsiteX18" fmla="*/ 514350 w 514350"/>
                <a:gd name="connsiteY18" fmla="*/ 209550 h 476249"/>
                <a:gd name="connsiteX19" fmla="*/ 514350 w 514350"/>
                <a:gd name="connsiteY19" fmla="*/ 180975 h 476249"/>
                <a:gd name="connsiteX20" fmla="*/ 510254 w 514350"/>
                <a:gd name="connsiteY20" fmla="*/ 173165 h 476249"/>
                <a:gd name="connsiteX21" fmla="*/ 76200 w 514350"/>
                <a:gd name="connsiteY21" fmla="*/ 219075 h 476249"/>
                <a:gd name="connsiteX22" fmla="*/ 114300 w 514350"/>
                <a:gd name="connsiteY22" fmla="*/ 219075 h 476249"/>
                <a:gd name="connsiteX23" fmla="*/ 114300 w 514350"/>
                <a:gd name="connsiteY23" fmla="*/ 457200 h 476249"/>
                <a:gd name="connsiteX24" fmla="*/ 76200 w 514350"/>
                <a:gd name="connsiteY24" fmla="*/ 457200 h 476249"/>
                <a:gd name="connsiteX25" fmla="*/ 76200 w 514350"/>
                <a:gd name="connsiteY25" fmla="*/ 219075 h 476249"/>
                <a:gd name="connsiteX26" fmla="*/ 219075 w 514350"/>
                <a:gd name="connsiteY26" fmla="*/ 219075 h 476249"/>
                <a:gd name="connsiteX27" fmla="*/ 219075 w 514350"/>
                <a:gd name="connsiteY27" fmla="*/ 457200 h 476249"/>
                <a:gd name="connsiteX28" fmla="*/ 133350 w 514350"/>
                <a:gd name="connsiteY28" fmla="*/ 457200 h 476249"/>
                <a:gd name="connsiteX29" fmla="*/ 133350 w 514350"/>
                <a:gd name="connsiteY29" fmla="*/ 219075 h 476249"/>
                <a:gd name="connsiteX30" fmla="*/ 219075 w 514350"/>
                <a:gd name="connsiteY30" fmla="*/ 219075 h 476249"/>
                <a:gd name="connsiteX31" fmla="*/ 276225 w 514350"/>
                <a:gd name="connsiteY31" fmla="*/ 219075 h 476249"/>
                <a:gd name="connsiteX32" fmla="*/ 276225 w 514350"/>
                <a:gd name="connsiteY32" fmla="*/ 457200 h 476249"/>
                <a:gd name="connsiteX33" fmla="*/ 238125 w 514350"/>
                <a:gd name="connsiteY33" fmla="*/ 457200 h 476249"/>
                <a:gd name="connsiteX34" fmla="*/ 238125 w 514350"/>
                <a:gd name="connsiteY34" fmla="*/ 219075 h 476249"/>
                <a:gd name="connsiteX35" fmla="*/ 276225 w 514350"/>
                <a:gd name="connsiteY35" fmla="*/ 219075 h 476249"/>
                <a:gd name="connsiteX36" fmla="*/ 381000 w 514350"/>
                <a:gd name="connsiteY36" fmla="*/ 219075 h 476249"/>
                <a:gd name="connsiteX37" fmla="*/ 381000 w 514350"/>
                <a:gd name="connsiteY37" fmla="*/ 457200 h 476249"/>
                <a:gd name="connsiteX38" fmla="*/ 295275 w 514350"/>
                <a:gd name="connsiteY38" fmla="*/ 457200 h 476249"/>
                <a:gd name="connsiteX39" fmla="*/ 295275 w 514350"/>
                <a:gd name="connsiteY39" fmla="*/ 219075 h 476249"/>
                <a:gd name="connsiteX40" fmla="*/ 381000 w 514350"/>
                <a:gd name="connsiteY40" fmla="*/ 219075 h 476249"/>
                <a:gd name="connsiteX41" fmla="*/ 438150 w 514350"/>
                <a:gd name="connsiteY41" fmla="*/ 457200 h 476249"/>
                <a:gd name="connsiteX42" fmla="*/ 400050 w 514350"/>
                <a:gd name="connsiteY42" fmla="*/ 457200 h 476249"/>
                <a:gd name="connsiteX43" fmla="*/ 400050 w 514350"/>
                <a:gd name="connsiteY43" fmla="*/ 219075 h 476249"/>
                <a:gd name="connsiteX44" fmla="*/ 438150 w 514350"/>
                <a:gd name="connsiteY44" fmla="*/ 219075 h 476249"/>
                <a:gd name="connsiteX45" fmla="*/ 438150 w 514350"/>
                <a:gd name="connsiteY45" fmla="*/ 457200 h 476249"/>
                <a:gd name="connsiteX46" fmla="*/ 495300 w 514350"/>
                <a:gd name="connsiteY46" fmla="*/ 200025 h 476249"/>
                <a:gd name="connsiteX47" fmla="*/ 19050 w 514350"/>
                <a:gd name="connsiteY47" fmla="*/ 200025 h 476249"/>
                <a:gd name="connsiteX48" fmla="*/ 19050 w 514350"/>
                <a:gd name="connsiteY48" fmla="*/ 185928 h 476249"/>
                <a:gd name="connsiteX49" fmla="*/ 257175 w 514350"/>
                <a:gd name="connsiteY49" fmla="*/ 21146 h 476249"/>
                <a:gd name="connsiteX50" fmla="*/ 495300 w 514350"/>
                <a:gd name="connsiteY50" fmla="*/ 186023 h 476249"/>
                <a:gd name="connsiteX51" fmla="*/ 495300 w 514350"/>
                <a:gd name="connsiteY51" fmla="*/ 200120 h 476249"/>
                <a:gd name="connsiteX52" fmla="*/ 495300 w 514350"/>
                <a:gd name="connsiteY52" fmla="*/ 200120 h 47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14350" h="476249">
                  <a:moveTo>
                    <a:pt x="510254" y="173165"/>
                  </a:moveTo>
                  <a:lnTo>
                    <a:pt x="262604" y="1715"/>
                  </a:lnTo>
                  <a:cubicBezTo>
                    <a:pt x="259366" y="-572"/>
                    <a:pt x="254984" y="-572"/>
                    <a:pt x="251746" y="1715"/>
                  </a:cubicBezTo>
                  <a:lnTo>
                    <a:pt x="4096" y="173165"/>
                  </a:lnTo>
                  <a:cubicBezTo>
                    <a:pt x="1524" y="174974"/>
                    <a:pt x="0" y="177832"/>
                    <a:pt x="0" y="180975"/>
                  </a:cubicBezTo>
                  <a:lnTo>
                    <a:pt x="0" y="209550"/>
                  </a:lnTo>
                  <a:cubicBezTo>
                    <a:pt x="0" y="214789"/>
                    <a:pt x="4286" y="219075"/>
                    <a:pt x="9525" y="219075"/>
                  </a:cubicBezTo>
                  <a:lnTo>
                    <a:pt x="57150" y="219075"/>
                  </a:lnTo>
                  <a:lnTo>
                    <a:pt x="57150" y="457200"/>
                  </a:lnTo>
                  <a:lnTo>
                    <a:pt x="38100" y="457200"/>
                  </a:lnTo>
                  <a:cubicBezTo>
                    <a:pt x="32861" y="457200"/>
                    <a:pt x="28575" y="461486"/>
                    <a:pt x="28575" y="466725"/>
                  </a:cubicBezTo>
                  <a:cubicBezTo>
                    <a:pt x="28575" y="471964"/>
                    <a:pt x="32861" y="476250"/>
                    <a:pt x="38100" y="476250"/>
                  </a:cubicBezTo>
                  <a:lnTo>
                    <a:pt x="476250" y="476250"/>
                  </a:lnTo>
                  <a:cubicBezTo>
                    <a:pt x="481489" y="476250"/>
                    <a:pt x="485775" y="471964"/>
                    <a:pt x="485775" y="466725"/>
                  </a:cubicBezTo>
                  <a:cubicBezTo>
                    <a:pt x="485775" y="461486"/>
                    <a:pt x="481489" y="457200"/>
                    <a:pt x="476250" y="457200"/>
                  </a:cubicBezTo>
                  <a:lnTo>
                    <a:pt x="457200" y="457200"/>
                  </a:lnTo>
                  <a:lnTo>
                    <a:pt x="457200" y="219075"/>
                  </a:lnTo>
                  <a:lnTo>
                    <a:pt x="504825" y="219075"/>
                  </a:lnTo>
                  <a:cubicBezTo>
                    <a:pt x="510064" y="219075"/>
                    <a:pt x="514350" y="214789"/>
                    <a:pt x="514350" y="209550"/>
                  </a:cubicBezTo>
                  <a:lnTo>
                    <a:pt x="514350" y="180975"/>
                  </a:lnTo>
                  <a:cubicBezTo>
                    <a:pt x="514350" y="177832"/>
                    <a:pt x="512826" y="174879"/>
                    <a:pt x="510254" y="173165"/>
                  </a:cubicBezTo>
                  <a:close/>
                  <a:moveTo>
                    <a:pt x="76200" y="219075"/>
                  </a:moveTo>
                  <a:lnTo>
                    <a:pt x="114300" y="219075"/>
                  </a:lnTo>
                  <a:lnTo>
                    <a:pt x="114300" y="457200"/>
                  </a:lnTo>
                  <a:lnTo>
                    <a:pt x="76200" y="457200"/>
                  </a:lnTo>
                  <a:lnTo>
                    <a:pt x="76200" y="219075"/>
                  </a:lnTo>
                  <a:close/>
                  <a:moveTo>
                    <a:pt x="219075" y="219075"/>
                  </a:moveTo>
                  <a:lnTo>
                    <a:pt x="219075" y="457200"/>
                  </a:lnTo>
                  <a:lnTo>
                    <a:pt x="133350" y="457200"/>
                  </a:lnTo>
                  <a:lnTo>
                    <a:pt x="133350" y="219075"/>
                  </a:lnTo>
                  <a:lnTo>
                    <a:pt x="219075" y="219075"/>
                  </a:lnTo>
                  <a:close/>
                  <a:moveTo>
                    <a:pt x="276225" y="219075"/>
                  </a:moveTo>
                  <a:lnTo>
                    <a:pt x="276225" y="457200"/>
                  </a:lnTo>
                  <a:lnTo>
                    <a:pt x="238125" y="457200"/>
                  </a:lnTo>
                  <a:lnTo>
                    <a:pt x="238125" y="219075"/>
                  </a:lnTo>
                  <a:lnTo>
                    <a:pt x="276225" y="219075"/>
                  </a:lnTo>
                  <a:close/>
                  <a:moveTo>
                    <a:pt x="381000" y="219075"/>
                  </a:moveTo>
                  <a:lnTo>
                    <a:pt x="381000" y="457200"/>
                  </a:lnTo>
                  <a:lnTo>
                    <a:pt x="295275" y="457200"/>
                  </a:lnTo>
                  <a:lnTo>
                    <a:pt x="295275" y="219075"/>
                  </a:lnTo>
                  <a:lnTo>
                    <a:pt x="381000" y="219075"/>
                  </a:lnTo>
                  <a:close/>
                  <a:moveTo>
                    <a:pt x="438150" y="457200"/>
                  </a:moveTo>
                  <a:lnTo>
                    <a:pt x="400050" y="457200"/>
                  </a:lnTo>
                  <a:lnTo>
                    <a:pt x="400050" y="219075"/>
                  </a:lnTo>
                  <a:lnTo>
                    <a:pt x="438150" y="219075"/>
                  </a:lnTo>
                  <a:lnTo>
                    <a:pt x="438150" y="457200"/>
                  </a:lnTo>
                  <a:close/>
                  <a:moveTo>
                    <a:pt x="495300" y="200025"/>
                  </a:moveTo>
                  <a:lnTo>
                    <a:pt x="19050" y="200025"/>
                  </a:lnTo>
                  <a:lnTo>
                    <a:pt x="19050" y="185928"/>
                  </a:lnTo>
                  <a:lnTo>
                    <a:pt x="257175" y="21146"/>
                  </a:lnTo>
                  <a:lnTo>
                    <a:pt x="495300" y="186023"/>
                  </a:lnTo>
                  <a:lnTo>
                    <a:pt x="495300" y="200120"/>
                  </a:lnTo>
                  <a:lnTo>
                    <a:pt x="495300" y="200120"/>
                  </a:lnTo>
                  <a:close/>
                </a:path>
              </a:pathLst>
            </a:custGeom>
            <a:solidFill>
              <a:schemeClr val="accent4"/>
            </a:solidFill>
            <a:ln w="0" cap="flat">
              <a:noFill/>
              <a:prstDash val="solid"/>
              <a:miter/>
            </a:ln>
          </p:spPr>
          <p:txBody>
            <a:bodyPr rtlCol="0" anchor="ctr"/>
            <a:lstStyle/>
            <a:p>
              <a:pPr defTabSz="914126">
                <a:defRPr/>
              </a:pPr>
              <a:endParaRPr lang="en-US" sz="1799">
                <a:solidFill>
                  <a:srgbClr val="000000"/>
                </a:solidFill>
                <a:latin typeface="Arial"/>
              </a:endParaRPr>
            </a:p>
          </p:txBody>
        </p:sp>
        <p:sp>
          <p:nvSpPr>
            <p:cNvPr id="108" name="Freeform: Shape 107">
              <a:extLst>
                <a:ext uri="{FF2B5EF4-FFF2-40B4-BE49-F238E27FC236}">
                  <a16:creationId xmlns:a16="http://schemas.microsoft.com/office/drawing/2014/main" id="{8DC0664D-7460-1F70-2D05-E0862F82D9FA}"/>
                </a:ext>
              </a:extLst>
            </p:cNvPr>
            <p:cNvSpPr/>
            <p:nvPr/>
          </p:nvSpPr>
          <p:spPr>
            <a:xfrm>
              <a:off x="5068489" y="2189036"/>
              <a:ext cx="95250" cy="95250"/>
            </a:xfrm>
            <a:custGeom>
              <a:avLst/>
              <a:gdLst>
                <a:gd name="connsiteX0" fmla="*/ 47625 w 95250"/>
                <a:gd name="connsiteY0" fmla="*/ 95250 h 95250"/>
                <a:gd name="connsiteX1" fmla="*/ 0 w 95250"/>
                <a:gd name="connsiteY1" fmla="*/ 47625 h 95250"/>
                <a:gd name="connsiteX2" fmla="*/ 47625 w 95250"/>
                <a:gd name="connsiteY2" fmla="*/ 0 h 95250"/>
                <a:gd name="connsiteX3" fmla="*/ 95250 w 95250"/>
                <a:gd name="connsiteY3" fmla="*/ 47625 h 95250"/>
                <a:gd name="connsiteX4" fmla="*/ 47625 w 95250"/>
                <a:gd name="connsiteY4" fmla="*/ 95250 h 95250"/>
                <a:gd name="connsiteX5" fmla="*/ 47625 w 95250"/>
                <a:gd name="connsiteY5" fmla="*/ 19050 h 95250"/>
                <a:gd name="connsiteX6" fmla="*/ 19050 w 95250"/>
                <a:gd name="connsiteY6" fmla="*/ 47625 h 95250"/>
                <a:gd name="connsiteX7" fmla="*/ 47625 w 95250"/>
                <a:gd name="connsiteY7" fmla="*/ 76200 h 95250"/>
                <a:gd name="connsiteX8" fmla="*/ 76200 w 95250"/>
                <a:gd name="connsiteY8" fmla="*/ 47625 h 95250"/>
                <a:gd name="connsiteX9" fmla="*/ 47625 w 95250"/>
                <a:gd name="connsiteY9"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47625" y="95250"/>
                  </a:moveTo>
                  <a:cubicBezTo>
                    <a:pt x="21336" y="95250"/>
                    <a:pt x="0" y="73914"/>
                    <a:pt x="0" y="47625"/>
                  </a:cubicBezTo>
                  <a:cubicBezTo>
                    <a:pt x="0" y="21336"/>
                    <a:pt x="21336" y="0"/>
                    <a:pt x="47625" y="0"/>
                  </a:cubicBezTo>
                  <a:cubicBezTo>
                    <a:pt x="73914" y="0"/>
                    <a:pt x="95250" y="21336"/>
                    <a:pt x="95250" y="47625"/>
                  </a:cubicBezTo>
                  <a:cubicBezTo>
                    <a:pt x="95250" y="73914"/>
                    <a:pt x="73914" y="95250"/>
                    <a:pt x="47625" y="95250"/>
                  </a:cubicBezTo>
                  <a:close/>
                  <a:moveTo>
                    <a:pt x="47625" y="19050"/>
                  </a:moveTo>
                  <a:cubicBezTo>
                    <a:pt x="31909" y="19050"/>
                    <a:pt x="19050" y="31909"/>
                    <a:pt x="19050" y="47625"/>
                  </a:cubicBezTo>
                  <a:cubicBezTo>
                    <a:pt x="19050" y="63341"/>
                    <a:pt x="31909" y="76200"/>
                    <a:pt x="47625" y="76200"/>
                  </a:cubicBezTo>
                  <a:cubicBezTo>
                    <a:pt x="63341" y="76200"/>
                    <a:pt x="76200" y="63341"/>
                    <a:pt x="76200" y="47625"/>
                  </a:cubicBezTo>
                  <a:cubicBezTo>
                    <a:pt x="76200" y="31909"/>
                    <a:pt x="63341" y="19050"/>
                    <a:pt x="47625" y="19050"/>
                  </a:cubicBezTo>
                  <a:close/>
                </a:path>
              </a:pathLst>
            </a:custGeom>
            <a:solidFill>
              <a:schemeClr val="accent2"/>
            </a:solidFill>
            <a:ln w="0" cap="flat">
              <a:noFill/>
              <a:prstDash val="solid"/>
              <a:miter/>
            </a:ln>
          </p:spPr>
          <p:txBody>
            <a:bodyPr rtlCol="0" anchor="ctr"/>
            <a:lstStyle/>
            <a:p>
              <a:pPr defTabSz="914126">
                <a:defRPr/>
              </a:pPr>
              <a:endParaRPr lang="en-US" sz="1799">
                <a:solidFill>
                  <a:srgbClr val="000000"/>
                </a:solidFill>
                <a:latin typeface="Arial"/>
              </a:endParaRPr>
            </a:p>
          </p:txBody>
        </p:sp>
      </p:grpSp>
      <p:grpSp>
        <p:nvGrpSpPr>
          <p:cNvPr id="117" name="Group 116">
            <a:extLst>
              <a:ext uri="{FF2B5EF4-FFF2-40B4-BE49-F238E27FC236}">
                <a16:creationId xmlns:a16="http://schemas.microsoft.com/office/drawing/2014/main" id="{C7CF8068-6ED9-B015-FF84-EA04E081EFB0}"/>
              </a:ext>
            </a:extLst>
          </p:cNvPr>
          <p:cNvGrpSpPr/>
          <p:nvPr/>
        </p:nvGrpSpPr>
        <p:grpSpPr>
          <a:xfrm>
            <a:off x="4419648" y="1206043"/>
            <a:ext cx="457281" cy="406079"/>
            <a:chOff x="4381839" y="1194853"/>
            <a:chExt cx="514524" cy="456913"/>
          </a:xfrm>
        </p:grpSpPr>
        <p:sp>
          <p:nvSpPr>
            <p:cNvPr id="113" name="Freeform: Shape 112">
              <a:extLst>
                <a:ext uri="{FF2B5EF4-FFF2-40B4-BE49-F238E27FC236}">
                  <a16:creationId xmlns:a16="http://schemas.microsoft.com/office/drawing/2014/main" id="{C2F595B2-9D1C-8350-5340-1C8AC4CEA903}"/>
                </a:ext>
              </a:extLst>
            </p:cNvPr>
            <p:cNvSpPr/>
            <p:nvPr/>
          </p:nvSpPr>
          <p:spPr>
            <a:xfrm>
              <a:off x="4381839" y="1337657"/>
              <a:ext cx="514524" cy="314109"/>
            </a:xfrm>
            <a:custGeom>
              <a:avLst/>
              <a:gdLst>
                <a:gd name="connsiteX0" fmla="*/ 513977 w 514524"/>
                <a:gd name="connsiteY0" fmla="*/ 150089 h 314109"/>
                <a:gd name="connsiteX1" fmla="*/ 501690 w 514524"/>
                <a:gd name="connsiteY1" fmla="*/ 144565 h 314109"/>
                <a:gd name="connsiteX2" fmla="*/ 407297 w 514524"/>
                <a:gd name="connsiteY2" fmla="*/ 180283 h 314109"/>
                <a:gd name="connsiteX3" fmla="*/ 322810 w 514524"/>
                <a:gd name="connsiteY3" fmla="*/ 139897 h 314109"/>
                <a:gd name="connsiteX4" fmla="*/ 319381 w 514524"/>
                <a:gd name="connsiteY4" fmla="*/ 137707 h 314109"/>
                <a:gd name="connsiteX5" fmla="*/ 311476 w 514524"/>
                <a:gd name="connsiteY5" fmla="*/ 129706 h 314109"/>
                <a:gd name="connsiteX6" fmla="*/ 306427 w 514524"/>
                <a:gd name="connsiteY6" fmla="*/ 99035 h 314109"/>
                <a:gd name="connsiteX7" fmla="*/ 315286 w 514524"/>
                <a:gd name="connsiteY7" fmla="*/ 92653 h 314109"/>
                <a:gd name="connsiteX8" fmla="*/ 317476 w 514524"/>
                <a:gd name="connsiteY8" fmla="*/ 79318 h 314109"/>
                <a:gd name="connsiteX9" fmla="*/ 304141 w 514524"/>
                <a:gd name="connsiteY9" fmla="*/ 77128 h 314109"/>
                <a:gd name="connsiteX10" fmla="*/ 276805 w 514524"/>
                <a:gd name="connsiteY10" fmla="*/ 96844 h 314109"/>
                <a:gd name="connsiteX11" fmla="*/ 273471 w 514524"/>
                <a:gd name="connsiteY11" fmla="*/ 101226 h 314109"/>
                <a:gd name="connsiteX12" fmla="*/ 242896 w 514524"/>
                <a:gd name="connsiteY12" fmla="*/ 137707 h 314109"/>
                <a:gd name="connsiteX13" fmla="*/ 235085 w 514524"/>
                <a:gd name="connsiteY13" fmla="*/ 137230 h 314109"/>
                <a:gd name="connsiteX14" fmla="*/ 244896 w 514524"/>
                <a:gd name="connsiteY14" fmla="*/ 78080 h 314109"/>
                <a:gd name="connsiteX15" fmla="*/ 286996 w 514524"/>
                <a:gd name="connsiteY15" fmla="*/ 44362 h 314109"/>
                <a:gd name="connsiteX16" fmla="*/ 303951 w 514524"/>
                <a:gd name="connsiteY16" fmla="*/ 40361 h 314109"/>
                <a:gd name="connsiteX17" fmla="*/ 390819 w 514524"/>
                <a:gd name="connsiteY17" fmla="*/ 73222 h 314109"/>
                <a:gd name="connsiteX18" fmla="*/ 399106 w 514524"/>
                <a:gd name="connsiteY18" fmla="*/ 72556 h 314109"/>
                <a:gd name="connsiteX19" fmla="*/ 491498 w 514524"/>
                <a:gd name="connsiteY19" fmla="*/ 17787 h 314109"/>
                <a:gd name="connsiteX20" fmla="*/ 494832 w 514524"/>
                <a:gd name="connsiteY20" fmla="*/ 4738 h 314109"/>
                <a:gd name="connsiteX21" fmla="*/ 481783 w 514524"/>
                <a:gd name="connsiteY21" fmla="*/ 1404 h 314109"/>
                <a:gd name="connsiteX22" fmla="*/ 393295 w 514524"/>
                <a:gd name="connsiteY22" fmla="*/ 53791 h 314109"/>
                <a:gd name="connsiteX23" fmla="*/ 310047 w 514524"/>
                <a:gd name="connsiteY23" fmla="*/ 22359 h 314109"/>
                <a:gd name="connsiteX24" fmla="*/ 274900 w 514524"/>
                <a:gd name="connsiteY24" fmla="*/ 29598 h 314109"/>
                <a:gd name="connsiteX25" fmla="*/ 266994 w 514524"/>
                <a:gd name="connsiteY25" fmla="*/ 35980 h 314109"/>
                <a:gd name="connsiteX26" fmla="*/ 236895 w 514524"/>
                <a:gd name="connsiteY26" fmla="*/ 26836 h 314109"/>
                <a:gd name="connsiteX27" fmla="*/ 229942 w 514524"/>
                <a:gd name="connsiteY27" fmla="*/ 27407 h 314109"/>
                <a:gd name="connsiteX28" fmla="*/ 159171 w 514524"/>
                <a:gd name="connsiteY28" fmla="*/ 62364 h 314109"/>
                <a:gd name="connsiteX29" fmla="*/ 28583 w 514524"/>
                <a:gd name="connsiteY29" fmla="*/ 928 h 314109"/>
                <a:gd name="connsiteX30" fmla="*/ 15915 w 514524"/>
                <a:gd name="connsiteY30" fmla="*/ 5500 h 314109"/>
                <a:gd name="connsiteX31" fmla="*/ 20487 w 514524"/>
                <a:gd name="connsiteY31" fmla="*/ 18168 h 314109"/>
                <a:gd name="connsiteX32" fmla="*/ 155170 w 514524"/>
                <a:gd name="connsiteY32" fmla="*/ 81509 h 314109"/>
                <a:gd name="connsiteX33" fmla="*/ 159266 w 514524"/>
                <a:gd name="connsiteY33" fmla="*/ 82462 h 314109"/>
                <a:gd name="connsiteX34" fmla="*/ 163457 w 514524"/>
                <a:gd name="connsiteY34" fmla="*/ 81509 h 314109"/>
                <a:gd name="connsiteX35" fmla="*/ 234895 w 514524"/>
                <a:gd name="connsiteY35" fmla="*/ 46171 h 314109"/>
                <a:gd name="connsiteX36" fmla="*/ 248896 w 514524"/>
                <a:gd name="connsiteY36" fmla="*/ 50458 h 314109"/>
                <a:gd name="connsiteX37" fmla="*/ 230037 w 514524"/>
                <a:gd name="connsiteY37" fmla="*/ 65507 h 314109"/>
                <a:gd name="connsiteX38" fmla="*/ 226608 w 514524"/>
                <a:gd name="connsiteY38" fmla="*/ 71413 h 314109"/>
                <a:gd name="connsiteX39" fmla="*/ 216226 w 514524"/>
                <a:gd name="connsiteY39" fmla="*/ 133992 h 314109"/>
                <a:gd name="connsiteX40" fmla="*/ 223560 w 514524"/>
                <a:gd name="connsiteY40" fmla="*/ 152470 h 314109"/>
                <a:gd name="connsiteX41" fmla="*/ 239562 w 514524"/>
                <a:gd name="connsiteY41" fmla="*/ 157328 h 314109"/>
                <a:gd name="connsiteX42" fmla="*/ 251373 w 514524"/>
                <a:gd name="connsiteY42" fmla="*/ 154661 h 314109"/>
                <a:gd name="connsiteX43" fmla="*/ 288806 w 514524"/>
                <a:gd name="connsiteY43" fmla="*/ 113132 h 314109"/>
                <a:gd name="connsiteX44" fmla="*/ 293473 w 514524"/>
                <a:gd name="connsiteY44" fmla="*/ 136278 h 314109"/>
                <a:gd name="connsiteX45" fmla="*/ 309094 w 514524"/>
                <a:gd name="connsiteY45" fmla="*/ 153709 h 314109"/>
                <a:gd name="connsiteX46" fmla="*/ 312047 w 514524"/>
                <a:gd name="connsiteY46" fmla="*/ 155614 h 314109"/>
                <a:gd name="connsiteX47" fmla="*/ 414441 w 514524"/>
                <a:gd name="connsiteY47" fmla="*/ 204286 h 314109"/>
                <a:gd name="connsiteX48" fmla="*/ 416346 w 514524"/>
                <a:gd name="connsiteY48" fmla="*/ 217717 h 314109"/>
                <a:gd name="connsiteX49" fmla="*/ 402058 w 514524"/>
                <a:gd name="connsiteY49" fmla="*/ 225337 h 314109"/>
                <a:gd name="connsiteX50" fmla="*/ 314333 w 514524"/>
                <a:gd name="connsiteY50" fmla="*/ 198952 h 314109"/>
                <a:gd name="connsiteX51" fmla="*/ 302427 w 514524"/>
                <a:gd name="connsiteY51" fmla="*/ 205239 h 314109"/>
                <a:gd name="connsiteX52" fmla="*/ 308713 w 514524"/>
                <a:gd name="connsiteY52" fmla="*/ 217145 h 314109"/>
                <a:gd name="connsiteX53" fmla="*/ 387390 w 514524"/>
                <a:gd name="connsiteY53" fmla="*/ 240862 h 314109"/>
                <a:gd name="connsiteX54" fmla="*/ 388057 w 514524"/>
                <a:gd name="connsiteY54" fmla="*/ 243720 h 314109"/>
                <a:gd name="connsiteX55" fmla="*/ 357862 w 514524"/>
                <a:gd name="connsiteY55" fmla="*/ 256579 h 314109"/>
                <a:gd name="connsiteX56" fmla="*/ 286520 w 514524"/>
                <a:gd name="connsiteY56" fmla="*/ 237052 h 314109"/>
                <a:gd name="connsiteX57" fmla="*/ 274423 w 514524"/>
                <a:gd name="connsiteY57" fmla="*/ 243053 h 314109"/>
                <a:gd name="connsiteX58" fmla="*/ 280424 w 514524"/>
                <a:gd name="connsiteY58" fmla="*/ 255150 h 314109"/>
                <a:gd name="connsiteX59" fmla="*/ 326144 w 514524"/>
                <a:gd name="connsiteY59" fmla="*/ 268675 h 314109"/>
                <a:gd name="connsiteX60" fmla="*/ 321286 w 514524"/>
                <a:gd name="connsiteY60" fmla="*/ 272771 h 314109"/>
                <a:gd name="connsiteX61" fmla="*/ 306618 w 514524"/>
                <a:gd name="connsiteY61" fmla="*/ 275057 h 314109"/>
                <a:gd name="connsiteX62" fmla="*/ 264994 w 514524"/>
                <a:gd name="connsiteY62" fmla="*/ 264580 h 314109"/>
                <a:gd name="connsiteX63" fmla="*/ 253373 w 514524"/>
                <a:gd name="connsiteY63" fmla="*/ 271438 h 314109"/>
                <a:gd name="connsiteX64" fmla="*/ 260231 w 514524"/>
                <a:gd name="connsiteY64" fmla="*/ 283058 h 314109"/>
                <a:gd name="connsiteX65" fmla="*/ 279567 w 514524"/>
                <a:gd name="connsiteY65" fmla="*/ 287916 h 314109"/>
                <a:gd name="connsiteX66" fmla="*/ 242991 w 514524"/>
                <a:gd name="connsiteY66" fmla="*/ 288868 h 314109"/>
                <a:gd name="connsiteX67" fmla="*/ 245182 w 514524"/>
                <a:gd name="connsiteY67" fmla="*/ 286392 h 314109"/>
                <a:gd name="connsiteX68" fmla="*/ 253659 w 514524"/>
                <a:gd name="connsiteY68" fmla="*/ 265913 h 314109"/>
                <a:gd name="connsiteX69" fmla="*/ 225370 w 514524"/>
                <a:gd name="connsiteY69" fmla="*/ 237052 h 314109"/>
                <a:gd name="connsiteX70" fmla="*/ 196985 w 514524"/>
                <a:gd name="connsiteY70" fmla="*/ 210763 h 314109"/>
                <a:gd name="connsiteX71" fmla="*/ 195271 w 514524"/>
                <a:gd name="connsiteY71" fmla="*/ 210954 h 314109"/>
                <a:gd name="connsiteX72" fmla="*/ 167077 w 514524"/>
                <a:gd name="connsiteY72" fmla="*/ 186284 h 314109"/>
                <a:gd name="connsiteX73" fmla="*/ 160028 w 514524"/>
                <a:gd name="connsiteY73" fmla="*/ 187237 h 314109"/>
                <a:gd name="connsiteX74" fmla="*/ 133168 w 514524"/>
                <a:gd name="connsiteY74" fmla="*/ 167996 h 314109"/>
                <a:gd name="connsiteX75" fmla="*/ 112022 w 514524"/>
                <a:gd name="connsiteY75" fmla="*/ 177521 h 314109"/>
                <a:gd name="connsiteX76" fmla="*/ 111260 w 514524"/>
                <a:gd name="connsiteY76" fmla="*/ 178283 h 314109"/>
                <a:gd name="connsiteX77" fmla="*/ 110308 w 514524"/>
                <a:gd name="connsiteY77" fmla="*/ 179426 h 314109"/>
                <a:gd name="connsiteX78" fmla="*/ 12772 w 514524"/>
                <a:gd name="connsiteY78" fmla="*/ 144184 h 314109"/>
                <a:gd name="connsiteX79" fmla="*/ 580 w 514524"/>
                <a:gd name="connsiteY79" fmla="*/ 149899 h 314109"/>
                <a:gd name="connsiteX80" fmla="*/ 6295 w 514524"/>
                <a:gd name="connsiteY80" fmla="*/ 162091 h 314109"/>
                <a:gd name="connsiteX81" fmla="*/ 97544 w 514524"/>
                <a:gd name="connsiteY81" fmla="*/ 195047 h 314109"/>
                <a:gd name="connsiteX82" fmla="*/ 92972 w 514524"/>
                <a:gd name="connsiteY82" fmla="*/ 210573 h 314109"/>
                <a:gd name="connsiteX83" fmla="*/ 118118 w 514524"/>
                <a:gd name="connsiteY83" fmla="*/ 239148 h 314109"/>
                <a:gd name="connsiteX84" fmla="*/ 118118 w 514524"/>
                <a:gd name="connsiteY84" fmla="*/ 239529 h 314109"/>
                <a:gd name="connsiteX85" fmla="*/ 146788 w 514524"/>
                <a:gd name="connsiteY85" fmla="*/ 268390 h 314109"/>
                <a:gd name="connsiteX86" fmla="*/ 150313 w 514524"/>
                <a:gd name="connsiteY86" fmla="*/ 268009 h 314109"/>
                <a:gd name="connsiteX87" fmla="*/ 178126 w 514524"/>
                <a:gd name="connsiteY87" fmla="*/ 290202 h 314109"/>
                <a:gd name="connsiteX88" fmla="*/ 179935 w 514524"/>
                <a:gd name="connsiteY88" fmla="*/ 290011 h 314109"/>
                <a:gd name="connsiteX89" fmla="*/ 208129 w 514524"/>
                <a:gd name="connsiteY89" fmla="*/ 314110 h 314109"/>
                <a:gd name="connsiteX90" fmla="*/ 228894 w 514524"/>
                <a:gd name="connsiteY90" fmla="*/ 305156 h 314109"/>
                <a:gd name="connsiteX91" fmla="*/ 229465 w 514524"/>
                <a:gd name="connsiteY91" fmla="*/ 304585 h 314109"/>
                <a:gd name="connsiteX92" fmla="*/ 264613 w 514524"/>
                <a:gd name="connsiteY92" fmla="*/ 311347 h 314109"/>
                <a:gd name="connsiteX93" fmla="*/ 300808 w 514524"/>
                <a:gd name="connsiteY93" fmla="*/ 293250 h 314109"/>
                <a:gd name="connsiteX94" fmla="*/ 302332 w 514524"/>
                <a:gd name="connsiteY94" fmla="*/ 293631 h 314109"/>
                <a:gd name="connsiteX95" fmla="*/ 311761 w 514524"/>
                <a:gd name="connsiteY95" fmla="*/ 294774 h 314109"/>
                <a:gd name="connsiteX96" fmla="*/ 331764 w 514524"/>
                <a:gd name="connsiteY96" fmla="*/ 288868 h 314109"/>
                <a:gd name="connsiteX97" fmla="*/ 346432 w 514524"/>
                <a:gd name="connsiteY97" fmla="*/ 273438 h 314109"/>
                <a:gd name="connsiteX98" fmla="*/ 354433 w 514524"/>
                <a:gd name="connsiteY98" fmla="*/ 275152 h 314109"/>
                <a:gd name="connsiteX99" fmla="*/ 365482 w 514524"/>
                <a:gd name="connsiteY99" fmla="*/ 276295 h 314109"/>
                <a:gd name="connsiteX100" fmla="*/ 406630 w 514524"/>
                <a:gd name="connsiteY100" fmla="*/ 248863 h 314109"/>
                <a:gd name="connsiteX101" fmla="*/ 407392 w 514524"/>
                <a:gd name="connsiteY101" fmla="*/ 244863 h 314109"/>
                <a:gd name="connsiteX102" fmla="*/ 434539 w 514524"/>
                <a:gd name="connsiteY102" fmla="*/ 224003 h 314109"/>
                <a:gd name="connsiteX103" fmla="*/ 429586 w 514524"/>
                <a:gd name="connsiteY103" fmla="*/ 191904 h 314109"/>
                <a:gd name="connsiteX104" fmla="*/ 508357 w 514524"/>
                <a:gd name="connsiteY104" fmla="*/ 162091 h 314109"/>
                <a:gd name="connsiteX105" fmla="*/ 513882 w 514524"/>
                <a:gd name="connsiteY105" fmla="*/ 149803 h 314109"/>
                <a:gd name="connsiteX106" fmla="*/ 513882 w 514524"/>
                <a:gd name="connsiteY106" fmla="*/ 150089 h 314109"/>
                <a:gd name="connsiteX107" fmla="*/ 112213 w 514524"/>
                <a:gd name="connsiteY107" fmla="*/ 210859 h 314109"/>
                <a:gd name="connsiteX108" fmla="*/ 114022 w 514524"/>
                <a:gd name="connsiteY108" fmla="*/ 205144 h 314109"/>
                <a:gd name="connsiteX109" fmla="*/ 114594 w 514524"/>
                <a:gd name="connsiteY109" fmla="*/ 204477 h 314109"/>
                <a:gd name="connsiteX110" fmla="*/ 115642 w 514524"/>
                <a:gd name="connsiteY110" fmla="*/ 203143 h 314109"/>
                <a:gd name="connsiteX111" fmla="*/ 125452 w 514524"/>
                <a:gd name="connsiteY111" fmla="*/ 191523 h 314109"/>
                <a:gd name="connsiteX112" fmla="*/ 126119 w 514524"/>
                <a:gd name="connsiteY112" fmla="*/ 190761 h 314109"/>
                <a:gd name="connsiteX113" fmla="*/ 133358 w 514524"/>
                <a:gd name="connsiteY113" fmla="*/ 187237 h 314109"/>
                <a:gd name="connsiteX114" fmla="*/ 142978 w 514524"/>
                <a:gd name="connsiteY114" fmla="*/ 197047 h 314109"/>
                <a:gd name="connsiteX115" fmla="*/ 142312 w 514524"/>
                <a:gd name="connsiteY115" fmla="*/ 200476 h 314109"/>
                <a:gd name="connsiteX116" fmla="*/ 127357 w 514524"/>
                <a:gd name="connsiteY116" fmla="*/ 218669 h 314109"/>
                <a:gd name="connsiteX117" fmla="*/ 121833 w 514524"/>
                <a:gd name="connsiteY117" fmla="*/ 220669 h 314109"/>
                <a:gd name="connsiteX118" fmla="*/ 112213 w 514524"/>
                <a:gd name="connsiteY118" fmla="*/ 210859 h 314109"/>
                <a:gd name="connsiteX119" fmla="*/ 137263 w 514524"/>
                <a:gd name="connsiteY119" fmla="*/ 239815 h 314109"/>
                <a:gd name="connsiteX120" fmla="*/ 140311 w 514524"/>
                <a:gd name="connsiteY120" fmla="*/ 232671 h 314109"/>
                <a:gd name="connsiteX121" fmla="*/ 141550 w 514524"/>
                <a:gd name="connsiteY121" fmla="*/ 231718 h 314109"/>
                <a:gd name="connsiteX122" fmla="*/ 142026 w 514524"/>
                <a:gd name="connsiteY122" fmla="*/ 231337 h 314109"/>
                <a:gd name="connsiteX123" fmla="*/ 143169 w 514524"/>
                <a:gd name="connsiteY123" fmla="*/ 230004 h 314109"/>
                <a:gd name="connsiteX124" fmla="*/ 155647 w 514524"/>
                <a:gd name="connsiteY124" fmla="*/ 215335 h 314109"/>
                <a:gd name="connsiteX125" fmla="*/ 156790 w 514524"/>
                <a:gd name="connsiteY125" fmla="*/ 213716 h 314109"/>
                <a:gd name="connsiteX126" fmla="*/ 158409 w 514524"/>
                <a:gd name="connsiteY126" fmla="*/ 210954 h 314109"/>
                <a:gd name="connsiteX127" fmla="*/ 158885 w 514524"/>
                <a:gd name="connsiteY127" fmla="*/ 210382 h 314109"/>
                <a:gd name="connsiteX128" fmla="*/ 159933 w 514524"/>
                <a:gd name="connsiteY128" fmla="*/ 209239 h 314109"/>
                <a:gd name="connsiteX129" fmla="*/ 167362 w 514524"/>
                <a:gd name="connsiteY129" fmla="*/ 205525 h 314109"/>
                <a:gd name="connsiteX130" fmla="*/ 176983 w 514524"/>
                <a:gd name="connsiteY130" fmla="*/ 215335 h 314109"/>
                <a:gd name="connsiteX131" fmla="*/ 173935 w 514524"/>
                <a:gd name="connsiteY131" fmla="*/ 222479 h 314109"/>
                <a:gd name="connsiteX132" fmla="*/ 173173 w 514524"/>
                <a:gd name="connsiteY132" fmla="*/ 223241 h 314109"/>
                <a:gd name="connsiteX133" fmla="*/ 164410 w 514524"/>
                <a:gd name="connsiteY133" fmla="*/ 233814 h 314109"/>
                <a:gd name="connsiteX134" fmla="*/ 158314 w 514524"/>
                <a:gd name="connsiteY134" fmla="*/ 240767 h 314109"/>
                <a:gd name="connsiteX135" fmla="*/ 155170 w 514524"/>
                <a:gd name="connsiteY135" fmla="*/ 244387 h 314109"/>
                <a:gd name="connsiteX136" fmla="*/ 154504 w 514524"/>
                <a:gd name="connsiteY136" fmla="*/ 245244 h 314109"/>
                <a:gd name="connsiteX137" fmla="*/ 153932 w 514524"/>
                <a:gd name="connsiteY137" fmla="*/ 246196 h 314109"/>
                <a:gd name="connsiteX138" fmla="*/ 146884 w 514524"/>
                <a:gd name="connsiteY138" fmla="*/ 249625 h 314109"/>
                <a:gd name="connsiteX139" fmla="*/ 137263 w 514524"/>
                <a:gd name="connsiteY139" fmla="*/ 239815 h 314109"/>
                <a:gd name="connsiteX140" fmla="*/ 168601 w 514524"/>
                <a:gd name="connsiteY140" fmla="*/ 261532 h 314109"/>
                <a:gd name="connsiteX141" fmla="*/ 169553 w 514524"/>
                <a:gd name="connsiteY141" fmla="*/ 257341 h 314109"/>
                <a:gd name="connsiteX142" fmla="*/ 169553 w 514524"/>
                <a:gd name="connsiteY142" fmla="*/ 257341 h 314109"/>
                <a:gd name="connsiteX143" fmla="*/ 178792 w 514524"/>
                <a:gd name="connsiteY143" fmla="*/ 246196 h 314109"/>
                <a:gd name="connsiteX144" fmla="*/ 189079 w 514524"/>
                <a:gd name="connsiteY144" fmla="*/ 234385 h 314109"/>
                <a:gd name="connsiteX145" fmla="*/ 189937 w 514524"/>
                <a:gd name="connsiteY145" fmla="*/ 233433 h 314109"/>
                <a:gd name="connsiteX146" fmla="*/ 197176 w 514524"/>
                <a:gd name="connsiteY146" fmla="*/ 229909 h 314109"/>
                <a:gd name="connsiteX147" fmla="*/ 206796 w 514524"/>
                <a:gd name="connsiteY147" fmla="*/ 239719 h 314109"/>
                <a:gd name="connsiteX148" fmla="*/ 204129 w 514524"/>
                <a:gd name="connsiteY148" fmla="*/ 246387 h 314109"/>
                <a:gd name="connsiteX149" fmla="*/ 203462 w 514524"/>
                <a:gd name="connsiteY149" fmla="*/ 247244 h 314109"/>
                <a:gd name="connsiteX150" fmla="*/ 203176 w 514524"/>
                <a:gd name="connsiteY150" fmla="*/ 247530 h 314109"/>
                <a:gd name="connsiteX151" fmla="*/ 186412 w 514524"/>
                <a:gd name="connsiteY151" fmla="*/ 266485 h 314109"/>
                <a:gd name="connsiteX152" fmla="*/ 185365 w 514524"/>
                <a:gd name="connsiteY152" fmla="*/ 267628 h 314109"/>
                <a:gd name="connsiteX153" fmla="*/ 178030 w 514524"/>
                <a:gd name="connsiteY153" fmla="*/ 271247 h 314109"/>
                <a:gd name="connsiteX154" fmla="*/ 168410 w 514524"/>
                <a:gd name="connsiteY154" fmla="*/ 261436 h 314109"/>
                <a:gd name="connsiteX155" fmla="*/ 168601 w 514524"/>
                <a:gd name="connsiteY155" fmla="*/ 261436 h 314109"/>
                <a:gd name="connsiteX156" fmla="*/ 208129 w 514524"/>
                <a:gd name="connsiteY156" fmla="*/ 295345 h 314109"/>
                <a:gd name="connsiteX157" fmla="*/ 198509 w 514524"/>
                <a:gd name="connsiteY157" fmla="*/ 285535 h 314109"/>
                <a:gd name="connsiteX158" fmla="*/ 200224 w 514524"/>
                <a:gd name="connsiteY158" fmla="*/ 280010 h 314109"/>
                <a:gd name="connsiteX159" fmla="*/ 202129 w 514524"/>
                <a:gd name="connsiteY159" fmla="*/ 277819 h 314109"/>
                <a:gd name="connsiteX160" fmla="*/ 202129 w 514524"/>
                <a:gd name="connsiteY160" fmla="*/ 277819 h 314109"/>
                <a:gd name="connsiteX161" fmla="*/ 217654 w 514524"/>
                <a:gd name="connsiteY161" fmla="*/ 260103 h 314109"/>
                <a:gd name="connsiteX162" fmla="*/ 218226 w 514524"/>
                <a:gd name="connsiteY162" fmla="*/ 259531 h 314109"/>
                <a:gd name="connsiteX163" fmla="*/ 225179 w 514524"/>
                <a:gd name="connsiteY163" fmla="*/ 256388 h 314109"/>
                <a:gd name="connsiteX164" fmla="*/ 234799 w 514524"/>
                <a:gd name="connsiteY164" fmla="*/ 266199 h 314109"/>
                <a:gd name="connsiteX165" fmla="*/ 231561 w 514524"/>
                <a:gd name="connsiteY165" fmla="*/ 273628 h 314109"/>
                <a:gd name="connsiteX166" fmla="*/ 214797 w 514524"/>
                <a:gd name="connsiteY166" fmla="*/ 292488 h 314109"/>
                <a:gd name="connsiteX167" fmla="*/ 208034 w 514524"/>
                <a:gd name="connsiteY167" fmla="*/ 295345 h 314109"/>
                <a:gd name="connsiteX168" fmla="*/ 208129 w 514524"/>
                <a:gd name="connsiteY168" fmla="*/ 295345 h 3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4524" h="314109">
                  <a:moveTo>
                    <a:pt x="513977" y="150089"/>
                  </a:moveTo>
                  <a:cubicBezTo>
                    <a:pt x="512072" y="145136"/>
                    <a:pt x="506643" y="142660"/>
                    <a:pt x="501690" y="144565"/>
                  </a:cubicBezTo>
                  <a:lnTo>
                    <a:pt x="407297" y="180283"/>
                  </a:lnTo>
                  <a:cubicBezTo>
                    <a:pt x="378722" y="167234"/>
                    <a:pt x="327668" y="142945"/>
                    <a:pt x="322810" y="139897"/>
                  </a:cubicBezTo>
                  <a:cubicBezTo>
                    <a:pt x="321572" y="139135"/>
                    <a:pt x="320429" y="138373"/>
                    <a:pt x="319381" y="137707"/>
                  </a:cubicBezTo>
                  <a:cubicBezTo>
                    <a:pt x="314905" y="134944"/>
                    <a:pt x="313095" y="133801"/>
                    <a:pt x="311476" y="129706"/>
                  </a:cubicBezTo>
                  <a:cubicBezTo>
                    <a:pt x="309856" y="125324"/>
                    <a:pt x="307761" y="110656"/>
                    <a:pt x="306427" y="99035"/>
                  </a:cubicBezTo>
                  <a:lnTo>
                    <a:pt x="315286" y="92653"/>
                  </a:lnTo>
                  <a:cubicBezTo>
                    <a:pt x="319572" y="89605"/>
                    <a:pt x="320524" y="83605"/>
                    <a:pt x="317476" y="79318"/>
                  </a:cubicBezTo>
                  <a:cubicBezTo>
                    <a:pt x="314428" y="75032"/>
                    <a:pt x="308428" y="74080"/>
                    <a:pt x="304141" y="77128"/>
                  </a:cubicBezTo>
                  <a:lnTo>
                    <a:pt x="276805" y="96844"/>
                  </a:lnTo>
                  <a:cubicBezTo>
                    <a:pt x="275281" y="97987"/>
                    <a:pt x="274138" y="99511"/>
                    <a:pt x="273471" y="101226"/>
                  </a:cubicBezTo>
                  <a:cubicBezTo>
                    <a:pt x="263851" y="126848"/>
                    <a:pt x="243753" y="137326"/>
                    <a:pt x="242896" y="137707"/>
                  </a:cubicBezTo>
                  <a:cubicBezTo>
                    <a:pt x="240514" y="138850"/>
                    <a:pt x="235847" y="138088"/>
                    <a:pt x="235085" y="137230"/>
                  </a:cubicBezTo>
                  <a:cubicBezTo>
                    <a:pt x="236704" y="127801"/>
                    <a:pt x="242991" y="89986"/>
                    <a:pt x="244896" y="78080"/>
                  </a:cubicBezTo>
                  <a:cubicBezTo>
                    <a:pt x="253659" y="71127"/>
                    <a:pt x="280043" y="50077"/>
                    <a:pt x="286996" y="44362"/>
                  </a:cubicBezTo>
                  <a:cubicBezTo>
                    <a:pt x="293664" y="38932"/>
                    <a:pt x="296140" y="37789"/>
                    <a:pt x="303951" y="40361"/>
                  </a:cubicBezTo>
                  <a:cubicBezTo>
                    <a:pt x="315381" y="44171"/>
                    <a:pt x="390057" y="72937"/>
                    <a:pt x="390819" y="73222"/>
                  </a:cubicBezTo>
                  <a:cubicBezTo>
                    <a:pt x="393581" y="74270"/>
                    <a:pt x="396629" y="73984"/>
                    <a:pt x="399106" y="72556"/>
                  </a:cubicBezTo>
                  <a:lnTo>
                    <a:pt x="491498" y="17787"/>
                  </a:lnTo>
                  <a:cubicBezTo>
                    <a:pt x="496070" y="15120"/>
                    <a:pt x="497499" y="9214"/>
                    <a:pt x="494832" y="4738"/>
                  </a:cubicBezTo>
                  <a:cubicBezTo>
                    <a:pt x="492165" y="261"/>
                    <a:pt x="486355" y="-1263"/>
                    <a:pt x="481783" y="1404"/>
                  </a:cubicBezTo>
                  <a:lnTo>
                    <a:pt x="393295" y="53791"/>
                  </a:lnTo>
                  <a:cubicBezTo>
                    <a:pt x="377008" y="47505"/>
                    <a:pt x="320239" y="25788"/>
                    <a:pt x="310047" y="22359"/>
                  </a:cubicBezTo>
                  <a:cubicBezTo>
                    <a:pt x="294521" y="17120"/>
                    <a:pt x="285377" y="21025"/>
                    <a:pt x="274900" y="29598"/>
                  </a:cubicBezTo>
                  <a:cubicBezTo>
                    <a:pt x="273185" y="31027"/>
                    <a:pt x="270423" y="33217"/>
                    <a:pt x="266994" y="35980"/>
                  </a:cubicBezTo>
                  <a:lnTo>
                    <a:pt x="236895" y="26836"/>
                  </a:lnTo>
                  <a:cubicBezTo>
                    <a:pt x="234609" y="26169"/>
                    <a:pt x="232132" y="26359"/>
                    <a:pt x="229942" y="27407"/>
                  </a:cubicBezTo>
                  <a:lnTo>
                    <a:pt x="159171" y="62364"/>
                  </a:lnTo>
                  <a:lnTo>
                    <a:pt x="28583" y="928"/>
                  </a:lnTo>
                  <a:cubicBezTo>
                    <a:pt x="23821" y="-1358"/>
                    <a:pt x="18106" y="737"/>
                    <a:pt x="15915" y="5500"/>
                  </a:cubicBezTo>
                  <a:cubicBezTo>
                    <a:pt x="13724" y="10262"/>
                    <a:pt x="15724" y="15977"/>
                    <a:pt x="20487" y="18168"/>
                  </a:cubicBezTo>
                  <a:lnTo>
                    <a:pt x="155170" y="81509"/>
                  </a:lnTo>
                  <a:cubicBezTo>
                    <a:pt x="156409" y="82081"/>
                    <a:pt x="157837" y="82462"/>
                    <a:pt x="159266" y="82462"/>
                  </a:cubicBezTo>
                  <a:cubicBezTo>
                    <a:pt x="160695" y="82462"/>
                    <a:pt x="162124" y="82176"/>
                    <a:pt x="163457" y="81509"/>
                  </a:cubicBezTo>
                  <a:lnTo>
                    <a:pt x="234895" y="46171"/>
                  </a:lnTo>
                  <a:lnTo>
                    <a:pt x="248896" y="50458"/>
                  </a:lnTo>
                  <a:cubicBezTo>
                    <a:pt x="238895" y="58459"/>
                    <a:pt x="230037" y="65507"/>
                    <a:pt x="230037" y="65507"/>
                  </a:cubicBezTo>
                  <a:cubicBezTo>
                    <a:pt x="228227" y="66936"/>
                    <a:pt x="226989" y="69127"/>
                    <a:pt x="226608" y="71413"/>
                  </a:cubicBezTo>
                  <a:cubicBezTo>
                    <a:pt x="226608" y="71413"/>
                    <a:pt x="218131" y="122848"/>
                    <a:pt x="216226" y="133992"/>
                  </a:cubicBezTo>
                  <a:cubicBezTo>
                    <a:pt x="214987" y="141326"/>
                    <a:pt x="217654" y="147994"/>
                    <a:pt x="223560" y="152470"/>
                  </a:cubicBezTo>
                  <a:cubicBezTo>
                    <a:pt x="227941" y="155709"/>
                    <a:pt x="233752" y="157328"/>
                    <a:pt x="239562" y="157328"/>
                  </a:cubicBezTo>
                  <a:cubicBezTo>
                    <a:pt x="243753" y="157328"/>
                    <a:pt x="247849" y="156471"/>
                    <a:pt x="251373" y="154661"/>
                  </a:cubicBezTo>
                  <a:cubicBezTo>
                    <a:pt x="254040" y="153328"/>
                    <a:pt x="276233" y="141231"/>
                    <a:pt x="288806" y="113132"/>
                  </a:cubicBezTo>
                  <a:cubicBezTo>
                    <a:pt x="290044" y="121895"/>
                    <a:pt x="291664" y="131420"/>
                    <a:pt x="293473" y="136278"/>
                  </a:cubicBezTo>
                  <a:cubicBezTo>
                    <a:pt x="297283" y="146374"/>
                    <a:pt x="303570" y="150280"/>
                    <a:pt x="309094" y="153709"/>
                  </a:cubicBezTo>
                  <a:cubicBezTo>
                    <a:pt x="310047" y="154280"/>
                    <a:pt x="311095" y="154947"/>
                    <a:pt x="312047" y="155614"/>
                  </a:cubicBezTo>
                  <a:cubicBezTo>
                    <a:pt x="319762" y="160757"/>
                    <a:pt x="399772" y="198000"/>
                    <a:pt x="414441" y="204286"/>
                  </a:cubicBezTo>
                  <a:cubicBezTo>
                    <a:pt x="417108" y="205429"/>
                    <a:pt x="418537" y="211525"/>
                    <a:pt x="416346" y="217717"/>
                  </a:cubicBezTo>
                  <a:cubicBezTo>
                    <a:pt x="414631" y="222574"/>
                    <a:pt x="410726" y="227908"/>
                    <a:pt x="402058" y="225337"/>
                  </a:cubicBezTo>
                  <a:cubicBezTo>
                    <a:pt x="375103" y="217526"/>
                    <a:pt x="314905" y="199143"/>
                    <a:pt x="314333" y="198952"/>
                  </a:cubicBezTo>
                  <a:cubicBezTo>
                    <a:pt x="309285" y="197428"/>
                    <a:pt x="303951" y="200286"/>
                    <a:pt x="302427" y="205239"/>
                  </a:cubicBezTo>
                  <a:cubicBezTo>
                    <a:pt x="300903" y="210287"/>
                    <a:pt x="303760" y="215621"/>
                    <a:pt x="308713" y="217145"/>
                  </a:cubicBezTo>
                  <a:cubicBezTo>
                    <a:pt x="309285" y="217336"/>
                    <a:pt x="357862" y="232099"/>
                    <a:pt x="387390" y="240862"/>
                  </a:cubicBezTo>
                  <a:cubicBezTo>
                    <a:pt x="388152" y="241148"/>
                    <a:pt x="388628" y="241529"/>
                    <a:pt x="388057" y="243720"/>
                  </a:cubicBezTo>
                  <a:cubicBezTo>
                    <a:pt x="386247" y="250006"/>
                    <a:pt x="375579" y="260103"/>
                    <a:pt x="357862" y="256579"/>
                  </a:cubicBezTo>
                  <a:cubicBezTo>
                    <a:pt x="324144" y="249721"/>
                    <a:pt x="286901" y="237243"/>
                    <a:pt x="286520" y="237052"/>
                  </a:cubicBezTo>
                  <a:cubicBezTo>
                    <a:pt x="281567" y="235338"/>
                    <a:pt x="276138" y="238005"/>
                    <a:pt x="274423" y="243053"/>
                  </a:cubicBezTo>
                  <a:cubicBezTo>
                    <a:pt x="272709" y="248006"/>
                    <a:pt x="275376" y="253435"/>
                    <a:pt x="280424" y="255150"/>
                  </a:cubicBezTo>
                  <a:cubicBezTo>
                    <a:pt x="281567" y="255531"/>
                    <a:pt x="301760" y="262294"/>
                    <a:pt x="326144" y="268675"/>
                  </a:cubicBezTo>
                  <a:cubicBezTo>
                    <a:pt x="324715" y="270199"/>
                    <a:pt x="323191" y="271628"/>
                    <a:pt x="321286" y="272771"/>
                  </a:cubicBezTo>
                  <a:cubicBezTo>
                    <a:pt x="316714" y="275629"/>
                    <a:pt x="311952" y="276391"/>
                    <a:pt x="306618" y="275057"/>
                  </a:cubicBezTo>
                  <a:cubicBezTo>
                    <a:pt x="285377" y="269818"/>
                    <a:pt x="264994" y="264580"/>
                    <a:pt x="264994" y="264580"/>
                  </a:cubicBezTo>
                  <a:cubicBezTo>
                    <a:pt x="259850" y="263246"/>
                    <a:pt x="254707" y="266389"/>
                    <a:pt x="253373" y="271438"/>
                  </a:cubicBezTo>
                  <a:cubicBezTo>
                    <a:pt x="252040" y="276486"/>
                    <a:pt x="255183" y="281725"/>
                    <a:pt x="260231" y="283058"/>
                  </a:cubicBezTo>
                  <a:cubicBezTo>
                    <a:pt x="260231" y="283058"/>
                    <a:pt x="268327" y="285154"/>
                    <a:pt x="279567" y="287916"/>
                  </a:cubicBezTo>
                  <a:cubicBezTo>
                    <a:pt x="273566" y="292297"/>
                    <a:pt x="263279" y="294393"/>
                    <a:pt x="242991" y="288868"/>
                  </a:cubicBezTo>
                  <a:lnTo>
                    <a:pt x="245182" y="286392"/>
                  </a:lnTo>
                  <a:cubicBezTo>
                    <a:pt x="250706" y="280963"/>
                    <a:pt x="253659" y="273628"/>
                    <a:pt x="253659" y="265913"/>
                  </a:cubicBezTo>
                  <a:cubicBezTo>
                    <a:pt x="253659" y="250102"/>
                    <a:pt x="240991" y="237243"/>
                    <a:pt x="225370" y="237052"/>
                  </a:cubicBezTo>
                  <a:cubicBezTo>
                    <a:pt x="224036" y="222384"/>
                    <a:pt x="211939" y="210763"/>
                    <a:pt x="196985" y="210763"/>
                  </a:cubicBezTo>
                  <a:cubicBezTo>
                    <a:pt x="196414" y="210763"/>
                    <a:pt x="195842" y="210954"/>
                    <a:pt x="195271" y="210954"/>
                  </a:cubicBezTo>
                  <a:cubicBezTo>
                    <a:pt x="193175" y="197047"/>
                    <a:pt x="181364" y="186284"/>
                    <a:pt x="167077" y="186284"/>
                  </a:cubicBezTo>
                  <a:cubicBezTo>
                    <a:pt x="164695" y="186284"/>
                    <a:pt x="162314" y="186665"/>
                    <a:pt x="160028" y="187237"/>
                  </a:cubicBezTo>
                  <a:cubicBezTo>
                    <a:pt x="156028" y="176092"/>
                    <a:pt x="145550" y="167996"/>
                    <a:pt x="133168" y="167996"/>
                  </a:cubicBezTo>
                  <a:cubicBezTo>
                    <a:pt x="125167" y="167996"/>
                    <a:pt x="117451" y="171425"/>
                    <a:pt x="112022" y="177521"/>
                  </a:cubicBezTo>
                  <a:cubicBezTo>
                    <a:pt x="111736" y="177807"/>
                    <a:pt x="111546" y="178093"/>
                    <a:pt x="111260" y="178283"/>
                  </a:cubicBezTo>
                  <a:lnTo>
                    <a:pt x="110308" y="179426"/>
                  </a:lnTo>
                  <a:lnTo>
                    <a:pt x="12772" y="144184"/>
                  </a:lnTo>
                  <a:cubicBezTo>
                    <a:pt x="7819" y="142374"/>
                    <a:pt x="2389" y="144946"/>
                    <a:pt x="580" y="149899"/>
                  </a:cubicBezTo>
                  <a:cubicBezTo>
                    <a:pt x="-1230" y="154852"/>
                    <a:pt x="1342" y="160281"/>
                    <a:pt x="6295" y="162091"/>
                  </a:cubicBezTo>
                  <a:lnTo>
                    <a:pt x="97544" y="195047"/>
                  </a:lnTo>
                  <a:cubicBezTo>
                    <a:pt x="94591" y="199714"/>
                    <a:pt x="92972" y="205048"/>
                    <a:pt x="92972" y="210573"/>
                  </a:cubicBezTo>
                  <a:cubicBezTo>
                    <a:pt x="92972" y="225241"/>
                    <a:pt x="103926" y="237338"/>
                    <a:pt x="118118" y="239148"/>
                  </a:cubicBezTo>
                  <a:lnTo>
                    <a:pt x="118118" y="239529"/>
                  </a:lnTo>
                  <a:cubicBezTo>
                    <a:pt x="118118" y="255436"/>
                    <a:pt x="130977" y="268390"/>
                    <a:pt x="146788" y="268390"/>
                  </a:cubicBezTo>
                  <a:cubicBezTo>
                    <a:pt x="148027" y="268390"/>
                    <a:pt x="149170" y="268104"/>
                    <a:pt x="150313" y="268009"/>
                  </a:cubicBezTo>
                  <a:cubicBezTo>
                    <a:pt x="153361" y="280677"/>
                    <a:pt x="164600" y="290202"/>
                    <a:pt x="178126" y="290202"/>
                  </a:cubicBezTo>
                  <a:cubicBezTo>
                    <a:pt x="178697" y="290202"/>
                    <a:pt x="179269" y="290011"/>
                    <a:pt x="179935" y="290011"/>
                  </a:cubicBezTo>
                  <a:cubicBezTo>
                    <a:pt x="182221" y="303632"/>
                    <a:pt x="193937" y="314110"/>
                    <a:pt x="208129" y="314110"/>
                  </a:cubicBezTo>
                  <a:cubicBezTo>
                    <a:pt x="215845" y="314110"/>
                    <a:pt x="223084" y="311062"/>
                    <a:pt x="228894" y="305156"/>
                  </a:cubicBezTo>
                  <a:lnTo>
                    <a:pt x="229465" y="304585"/>
                  </a:lnTo>
                  <a:cubicBezTo>
                    <a:pt x="243753" y="309347"/>
                    <a:pt x="255278" y="311347"/>
                    <a:pt x="264613" y="311347"/>
                  </a:cubicBezTo>
                  <a:cubicBezTo>
                    <a:pt x="283663" y="311347"/>
                    <a:pt x="293950" y="303156"/>
                    <a:pt x="300808" y="293250"/>
                  </a:cubicBezTo>
                  <a:cubicBezTo>
                    <a:pt x="301284" y="293250"/>
                    <a:pt x="301760" y="293536"/>
                    <a:pt x="302332" y="293631"/>
                  </a:cubicBezTo>
                  <a:cubicBezTo>
                    <a:pt x="305475" y="294393"/>
                    <a:pt x="308713" y="294774"/>
                    <a:pt x="311761" y="294774"/>
                  </a:cubicBezTo>
                  <a:cubicBezTo>
                    <a:pt x="318810" y="294774"/>
                    <a:pt x="325573" y="292774"/>
                    <a:pt x="331764" y="288868"/>
                  </a:cubicBezTo>
                  <a:cubicBezTo>
                    <a:pt x="338431" y="284677"/>
                    <a:pt x="343194" y="278962"/>
                    <a:pt x="346432" y="273438"/>
                  </a:cubicBezTo>
                  <a:cubicBezTo>
                    <a:pt x="349099" y="274009"/>
                    <a:pt x="351766" y="274581"/>
                    <a:pt x="354433" y="275152"/>
                  </a:cubicBezTo>
                  <a:cubicBezTo>
                    <a:pt x="358243" y="275914"/>
                    <a:pt x="361958" y="276295"/>
                    <a:pt x="365482" y="276295"/>
                  </a:cubicBezTo>
                  <a:cubicBezTo>
                    <a:pt x="386628" y="276295"/>
                    <a:pt x="402439" y="263532"/>
                    <a:pt x="406630" y="248863"/>
                  </a:cubicBezTo>
                  <a:cubicBezTo>
                    <a:pt x="407011" y="247530"/>
                    <a:pt x="407297" y="246196"/>
                    <a:pt x="407392" y="244863"/>
                  </a:cubicBezTo>
                  <a:cubicBezTo>
                    <a:pt x="421013" y="244482"/>
                    <a:pt x="430538" y="235052"/>
                    <a:pt x="434539" y="224003"/>
                  </a:cubicBezTo>
                  <a:cubicBezTo>
                    <a:pt x="438920" y="211716"/>
                    <a:pt x="436729" y="199429"/>
                    <a:pt x="429586" y="191904"/>
                  </a:cubicBezTo>
                  <a:lnTo>
                    <a:pt x="508357" y="162091"/>
                  </a:lnTo>
                  <a:cubicBezTo>
                    <a:pt x="513310" y="160186"/>
                    <a:pt x="515787" y="154756"/>
                    <a:pt x="513882" y="149803"/>
                  </a:cubicBezTo>
                  <a:lnTo>
                    <a:pt x="513882" y="150089"/>
                  </a:lnTo>
                  <a:close/>
                  <a:moveTo>
                    <a:pt x="112213" y="210859"/>
                  </a:moveTo>
                  <a:cubicBezTo>
                    <a:pt x="112213" y="208287"/>
                    <a:pt x="113165" y="206382"/>
                    <a:pt x="114022" y="205144"/>
                  </a:cubicBezTo>
                  <a:lnTo>
                    <a:pt x="114594" y="204477"/>
                  </a:lnTo>
                  <a:cubicBezTo>
                    <a:pt x="114594" y="204477"/>
                    <a:pt x="115642" y="203239"/>
                    <a:pt x="115642" y="203143"/>
                  </a:cubicBezTo>
                  <a:lnTo>
                    <a:pt x="125452" y="191523"/>
                  </a:lnTo>
                  <a:cubicBezTo>
                    <a:pt x="125452" y="191523"/>
                    <a:pt x="125929" y="191047"/>
                    <a:pt x="126119" y="190761"/>
                  </a:cubicBezTo>
                  <a:cubicBezTo>
                    <a:pt x="127262" y="189427"/>
                    <a:pt x="129643" y="187237"/>
                    <a:pt x="133358" y="187237"/>
                  </a:cubicBezTo>
                  <a:cubicBezTo>
                    <a:pt x="138597" y="187237"/>
                    <a:pt x="142978" y="191618"/>
                    <a:pt x="142978" y="197047"/>
                  </a:cubicBezTo>
                  <a:cubicBezTo>
                    <a:pt x="142978" y="198381"/>
                    <a:pt x="142693" y="199429"/>
                    <a:pt x="142312" y="200476"/>
                  </a:cubicBezTo>
                  <a:lnTo>
                    <a:pt x="127357" y="218669"/>
                  </a:lnTo>
                  <a:cubicBezTo>
                    <a:pt x="125738" y="219907"/>
                    <a:pt x="123833" y="220669"/>
                    <a:pt x="121833" y="220669"/>
                  </a:cubicBezTo>
                  <a:cubicBezTo>
                    <a:pt x="116594" y="220669"/>
                    <a:pt x="112213" y="216288"/>
                    <a:pt x="112213" y="210859"/>
                  </a:cubicBezTo>
                  <a:close/>
                  <a:moveTo>
                    <a:pt x="137263" y="239815"/>
                  </a:moveTo>
                  <a:cubicBezTo>
                    <a:pt x="137263" y="237148"/>
                    <a:pt x="138406" y="234576"/>
                    <a:pt x="140311" y="232671"/>
                  </a:cubicBezTo>
                  <a:cubicBezTo>
                    <a:pt x="140692" y="232290"/>
                    <a:pt x="141169" y="232099"/>
                    <a:pt x="141550" y="231718"/>
                  </a:cubicBezTo>
                  <a:cubicBezTo>
                    <a:pt x="141740" y="231718"/>
                    <a:pt x="141835" y="231433"/>
                    <a:pt x="142026" y="231337"/>
                  </a:cubicBezTo>
                  <a:cubicBezTo>
                    <a:pt x="142407" y="230956"/>
                    <a:pt x="142693" y="230575"/>
                    <a:pt x="143169" y="230004"/>
                  </a:cubicBezTo>
                  <a:lnTo>
                    <a:pt x="155647" y="215335"/>
                  </a:lnTo>
                  <a:cubicBezTo>
                    <a:pt x="155647" y="215335"/>
                    <a:pt x="156409" y="214288"/>
                    <a:pt x="156790" y="213716"/>
                  </a:cubicBezTo>
                  <a:cubicBezTo>
                    <a:pt x="157456" y="212859"/>
                    <a:pt x="157933" y="211906"/>
                    <a:pt x="158409" y="210954"/>
                  </a:cubicBezTo>
                  <a:lnTo>
                    <a:pt x="158885" y="210382"/>
                  </a:lnTo>
                  <a:cubicBezTo>
                    <a:pt x="158885" y="210382"/>
                    <a:pt x="159552" y="209716"/>
                    <a:pt x="159933" y="209239"/>
                  </a:cubicBezTo>
                  <a:cubicBezTo>
                    <a:pt x="161838" y="206858"/>
                    <a:pt x="164505" y="205525"/>
                    <a:pt x="167362" y="205525"/>
                  </a:cubicBezTo>
                  <a:cubicBezTo>
                    <a:pt x="172601" y="205525"/>
                    <a:pt x="176983" y="209906"/>
                    <a:pt x="176983" y="215335"/>
                  </a:cubicBezTo>
                  <a:cubicBezTo>
                    <a:pt x="176983" y="218002"/>
                    <a:pt x="175935" y="220574"/>
                    <a:pt x="173935" y="222479"/>
                  </a:cubicBezTo>
                  <a:cubicBezTo>
                    <a:pt x="173649" y="222765"/>
                    <a:pt x="173458" y="222955"/>
                    <a:pt x="173173" y="223241"/>
                  </a:cubicBezTo>
                  <a:lnTo>
                    <a:pt x="164410" y="233814"/>
                  </a:lnTo>
                  <a:lnTo>
                    <a:pt x="158314" y="240767"/>
                  </a:lnTo>
                  <a:cubicBezTo>
                    <a:pt x="156980" y="242101"/>
                    <a:pt x="155742" y="243434"/>
                    <a:pt x="155170" y="244387"/>
                  </a:cubicBezTo>
                  <a:cubicBezTo>
                    <a:pt x="154980" y="244577"/>
                    <a:pt x="154694" y="244958"/>
                    <a:pt x="154504" y="245244"/>
                  </a:cubicBezTo>
                  <a:cubicBezTo>
                    <a:pt x="154313" y="245530"/>
                    <a:pt x="154123" y="245911"/>
                    <a:pt x="153932" y="246196"/>
                  </a:cubicBezTo>
                  <a:cubicBezTo>
                    <a:pt x="152122" y="248292"/>
                    <a:pt x="149551" y="249625"/>
                    <a:pt x="146884" y="249625"/>
                  </a:cubicBezTo>
                  <a:cubicBezTo>
                    <a:pt x="141645" y="249625"/>
                    <a:pt x="137263" y="245244"/>
                    <a:pt x="137263" y="239815"/>
                  </a:cubicBezTo>
                  <a:close/>
                  <a:moveTo>
                    <a:pt x="168601" y="261532"/>
                  </a:moveTo>
                  <a:cubicBezTo>
                    <a:pt x="168601" y="260103"/>
                    <a:pt x="168982" y="258674"/>
                    <a:pt x="169553" y="257341"/>
                  </a:cubicBezTo>
                  <a:lnTo>
                    <a:pt x="169553" y="257341"/>
                  </a:lnTo>
                  <a:lnTo>
                    <a:pt x="178792" y="246196"/>
                  </a:lnTo>
                  <a:lnTo>
                    <a:pt x="189079" y="234385"/>
                  </a:lnTo>
                  <a:cubicBezTo>
                    <a:pt x="189079" y="234385"/>
                    <a:pt x="189651" y="233814"/>
                    <a:pt x="189937" y="233433"/>
                  </a:cubicBezTo>
                  <a:cubicBezTo>
                    <a:pt x="191080" y="232099"/>
                    <a:pt x="193461" y="229909"/>
                    <a:pt x="197176" y="229909"/>
                  </a:cubicBezTo>
                  <a:cubicBezTo>
                    <a:pt x="202414" y="229909"/>
                    <a:pt x="206796" y="234290"/>
                    <a:pt x="206796" y="239719"/>
                  </a:cubicBezTo>
                  <a:cubicBezTo>
                    <a:pt x="206796" y="242196"/>
                    <a:pt x="205843" y="244577"/>
                    <a:pt x="204129" y="246387"/>
                  </a:cubicBezTo>
                  <a:cubicBezTo>
                    <a:pt x="203843" y="246673"/>
                    <a:pt x="203653" y="246958"/>
                    <a:pt x="203462" y="247244"/>
                  </a:cubicBezTo>
                  <a:lnTo>
                    <a:pt x="203176" y="247530"/>
                  </a:lnTo>
                  <a:lnTo>
                    <a:pt x="186412" y="266485"/>
                  </a:lnTo>
                  <a:cubicBezTo>
                    <a:pt x="186412" y="266485"/>
                    <a:pt x="185650" y="267247"/>
                    <a:pt x="185365" y="267628"/>
                  </a:cubicBezTo>
                  <a:cubicBezTo>
                    <a:pt x="183555" y="269914"/>
                    <a:pt x="180888" y="271247"/>
                    <a:pt x="178030" y="271247"/>
                  </a:cubicBezTo>
                  <a:cubicBezTo>
                    <a:pt x="172792" y="271247"/>
                    <a:pt x="168410" y="266866"/>
                    <a:pt x="168410" y="261436"/>
                  </a:cubicBezTo>
                  <a:lnTo>
                    <a:pt x="168601" y="261436"/>
                  </a:lnTo>
                  <a:close/>
                  <a:moveTo>
                    <a:pt x="208129" y="295345"/>
                  </a:moveTo>
                  <a:cubicBezTo>
                    <a:pt x="202891" y="295345"/>
                    <a:pt x="198509" y="290964"/>
                    <a:pt x="198509" y="285535"/>
                  </a:cubicBezTo>
                  <a:cubicBezTo>
                    <a:pt x="198509" y="283153"/>
                    <a:pt x="199366" y="281248"/>
                    <a:pt x="200224" y="280010"/>
                  </a:cubicBezTo>
                  <a:lnTo>
                    <a:pt x="202129" y="277819"/>
                  </a:lnTo>
                  <a:lnTo>
                    <a:pt x="202129" y="277819"/>
                  </a:lnTo>
                  <a:lnTo>
                    <a:pt x="217654" y="260103"/>
                  </a:lnTo>
                  <a:cubicBezTo>
                    <a:pt x="217654" y="260103"/>
                    <a:pt x="218035" y="259722"/>
                    <a:pt x="218226" y="259531"/>
                  </a:cubicBezTo>
                  <a:cubicBezTo>
                    <a:pt x="220131" y="257531"/>
                    <a:pt x="222512" y="256388"/>
                    <a:pt x="225179" y="256388"/>
                  </a:cubicBezTo>
                  <a:cubicBezTo>
                    <a:pt x="230418" y="256388"/>
                    <a:pt x="234799" y="260770"/>
                    <a:pt x="234799" y="266199"/>
                  </a:cubicBezTo>
                  <a:cubicBezTo>
                    <a:pt x="234799" y="268866"/>
                    <a:pt x="233752" y="271342"/>
                    <a:pt x="231561" y="273628"/>
                  </a:cubicBezTo>
                  <a:lnTo>
                    <a:pt x="214797" y="292488"/>
                  </a:lnTo>
                  <a:cubicBezTo>
                    <a:pt x="212987" y="294393"/>
                    <a:pt x="210606" y="295345"/>
                    <a:pt x="208034" y="295345"/>
                  </a:cubicBezTo>
                  <a:lnTo>
                    <a:pt x="208129" y="295345"/>
                  </a:lnTo>
                  <a:close/>
                </a:path>
              </a:pathLst>
            </a:custGeom>
            <a:solidFill>
              <a:schemeClr val="accent4"/>
            </a:solidFill>
            <a:ln w="0" cap="flat">
              <a:noFill/>
              <a:prstDash val="solid"/>
              <a:miter/>
            </a:ln>
          </p:spPr>
          <p:txBody>
            <a:bodyPr rtlCol="0" anchor="ctr"/>
            <a:lstStyle/>
            <a:p>
              <a:pPr defTabSz="914126">
                <a:defRPr/>
              </a:pPr>
              <a:endParaRPr lang="en-US" sz="1799">
                <a:solidFill>
                  <a:srgbClr val="000000"/>
                </a:solidFill>
                <a:latin typeface="Arial"/>
              </a:endParaRPr>
            </a:p>
          </p:txBody>
        </p:sp>
        <p:sp>
          <p:nvSpPr>
            <p:cNvPr id="114" name="Freeform: Shape 113">
              <a:extLst>
                <a:ext uri="{FF2B5EF4-FFF2-40B4-BE49-F238E27FC236}">
                  <a16:creationId xmlns:a16="http://schemas.microsoft.com/office/drawing/2014/main" id="{51DBDC0A-A4B8-3A56-116D-7B535BD6129C}"/>
                </a:ext>
              </a:extLst>
            </p:cNvPr>
            <p:cNvSpPr/>
            <p:nvPr/>
          </p:nvSpPr>
          <p:spPr>
            <a:xfrm>
              <a:off x="4629688" y="1194853"/>
              <a:ext cx="19050" cy="95250"/>
            </a:xfrm>
            <a:custGeom>
              <a:avLst/>
              <a:gdLst>
                <a:gd name="connsiteX0" fmla="*/ 9525 w 19050"/>
                <a:gd name="connsiteY0" fmla="*/ 95250 h 95250"/>
                <a:gd name="connsiteX1" fmla="*/ 0 w 19050"/>
                <a:gd name="connsiteY1" fmla="*/ 85725 h 95250"/>
                <a:gd name="connsiteX2" fmla="*/ 0 w 19050"/>
                <a:gd name="connsiteY2" fmla="*/ 9525 h 95250"/>
                <a:gd name="connsiteX3" fmla="*/ 9525 w 19050"/>
                <a:gd name="connsiteY3" fmla="*/ 0 h 95250"/>
                <a:gd name="connsiteX4" fmla="*/ 19050 w 19050"/>
                <a:gd name="connsiteY4" fmla="*/ 9525 h 95250"/>
                <a:gd name="connsiteX5" fmla="*/ 19050 w 19050"/>
                <a:gd name="connsiteY5" fmla="*/ 85725 h 95250"/>
                <a:gd name="connsiteX6" fmla="*/ 9525 w 1905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95250">
                  <a:moveTo>
                    <a:pt x="9525" y="95250"/>
                  </a:moveTo>
                  <a:cubicBezTo>
                    <a:pt x="4286" y="95250"/>
                    <a:pt x="0" y="90964"/>
                    <a:pt x="0" y="85725"/>
                  </a:cubicBezTo>
                  <a:lnTo>
                    <a:pt x="0" y="9525"/>
                  </a:lnTo>
                  <a:cubicBezTo>
                    <a:pt x="0" y="4286"/>
                    <a:pt x="4286" y="0"/>
                    <a:pt x="9525" y="0"/>
                  </a:cubicBezTo>
                  <a:cubicBezTo>
                    <a:pt x="14764" y="0"/>
                    <a:pt x="19050" y="4286"/>
                    <a:pt x="19050" y="9525"/>
                  </a:cubicBezTo>
                  <a:lnTo>
                    <a:pt x="19050" y="85725"/>
                  </a:lnTo>
                  <a:cubicBezTo>
                    <a:pt x="19050" y="90964"/>
                    <a:pt x="14764" y="95250"/>
                    <a:pt x="9525" y="95250"/>
                  </a:cubicBezTo>
                  <a:close/>
                </a:path>
              </a:pathLst>
            </a:custGeom>
            <a:solidFill>
              <a:srgbClr val="00BFB3"/>
            </a:solidFill>
            <a:ln w="0" cap="flat">
              <a:noFill/>
              <a:prstDash val="solid"/>
              <a:miter/>
            </a:ln>
          </p:spPr>
          <p:txBody>
            <a:bodyPr rtlCol="0" anchor="ctr"/>
            <a:lstStyle/>
            <a:p>
              <a:pPr defTabSz="914126">
                <a:defRPr/>
              </a:pPr>
              <a:endParaRPr lang="en-US" sz="1799">
                <a:solidFill>
                  <a:srgbClr val="000000"/>
                </a:solidFill>
                <a:latin typeface="Arial"/>
              </a:endParaRPr>
            </a:p>
          </p:txBody>
        </p:sp>
        <p:sp>
          <p:nvSpPr>
            <p:cNvPr id="115" name="Freeform: Shape 114">
              <a:extLst>
                <a:ext uri="{FF2B5EF4-FFF2-40B4-BE49-F238E27FC236}">
                  <a16:creationId xmlns:a16="http://schemas.microsoft.com/office/drawing/2014/main" id="{753250E2-5927-CA65-9CAB-C61AAD313052}"/>
                </a:ext>
              </a:extLst>
            </p:cNvPr>
            <p:cNvSpPr/>
            <p:nvPr/>
          </p:nvSpPr>
          <p:spPr>
            <a:xfrm>
              <a:off x="4477264" y="1254455"/>
              <a:ext cx="72913" cy="72890"/>
            </a:xfrm>
            <a:custGeom>
              <a:avLst/>
              <a:gdLst>
                <a:gd name="connsiteX0" fmla="*/ 63460 w 72913"/>
                <a:gd name="connsiteY0" fmla="*/ 72890 h 72890"/>
                <a:gd name="connsiteX1" fmla="*/ 56698 w 72913"/>
                <a:gd name="connsiteY1" fmla="*/ 70128 h 72890"/>
                <a:gd name="connsiteX2" fmla="*/ 2786 w 72913"/>
                <a:gd name="connsiteY2" fmla="*/ 16216 h 72890"/>
                <a:gd name="connsiteX3" fmla="*/ 2786 w 72913"/>
                <a:gd name="connsiteY3" fmla="*/ 2786 h 72890"/>
                <a:gd name="connsiteX4" fmla="*/ 16216 w 72913"/>
                <a:gd name="connsiteY4" fmla="*/ 2786 h 72890"/>
                <a:gd name="connsiteX5" fmla="*/ 70128 w 72913"/>
                <a:gd name="connsiteY5" fmla="*/ 56698 h 72890"/>
                <a:gd name="connsiteX6" fmla="*/ 70128 w 72913"/>
                <a:gd name="connsiteY6" fmla="*/ 70128 h 72890"/>
                <a:gd name="connsiteX7" fmla="*/ 63365 w 72913"/>
                <a:gd name="connsiteY7" fmla="*/ 72890 h 72890"/>
                <a:gd name="connsiteX8" fmla="*/ 63365 w 72913"/>
                <a:gd name="connsiteY8" fmla="*/ 72890 h 7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13" h="72890">
                  <a:moveTo>
                    <a:pt x="63460" y="72890"/>
                  </a:moveTo>
                  <a:cubicBezTo>
                    <a:pt x="60984" y="72890"/>
                    <a:pt x="58603" y="71938"/>
                    <a:pt x="56698" y="70128"/>
                  </a:cubicBezTo>
                  <a:lnTo>
                    <a:pt x="2786" y="16216"/>
                  </a:lnTo>
                  <a:cubicBezTo>
                    <a:pt x="-929" y="12502"/>
                    <a:pt x="-929" y="6501"/>
                    <a:pt x="2786" y="2786"/>
                  </a:cubicBezTo>
                  <a:cubicBezTo>
                    <a:pt x="6501" y="-929"/>
                    <a:pt x="12502" y="-929"/>
                    <a:pt x="16216" y="2786"/>
                  </a:cubicBezTo>
                  <a:lnTo>
                    <a:pt x="70128" y="56698"/>
                  </a:lnTo>
                  <a:cubicBezTo>
                    <a:pt x="73843" y="60412"/>
                    <a:pt x="73843" y="66413"/>
                    <a:pt x="70128" y="70128"/>
                  </a:cubicBezTo>
                  <a:cubicBezTo>
                    <a:pt x="68223" y="72033"/>
                    <a:pt x="65842" y="72890"/>
                    <a:pt x="63365" y="72890"/>
                  </a:cubicBezTo>
                  <a:lnTo>
                    <a:pt x="63365" y="72890"/>
                  </a:lnTo>
                  <a:close/>
                </a:path>
              </a:pathLst>
            </a:custGeom>
            <a:solidFill>
              <a:srgbClr val="00BFB3"/>
            </a:solidFill>
            <a:ln w="0" cap="flat">
              <a:noFill/>
              <a:prstDash val="solid"/>
              <a:miter/>
            </a:ln>
          </p:spPr>
          <p:txBody>
            <a:bodyPr rtlCol="0" anchor="ctr"/>
            <a:lstStyle/>
            <a:p>
              <a:pPr defTabSz="914126">
                <a:defRPr/>
              </a:pPr>
              <a:endParaRPr lang="en-US" sz="1799">
                <a:solidFill>
                  <a:srgbClr val="000000"/>
                </a:solidFill>
                <a:latin typeface="Arial"/>
              </a:endParaRPr>
            </a:p>
          </p:txBody>
        </p:sp>
        <p:sp>
          <p:nvSpPr>
            <p:cNvPr id="116" name="Freeform: Shape 115">
              <a:extLst>
                <a:ext uri="{FF2B5EF4-FFF2-40B4-BE49-F238E27FC236}">
                  <a16:creationId xmlns:a16="http://schemas.microsoft.com/office/drawing/2014/main" id="{03C8A8B4-5B01-1270-D8FD-A1CA8752F949}"/>
                </a:ext>
              </a:extLst>
            </p:cNvPr>
            <p:cNvSpPr/>
            <p:nvPr/>
          </p:nvSpPr>
          <p:spPr>
            <a:xfrm>
              <a:off x="4728153" y="1254455"/>
              <a:ext cx="72913" cy="72890"/>
            </a:xfrm>
            <a:custGeom>
              <a:avLst/>
              <a:gdLst>
                <a:gd name="connsiteX0" fmla="*/ 9549 w 72913"/>
                <a:gd name="connsiteY0" fmla="*/ 72890 h 72890"/>
                <a:gd name="connsiteX1" fmla="*/ 2786 w 72913"/>
                <a:gd name="connsiteY1" fmla="*/ 70128 h 72890"/>
                <a:gd name="connsiteX2" fmla="*/ 2786 w 72913"/>
                <a:gd name="connsiteY2" fmla="*/ 56698 h 72890"/>
                <a:gd name="connsiteX3" fmla="*/ 56698 w 72913"/>
                <a:gd name="connsiteY3" fmla="*/ 2786 h 72890"/>
                <a:gd name="connsiteX4" fmla="*/ 70128 w 72913"/>
                <a:gd name="connsiteY4" fmla="*/ 2786 h 72890"/>
                <a:gd name="connsiteX5" fmla="*/ 70128 w 72913"/>
                <a:gd name="connsiteY5" fmla="*/ 16216 h 72890"/>
                <a:gd name="connsiteX6" fmla="*/ 16216 w 72913"/>
                <a:gd name="connsiteY6" fmla="*/ 70128 h 72890"/>
                <a:gd name="connsiteX7" fmla="*/ 9454 w 72913"/>
                <a:gd name="connsiteY7" fmla="*/ 72890 h 72890"/>
                <a:gd name="connsiteX8" fmla="*/ 9454 w 72913"/>
                <a:gd name="connsiteY8" fmla="*/ 72890 h 7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13" h="72890">
                  <a:moveTo>
                    <a:pt x="9549" y="72890"/>
                  </a:moveTo>
                  <a:cubicBezTo>
                    <a:pt x="7072" y="72890"/>
                    <a:pt x="4691" y="71938"/>
                    <a:pt x="2786" y="70128"/>
                  </a:cubicBezTo>
                  <a:cubicBezTo>
                    <a:pt x="-929" y="66413"/>
                    <a:pt x="-929" y="60412"/>
                    <a:pt x="2786" y="56698"/>
                  </a:cubicBezTo>
                  <a:lnTo>
                    <a:pt x="56698" y="2786"/>
                  </a:lnTo>
                  <a:cubicBezTo>
                    <a:pt x="60412" y="-929"/>
                    <a:pt x="66413" y="-929"/>
                    <a:pt x="70128" y="2786"/>
                  </a:cubicBezTo>
                  <a:cubicBezTo>
                    <a:pt x="73843" y="6501"/>
                    <a:pt x="73843" y="12502"/>
                    <a:pt x="70128" y="16216"/>
                  </a:cubicBezTo>
                  <a:lnTo>
                    <a:pt x="16216" y="70128"/>
                  </a:lnTo>
                  <a:cubicBezTo>
                    <a:pt x="14311" y="72033"/>
                    <a:pt x="11930" y="72890"/>
                    <a:pt x="9454" y="72890"/>
                  </a:cubicBezTo>
                  <a:lnTo>
                    <a:pt x="9454" y="72890"/>
                  </a:lnTo>
                  <a:close/>
                </a:path>
              </a:pathLst>
            </a:custGeom>
            <a:solidFill>
              <a:srgbClr val="00BFB3"/>
            </a:solidFill>
            <a:ln w="0" cap="flat">
              <a:noFill/>
              <a:prstDash val="solid"/>
              <a:miter/>
            </a:ln>
          </p:spPr>
          <p:txBody>
            <a:bodyPr rtlCol="0" anchor="ctr"/>
            <a:lstStyle/>
            <a:p>
              <a:pPr defTabSz="914126">
                <a:defRPr/>
              </a:pPr>
              <a:endParaRPr lang="en-US" sz="1799">
                <a:solidFill>
                  <a:srgbClr val="000000"/>
                </a:solidFill>
                <a:latin typeface="Arial"/>
              </a:endParaRPr>
            </a:p>
          </p:txBody>
        </p:sp>
      </p:grpSp>
      <p:sp>
        <p:nvSpPr>
          <p:cNvPr id="8" name="TextBox 7">
            <a:extLst>
              <a:ext uri="{FF2B5EF4-FFF2-40B4-BE49-F238E27FC236}">
                <a16:creationId xmlns:a16="http://schemas.microsoft.com/office/drawing/2014/main" id="{F49721FA-02E7-7250-CF8A-2456D8904F18}"/>
              </a:ext>
            </a:extLst>
          </p:cNvPr>
          <p:cNvSpPr txBox="1"/>
          <p:nvPr/>
        </p:nvSpPr>
        <p:spPr>
          <a:xfrm>
            <a:off x="1477717" y="5494763"/>
            <a:ext cx="1671818" cy="538469"/>
          </a:xfrm>
          <a:prstGeom prst="rect">
            <a:avLst/>
          </a:prstGeom>
          <a:noFill/>
        </p:spPr>
        <p:txBody>
          <a:bodyPr wrap="none" rtlCol="0">
            <a:spAutoFit/>
          </a:bodyPr>
          <a:lstStyle/>
          <a:p>
            <a:pPr defTabSz="914126">
              <a:defRPr/>
            </a:pPr>
            <a:r>
              <a:rPr lang="en-US" sz="1799" b="1">
                <a:solidFill>
                  <a:srgbClr val="3769FF"/>
                </a:solidFill>
                <a:latin typeface="Arial" panose="020B0604020202020204" pitchFamily="34" charset="0"/>
                <a:cs typeface="Arial" panose="020B0604020202020204" pitchFamily="34" charset="0"/>
              </a:rPr>
              <a:t>91,8 </a:t>
            </a:r>
            <a:r>
              <a:rPr lang="en-US" sz="1799" b="1" err="1">
                <a:solidFill>
                  <a:srgbClr val="3769FF"/>
                </a:solidFill>
                <a:latin typeface="Arial" panose="020B0604020202020204" pitchFamily="34" charset="0"/>
                <a:cs typeface="Arial" panose="020B0604020202020204" pitchFamily="34" charset="0"/>
              </a:rPr>
              <a:t>Mrd</a:t>
            </a:r>
            <a:r>
              <a:rPr lang="en-US" sz="1799" b="1">
                <a:solidFill>
                  <a:srgbClr val="3769FF"/>
                </a:solidFill>
                <a:latin typeface="Arial" panose="020B0604020202020204" pitchFamily="34" charset="0"/>
                <a:cs typeface="Arial" panose="020B0604020202020204" pitchFamily="34" charset="0"/>
              </a:rPr>
              <a:t> USD</a:t>
            </a:r>
          </a:p>
          <a:p>
            <a:pPr defTabSz="914126">
              <a:defRPr/>
            </a:pPr>
            <a:r>
              <a:rPr lang="en-US" sz="1100">
                <a:solidFill>
                  <a:srgbClr val="000000"/>
                </a:solidFill>
                <a:latin typeface="Arial" panose="020B0604020202020204" pitchFamily="34" charset="0"/>
                <a:cs typeface="Arial" panose="020B0604020202020204" pitchFamily="34" charset="0"/>
              </a:rPr>
              <a:t>in </a:t>
            </a:r>
            <a:r>
              <a:rPr lang="en-US" sz="1100" err="1">
                <a:solidFill>
                  <a:srgbClr val="000000"/>
                </a:solidFill>
                <a:latin typeface="Arial" panose="020B0604020202020204" pitchFamily="34" charset="0"/>
                <a:cs typeface="Arial" panose="020B0604020202020204" pitchFamily="34" charset="0"/>
              </a:rPr>
              <a:t>Vorsorgelösungen</a:t>
            </a:r>
            <a:endParaRPr lang="en-US" sz="11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97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38A16BB-00DA-4127-B961-7780CAEEDEE0}"/>
              </a:ext>
            </a:extLst>
          </p:cNvPr>
          <p:cNvCxnSpPr/>
          <p:nvPr/>
        </p:nvCxnSpPr>
        <p:spPr>
          <a:xfrm>
            <a:off x="1522412"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30</a:t>
            </a:fld>
            <a:endParaRPr lang="en-US">
              <a:solidFill>
                <a:srgbClr val="000000"/>
              </a:solidFill>
            </a:endParaRP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1796732" y="429768"/>
            <a:ext cx="6980706" cy="640080"/>
          </a:xfrm>
        </p:spPr>
        <p:txBody>
          <a:bodyPr/>
          <a:lstStyle/>
          <a:p>
            <a:r>
              <a:rPr lang="de-DE" noProof="0" dirty="0"/>
              <a:t>Integration von ESG-Daten an mehreren Stellen der Konstruktion von festverzinslichen Portfolios</a:t>
            </a:r>
          </a:p>
        </p:txBody>
      </p:sp>
      <p:sp>
        <p:nvSpPr>
          <p:cNvPr id="30" name="Footer Placeholder 3">
            <a:extLst>
              <a:ext uri="{FF2B5EF4-FFF2-40B4-BE49-F238E27FC236}">
                <a16:creationId xmlns:a16="http://schemas.microsoft.com/office/drawing/2014/main" id="{F2ED1512-C339-471F-EDD0-00454FEE7791}"/>
              </a:ext>
            </a:extLst>
          </p:cNvPr>
          <p:cNvSpPr txBox="1">
            <a:spLocks/>
          </p:cNvSpPr>
          <p:nvPr/>
        </p:nvSpPr>
        <p:spPr>
          <a:xfrm>
            <a:off x="1706194" y="6342499"/>
            <a:ext cx="7412229" cy="2056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Arial Narrow" panose="020B0606020202030204" pitchFamily="34" charset="0"/>
              </a:rPr>
              <a:t>Quelle: Franklin Templeton</a:t>
            </a:r>
            <a:r>
              <a:rPr lang="de-DE" sz="900" b="1" dirty="0">
                <a:latin typeface="Arial Narrow" panose="020B0606020202030204" pitchFamily="34" charset="0"/>
              </a:rPr>
              <a:t>. Nur zur Veranschaulichung und als Diskussionsgrundlage. </a:t>
            </a:r>
          </a:p>
        </p:txBody>
      </p:sp>
      <p:sp>
        <p:nvSpPr>
          <p:cNvPr id="4" name="Rounded Rectangle 51">
            <a:extLst>
              <a:ext uri="{FF2B5EF4-FFF2-40B4-BE49-F238E27FC236}">
                <a16:creationId xmlns:a16="http://schemas.microsoft.com/office/drawing/2014/main" id="{01896088-45BB-2D49-A9ED-6FB6F64DE78E}"/>
              </a:ext>
            </a:extLst>
          </p:cNvPr>
          <p:cNvSpPr/>
          <p:nvPr/>
        </p:nvSpPr>
        <p:spPr>
          <a:xfrm>
            <a:off x="2277137" y="5639099"/>
            <a:ext cx="1587959" cy="560508"/>
          </a:xfrm>
          <a:prstGeom prst="rect">
            <a:avLst/>
          </a:prstGeom>
          <a:solidFill>
            <a:srgbClr val="BAD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4"/>
          </a:p>
        </p:txBody>
      </p:sp>
      <p:sp>
        <p:nvSpPr>
          <p:cNvPr id="5" name="Isosceles Triangle 4">
            <a:extLst>
              <a:ext uri="{FF2B5EF4-FFF2-40B4-BE49-F238E27FC236}">
                <a16:creationId xmlns:a16="http://schemas.microsoft.com/office/drawing/2014/main" id="{B9F689F9-89D9-BA3D-17C3-A76C11018B73}"/>
              </a:ext>
            </a:extLst>
          </p:cNvPr>
          <p:cNvSpPr/>
          <p:nvPr/>
        </p:nvSpPr>
        <p:spPr>
          <a:xfrm rot="10800000" flipV="1">
            <a:off x="2894556" y="4142892"/>
            <a:ext cx="358965" cy="208907"/>
          </a:xfrm>
          <a:prstGeom prst="triangle">
            <a:avLst/>
          </a:prstGeom>
          <a:solidFill>
            <a:schemeClr val="accent4"/>
          </a:solidFill>
          <a:ln w="9525" cap="flat" cmpd="sng" algn="ctr">
            <a:noFill/>
            <a:prstDash val="solid"/>
          </a:ln>
          <a:effectLst/>
        </p:spPr>
        <p:txBody>
          <a:bodyPr lIns="73209" tIns="36606" rIns="73209" bIns="36606" rtlCol="0" anchor="ctr"/>
          <a:lstStyle/>
          <a:p>
            <a:pPr algn="ctr" defTabSz="732232"/>
            <a:endParaRPr lang="de-DE" sz="1602" kern="0">
              <a:solidFill>
                <a:srgbClr val="005598"/>
              </a:solidFill>
              <a:latin typeface="Arial"/>
            </a:endParaRPr>
          </a:p>
        </p:txBody>
      </p:sp>
      <p:sp>
        <p:nvSpPr>
          <p:cNvPr id="6" name="Isosceles Triangle 5">
            <a:extLst>
              <a:ext uri="{FF2B5EF4-FFF2-40B4-BE49-F238E27FC236}">
                <a16:creationId xmlns:a16="http://schemas.microsoft.com/office/drawing/2014/main" id="{55CA67DF-A917-9FBC-BBB0-F1904342A119}"/>
              </a:ext>
            </a:extLst>
          </p:cNvPr>
          <p:cNvSpPr/>
          <p:nvPr/>
        </p:nvSpPr>
        <p:spPr>
          <a:xfrm rot="10800000">
            <a:off x="2894556" y="3336470"/>
            <a:ext cx="358965" cy="208907"/>
          </a:xfrm>
          <a:prstGeom prst="triangle">
            <a:avLst/>
          </a:prstGeom>
          <a:solidFill>
            <a:schemeClr val="accent4"/>
          </a:solidFill>
          <a:ln w="9525" cap="flat" cmpd="sng" algn="ctr">
            <a:noFill/>
            <a:prstDash val="solid"/>
          </a:ln>
          <a:effectLst/>
        </p:spPr>
        <p:txBody>
          <a:bodyPr lIns="73209" tIns="36606" rIns="73209" bIns="36606" rtlCol="0" anchor="ctr"/>
          <a:lstStyle/>
          <a:p>
            <a:pPr algn="ctr" defTabSz="732232"/>
            <a:endParaRPr lang="de-DE" sz="1602" kern="0">
              <a:solidFill>
                <a:srgbClr val="005598"/>
              </a:solidFill>
              <a:latin typeface="Arial"/>
            </a:endParaRPr>
          </a:p>
        </p:txBody>
      </p:sp>
      <p:sp>
        <p:nvSpPr>
          <p:cNvPr id="7" name="Rounded Rectangle 51">
            <a:extLst>
              <a:ext uri="{FF2B5EF4-FFF2-40B4-BE49-F238E27FC236}">
                <a16:creationId xmlns:a16="http://schemas.microsoft.com/office/drawing/2014/main" id="{DA3809E0-249F-CE57-A161-76C34D304CE2}"/>
              </a:ext>
            </a:extLst>
          </p:cNvPr>
          <p:cNvSpPr/>
          <p:nvPr/>
        </p:nvSpPr>
        <p:spPr>
          <a:xfrm>
            <a:off x="2278790" y="3058993"/>
            <a:ext cx="1587959" cy="259652"/>
          </a:xfrm>
          <a:prstGeom prst="rect">
            <a:avLst/>
          </a:prstGeom>
          <a:solidFill>
            <a:srgbClr val="BAD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4"/>
          </a:p>
        </p:txBody>
      </p:sp>
      <p:sp>
        <p:nvSpPr>
          <p:cNvPr id="8" name="Rounded Rectangle 51">
            <a:extLst>
              <a:ext uri="{FF2B5EF4-FFF2-40B4-BE49-F238E27FC236}">
                <a16:creationId xmlns:a16="http://schemas.microsoft.com/office/drawing/2014/main" id="{74662330-051D-36BB-9AFC-004C2FF22A10}"/>
              </a:ext>
            </a:extLst>
          </p:cNvPr>
          <p:cNvSpPr/>
          <p:nvPr/>
        </p:nvSpPr>
        <p:spPr>
          <a:xfrm>
            <a:off x="5931424" y="4073706"/>
            <a:ext cx="1587959" cy="419717"/>
          </a:xfrm>
          <a:prstGeom prst="rect">
            <a:avLst/>
          </a:prstGeom>
          <a:solidFill>
            <a:srgbClr val="BAD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4"/>
          </a:p>
        </p:txBody>
      </p:sp>
      <p:sp>
        <p:nvSpPr>
          <p:cNvPr id="9" name="Rounded Rectangle 51">
            <a:extLst>
              <a:ext uri="{FF2B5EF4-FFF2-40B4-BE49-F238E27FC236}">
                <a16:creationId xmlns:a16="http://schemas.microsoft.com/office/drawing/2014/main" id="{D4DAEED2-E3C5-720F-4877-D32E8220BB82}"/>
              </a:ext>
            </a:extLst>
          </p:cNvPr>
          <p:cNvSpPr/>
          <p:nvPr/>
        </p:nvSpPr>
        <p:spPr>
          <a:xfrm>
            <a:off x="4126593" y="4917741"/>
            <a:ext cx="1587959" cy="507065"/>
          </a:xfrm>
          <a:prstGeom prst="rect">
            <a:avLst/>
          </a:prstGeom>
          <a:solidFill>
            <a:srgbClr val="BAD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4"/>
          </a:p>
        </p:txBody>
      </p:sp>
      <p:sp>
        <p:nvSpPr>
          <p:cNvPr id="10" name="Rectangle 9">
            <a:extLst>
              <a:ext uri="{FF2B5EF4-FFF2-40B4-BE49-F238E27FC236}">
                <a16:creationId xmlns:a16="http://schemas.microsoft.com/office/drawing/2014/main" id="{72F632C6-FA11-9561-4953-7273346E27BB}"/>
              </a:ext>
            </a:extLst>
          </p:cNvPr>
          <p:cNvSpPr/>
          <p:nvPr/>
        </p:nvSpPr>
        <p:spPr>
          <a:xfrm>
            <a:off x="1894514" y="1187147"/>
            <a:ext cx="7613983" cy="437242"/>
          </a:xfrm>
          <a:prstGeom prst="rect">
            <a:avLst/>
          </a:prstGeom>
          <a:noFill/>
          <a:ln w="50800" cap="flat" cmpd="sng" algn="ctr">
            <a:solidFill>
              <a:srgbClr val="C9C9C9"/>
            </a:solidFill>
            <a:prstDash val="solid"/>
          </a:ln>
          <a:effectLst/>
        </p:spPr>
        <p:txBody>
          <a:bodyPr rtlCol="0" anchor="ctr"/>
          <a:lstStyle/>
          <a:p>
            <a:pPr algn="ctr"/>
            <a:endParaRPr lang="en-GB"/>
          </a:p>
        </p:txBody>
      </p:sp>
      <p:sp>
        <p:nvSpPr>
          <p:cNvPr id="11" name="Rectangle 10">
            <a:extLst>
              <a:ext uri="{FF2B5EF4-FFF2-40B4-BE49-F238E27FC236}">
                <a16:creationId xmlns:a16="http://schemas.microsoft.com/office/drawing/2014/main" id="{15C1E2D4-B181-8C3F-8282-54772EB762B3}"/>
              </a:ext>
            </a:extLst>
          </p:cNvPr>
          <p:cNvSpPr/>
          <p:nvPr/>
        </p:nvSpPr>
        <p:spPr>
          <a:xfrm>
            <a:off x="2277136" y="1443520"/>
            <a:ext cx="6982516" cy="337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Isosceles Triangle 11">
            <a:extLst>
              <a:ext uri="{FF2B5EF4-FFF2-40B4-BE49-F238E27FC236}">
                <a16:creationId xmlns:a16="http://schemas.microsoft.com/office/drawing/2014/main" id="{FF9B535D-7735-D880-E09B-5499E89A5C52}"/>
              </a:ext>
            </a:extLst>
          </p:cNvPr>
          <p:cNvSpPr/>
          <p:nvPr/>
        </p:nvSpPr>
        <p:spPr>
          <a:xfrm rot="16200000" flipV="1">
            <a:off x="2130333" y="1562408"/>
            <a:ext cx="243734" cy="141845"/>
          </a:xfrm>
          <a:prstGeom prst="triangle">
            <a:avLst/>
          </a:prstGeom>
          <a:solidFill>
            <a:srgbClr val="C9C9C9"/>
          </a:solidFill>
          <a:ln w="9525" cap="flat" cmpd="sng" algn="ctr">
            <a:noFill/>
            <a:prstDash val="solid"/>
          </a:ln>
          <a:effectLst/>
        </p:spPr>
        <p:txBody>
          <a:bodyPr rtlCol="0" anchor="ctr"/>
          <a:lstStyle/>
          <a:p>
            <a:pPr algn="ctr" defTabSz="732232"/>
            <a:endParaRPr lang="de-DE" sz="1922" kern="0">
              <a:solidFill>
                <a:srgbClr val="005598"/>
              </a:solidFill>
              <a:latin typeface="Arial"/>
            </a:endParaRPr>
          </a:p>
        </p:txBody>
      </p:sp>
      <p:sp>
        <p:nvSpPr>
          <p:cNvPr id="13" name="Rectangle 12">
            <a:extLst>
              <a:ext uri="{FF2B5EF4-FFF2-40B4-BE49-F238E27FC236}">
                <a16:creationId xmlns:a16="http://schemas.microsoft.com/office/drawing/2014/main" id="{EBCB4BEB-C658-3C47-52A7-F058AC9B57E3}"/>
              </a:ext>
            </a:extLst>
          </p:cNvPr>
          <p:cNvSpPr/>
          <p:nvPr/>
        </p:nvSpPr>
        <p:spPr>
          <a:xfrm>
            <a:off x="5920919" y="2623923"/>
            <a:ext cx="1587960" cy="1881444"/>
          </a:xfrm>
          <a:prstGeom prst="rect">
            <a:avLst/>
          </a:prstGeom>
          <a:noFill/>
          <a:ln w="9525" cap="flat" cmpd="sng" algn="ctr">
            <a:solidFill>
              <a:schemeClr val="accent1"/>
            </a:solidFill>
            <a:prstDash val="solid"/>
          </a:ln>
          <a:effectLst/>
        </p:spPr>
        <p:txBody>
          <a:bodyPr wrap="square" lIns="118800" tIns="79200" rIns="118800" bIns="79200" rtlCol="0" anchor="t" anchorCtr="0">
            <a:spAutoFit/>
          </a:bodyPr>
          <a:lstStyle/>
          <a:p>
            <a:pPr algn="ctr" defTabSz="732232">
              <a:spcBef>
                <a:spcPts val="330"/>
              </a:spcBef>
              <a:spcAft>
                <a:spcPts val="320"/>
              </a:spcAft>
              <a:defRPr/>
            </a:pPr>
            <a:r>
              <a:rPr lang="de-DE" sz="1100" b="1" kern="0"/>
              <a:t>Portfolio</a:t>
            </a:r>
          </a:p>
          <a:p>
            <a:pPr marL="73131" indent="-73131" defTabSz="327496">
              <a:spcBef>
                <a:spcPts val="330"/>
              </a:spcBef>
              <a:spcAft>
                <a:spcPts val="160"/>
              </a:spcAft>
              <a:buFont typeface="Arial"/>
              <a:buChar char="•"/>
              <a:defRPr/>
            </a:pPr>
            <a:r>
              <a:rPr lang="de-DE" sz="990" kern="0">
                <a:cs typeface="Arial Narrow"/>
              </a:rPr>
              <a:t>Auswahl der Wertpapiere</a:t>
            </a:r>
          </a:p>
          <a:p>
            <a:pPr marL="73131" indent="-73131" defTabSz="327496">
              <a:spcBef>
                <a:spcPts val="330"/>
              </a:spcBef>
              <a:spcAft>
                <a:spcPts val="160"/>
              </a:spcAft>
              <a:buFont typeface="Arial"/>
              <a:buChar char="•"/>
              <a:defRPr/>
            </a:pPr>
            <a:r>
              <a:rPr lang="de-DE" sz="990" kern="0">
                <a:cs typeface="Arial Narrow"/>
              </a:rPr>
              <a:t>Cash-Flow Analyse</a:t>
            </a:r>
          </a:p>
          <a:p>
            <a:pPr marL="73131" indent="-73131" defTabSz="327496">
              <a:spcBef>
                <a:spcPts val="330"/>
              </a:spcBef>
              <a:spcAft>
                <a:spcPts val="160"/>
              </a:spcAft>
              <a:buFont typeface="Arial"/>
              <a:buChar char="•"/>
              <a:defRPr/>
            </a:pPr>
            <a:r>
              <a:rPr lang="de-DE" sz="990" kern="0">
                <a:cs typeface="Arial Narrow"/>
              </a:rPr>
              <a:t>Sektorallokation</a:t>
            </a:r>
          </a:p>
          <a:p>
            <a:pPr marL="73131" indent="-73131" defTabSz="327496">
              <a:spcBef>
                <a:spcPts val="330"/>
              </a:spcBef>
              <a:spcAft>
                <a:spcPts val="160"/>
              </a:spcAft>
              <a:buFont typeface="Arial"/>
              <a:buChar char="•"/>
              <a:defRPr/>
            </a:pPr>
            <a:r>
              <a:rPr lang="de-DE" sz="990" kern="0">
                <a:cs typeface="Arial Narrow"/>
              </a:rPr>
              <a:t>Risiko/Ertragsverbesserung</a:t>
            </a:r>
          </a:p>
          <a:p>
            <a:pPr marL="73131" indent="-73131" defTabSz="327496">
              <a:spcBef>
                <a:spcPts val="330"/>
              </a:spcBef>
              <a:spcAft>
                <a:spcPts val="160"/>
              </a:spcAft>
              <a:buFont typeface="Arial"/>
              <a:buChar char="•"/>
              <a:defRPr/>
            </a:pPr>
            <a:r>
              <a:rPr lang="de-DE" sz="990" kern="0">
                <a:cs typeface="Arial Narrow"/>
              </a:rPr>
              <a:t>Risikobasierte ESG-Ausschlüsse</a:t>
            </a:r>
          </a:p>
        </p:txBody>
      </p:sp>
      <p:sp>
        <p:nvSpPr>
          <p:cNvPr id="15" name="Rectangle 14">
            <a:extLst>
              <a:ext uri="{FF2B5EF4-FFF2-40B4-BE49-F238E27FC236}">
                <a16:creationId xmlns:a16="http://schemas.microsoft.com/office/drawing/2014/main" id="{937BFD17-41DA-FE9C-CBF6-B958035410E1}"/>
              </a:ext>
            </a:extLst>
          </p:cNvPr>
          <p:cNvSpPr/>
          <p:nvPr/>
        </p:nvSpPr>
        <p:spPr>
          <a:xfrm>
            <a:off x="7713663" y="2623923"/>
            <a:ext cx="1587960" cy="1754463"/>
          </a:xfrm>
          <a:prstGeom prst="rect">
            <a:avLst/>
          </a:prstGeom>
          <a:solidFill>
            <a:schemeClr val="bg1"/>
          </a:solidFill>
          <a:ln w="9525" cap="flat" cmpd="sng" algn="ctr">
            <a:solidFill>
              <a:schemeClr val="accent1"/>
            </a:solidFill>
            <a:prstDash val="solid"/>
          </a:ln>
          <a:effectLst/>
        </p:spPr>
        <p:txBody>
          <a:bodyPr lIns="118800" tIns="79200" rIns="118800" bIns="79200" rtlCol="0" anchor="ctr" anchorCtr="0">
            <a:noAutofit/>
          </a:bodyPr>
          <a:lstStyle/>
          <a:p>
            <a:pPr algn="ctr" defTabSz="732232">
              <a:spcBef>
                <a:spcPts val="330"/>
              </a:spcBef>
              <a:spcAft>
                <a:spcPts val="320"/>
              </a:spcAft>
              <a:defRPr/>
            </a:pPr>
            <a:r>
              <a:rPr lang="de-DE" sz="1100" b="1" kern="0"/>
              <a:t>Überwachung und Risikomanagement</a:t>
            </a:r>
          </a:p>
        </p:txBody>
      </p:sp>
      <p:sp>
        <p:nvSpPr>
          <p:cNvPr id="16" name="Rectangle 15">
            <a:extLst>
              <a:ext uri="{FF2B5EF4-FFF2-40B4-BE49-F238E27FC236}">
                <a16:creationId xmlns:a16="http://schemas.microsoft.com/office/drawing/2014/main" id="{A44150B6-B4B1-9A0F-EB03-053CD2AAC018}"/>
              </a:ext>
            </a:extLst>
          </p:cNvPr>
          <p:cNvSpPr/>
          <p:nvPr/>
        </p:nvSpPr>
        <p:spPr>
          <a:xfrm>
            <a:off x="4128178" y="1920353"/>
            <a:ext cx="1587960" cy="3504452"/>
          </a:xfrm>
          <a:prstGeom prst="rect">
            <a:avLst/>
          </a:prstGeom>
          <a:noFill/>
          <a:ln w="9525" cap="flat" cmpd="sng" algn="ctr">
            <a:solidFill>
              <a:schemeClr val="accent1"/>
            </a:solidFill>
            <a:prstDash val="solid"/>
          </a:ln>
          <a:effectLst/>
        </p:spPr>
        <p:txBody>
          <a:bodyPr wrap="square" lIns="118800" tIns="79200" rIns="118800" bIns="79200" rtlCol="0" anchor="t" anchorCtr="0">
            <a:spAutoFit/>
          </a:bodyPr>
          <a:lstStyle/>
          <a:p>
            <a:pPr algn="ctr" defTabSz="732232">
              <a:spcBef>
                <a:spcPts val="330"/>
              </a:spcBef>
              <a:spcAft>
                <a:spcPts val="320"/>
              </a:spcAft>
              <a:defRPr/>
            </a:pPr>
            <a:r>
              <a:rPr lang="de-DE" sz="1100" b="1" kern="0"/>
              <a:t>Wirtschaftliche Analyse</a:t>
            </a:r>
          </a:p>
          <a:p>
            <a:pPr marL="73131" indent="-73131" defTabSz="327496">
              <a:spcBef>
                <a:spcPts val="330"/>
              </a:spcBef>
              <a:spcAft>
                <a:spcPts val="160"/>
              </a:spcAft>
              <a:buFont typeface="Arial"/>
              <a:buChar char="•"/>
              <a:defRPr/>
            </a:pPr>
            <a:r>
              <a:rPr lang="de-DE" sz="990" kern="0"/>
              <a:t>Starke operative Ergebnisse</a:t>
            </a:r>
          </a:p>
          <a:p>
            <a:pPr marL="73131" indent="-73131" defTabSz="327496">
              <a:spcBef>
                <a:spcPts val="330"/>
              </a:spcBef>
              <a:spcAft>
                <a:spcPts val="160"/>
              </a:spcAft>
              <a:buFont typeface="Arial"/>
              <a:buChar char="•"/>
              <a:defRPr/>
            </a:pPr>
            <a:r>
              <a:rPr lang="de-DE" sz="990" kern="0"/>
              <a:t>Solide Liquidität</a:t>
            </a:r>
          </a:p>
          <a:p>
            <a:pPr marL="73131" indent="-73131" defTabSz="327496">
              <a:spcBef>
                <a:spcPts val="330"/>
              </a:spcBef>
              <a:spcAft>
                <a:spcPts val="160"/>
              </a:spcAft>
              <a:buFont typeface="Arial"/>
              <a:buChar char="•"/>
              <a:defRPr/>
            </a:pPr>
            <a:r>
              <a:rPr lang="de-DE" sz="990" kern="0"/>
              <a:t>Gesundes Kapitalprofil</a:t>
            </a:r>
          </a:p>
          <a:p>
            <a:pPr marL="73131" indent="-73131" defTabSz="327496">
              <a:spcBef>
                <a:spcPts val="330"/>
              </a:spcBef>
              <a:spcAft>
                <a:spcPts val="160"/>
              </a:spcAft>
              <a:buFont typeface="Arial"/>
              <a:buChar char="•"/>
              <a:defRPr/>
            </a:pPr>
            <a:r>
              <a:rPr lang="de-DE" sz="990" kern="0"/>
              <a:t>Stark risikoadjustierte Erträge</a:t>
            </a:r>
          </a:p>
          <a:p>
            <a:pPr marL="73131" indent="-73131" defTabSz="327496">
              <a:spcBef>
                <a:spcPts val="330"/>
              </a:spcBef>
              <a:spcAft>
                <a:spcPts val="160"/>
              </a:spcAft>
              <a:buFont typeface="Arial"/>
              <a:buChar char="•"/>
              <a:defRPr/>
            </a:pPr>
            <a:r>
              <a:rPr lang="de-DE" sz="990" kern="0"/>
              <a:t>Maximale Verlustbewertung</a:t>
            </a:r>
          </a:p>
          <a:p>
            <a:pPr>
              <a:spcBef>
                <a:spcPts val="330"/>
              </a:spcBef>
              <a:spcAft>
                <a:spcPts val="320"/>
              </a:spcAft>
              <a:defRPr/>
            </a:pPr>
            <a:endParaRPr lang="de-DE" sz="990" b="1" kern="0"/>
          </a:p>
          <a:p>
            <a:pPr algn="ctr" defTabSz="732232">
              <a:spcBef>
                <a:spcPts val="330"/>
              </a:spcBef>
              <a:spcAft>
                <a:spcPts val="320"/>
              </a:spcAft>
              <a:defRPr/>
            </a:pPr>
            <a:r>
              <a:rPr lang="de-DE" sz="1100" b="1" kern="0"/>
              <a:t>Engagement Ansatz</a:t>
            </a:r>
          </a:p>
          <a:p>
            <a:pPr marL="73131" indent="-73131" defTabSz="327496">
              <a:spcBef>
                <a:spcPts val="330"/>
              </a:spcBef>
              <a:spcAft>
                <a:spcPts val="160"/>
              </a:spcAft>
              <a:buFont typeface="Arial"/>
              <a:buChar char="•"/>
              <a:defRPr/>
            </a:pPr>
            <a:r>
              <a:rPr lang="de-DE" sz="990" kern="0"/>
              <a:t>Offene Kommunikationslinien mit Unternehmen</a:t>
            </a:r>
          </a:p>
          <a:p>
            <a:pPr marL="73131" indent="-73131" defTabSz="327496">
              <a:spcBef>
                <a:spcPts val="330"/>
              </a:spcBef>
              <a:spcAft>
                <a:spcPts val="160"/>
              </a:spcAft>
              <a:buFont typeface="Arial"/>
              <a:buChar char="•"/>
              <a:defRPr/>
            </a:pPr>
            <a:r>
              <a:rPr lang="de-DE" sz="990" kern="0"/>
              <a:t>Langfristige Analyse von ESG-Risiken</a:t>
            </a:r>
          </a:p>
        </p:txBody>
      </p:sp>
      <p:sp>
        <p:nvSpPr>
          <p:cNvPr id="17" name="Pentagon 11">
            <a:extLst>
              <a:ext uri="{FF2B5EF4-FFF2-40B4-BE49-F238E27FC236}">
                <a16:creationId xmlns:a16="http://schemas.microsoft.com/office/drawing/2014/main" id="{D245CA83-E516-C324-3D7C-8E49FA309B89}"/>
              </a:ext>
            </a:extLst>
          </p:cNvPr>
          <p:cNvSpPr/>
          <p:nvPr/>
        </p:nvSpPr>
        <p:spPr>
          <a:xfrm>
            <a:off x="2280058" y="3561845"/>
            <a:ext cx="1623326" cy="588049"/>
          </a:xfrm>
          <a:prstGeom prst="homePlate">
            <a:avLst/>
          </a:prstGeom>
          <a:solidFill>
            <a:srgbClr val="CCE2F5"/>
          </a:solidFill>
          <a:ln w="9525" cap="flat" cmpd="sng" algn="ctr">
            <a:noFill/>
            <a:prstDash val="solid"/>
          </a:ln>
          <a:effectLst/>
        </p:spPr>
        <p:txBody>
          <a:bodyPr lIns="248945" rIns="0" rtlCol="0" anchor="ctr"/>
          <a:lstStyle/>
          <a:p>
            <a:pPr>
              <a:spcBef>
                <a:spcPts val="330"/>
              </a:spcBef>
              <a:spcAft>
                <a:spcPts val="160"/>
              </a:spcAft>
            </a:pPr>
            <a:r>
              <a:rPr lang="de-DE" sz="990">
                <a:solidFill>
                  <a:srgbClr val="005598"/>
                </a:solidFill>
                <a:ea typeface="Geneva" pitchFamily="121" charset="-128"/>
              </a:rPr>
              <a:t>Land Zuteilung</a:t>
            </a:r>
          </a:p>
          <a:p>
            <a:pPr>
              <a:spcBef>
                <a:spcPts val="330"/>
              </a:spcBef>
              <a:spcAft>
                <a:spcPts val="160"/>
              </a:spcAft>
            </a:pPr>
            <a:r>
              <a:rPr lang="de-DE" sz="990">
                <a:solidFill>
                  <a:srgbClr val="005598"/>
                </a:solidFill>
                <a:ea typeface="Geneva" pitchFamily="121" charset="-128"/>
              </a:rPr>
              <a:t>Laufzeit </a:t>
            </a:r>
          </a:p>
          <a:p>
            <a:pPr>
              <a:spcBef>
                <a:spcPts val="330"/>
              </a:spcBef>
              <a:spcAft>
                <a:spcPts val="160"/>
              </a:spcAft>
            </a:pPr>
            <a:r>
              <a:rPr lang="de-DE" sz="990">
                <a:solidFill>
                  <a:srgbClr val="005598"/>
                </a:solidFill>
                <a:ea typeface="Geneva" pitchFamily="121" charset="-128"/>
              </a:rPr>
              <a:t>Sektor Zuteilung</a:t>
            </a:r>
          </a:p>
        </p:txBody>
      </p:sp>
      <p:sp>
        <p:nvSpPr>
          <p:cNvPr id="18" name="Oval 17">
            <a:extLst>
              <a:ext uri="{FF2B5EF4-FFF2-40B4-BE49-F238E27FC236}">
                <a16:creationId xmlns:a16="http://schemas.microsoft.com/office/drawing/2014/main" id="{3AA7C15A-000E-ABEF-338F-093CA38C74FE}"/>
              </a:ext>
            </a:extLst>
          </p:cNvPr>
          <p:cNvSpPr/>
          <p:nvPr/>
        </p:nvSpPr>
        <p:spPr>
          <a:xfrm>
            <a:off x="2120529" y="3688480"/>
            <a:ext cx="334780" cy="334780"/>
          </a:xfrm>
          <a:prstGeom prst="ellipse">
            <a:avLst/>
          </a:prstGeom>
          <a:solidFill>
            <a:srgbClr val="FFFFFF"/>
          </a:solidFill>
          <a:ln w="50800" cap="flat" cmpd="sng" algn="ctr">
            <a:solidFill>
              <a:srgbClr val="005598"/>
            </a:solidFill>
            <a:prstDash val="solid"/>
          </a:ln>
          <a:effectLst/>
        </p:spPr>
        <p:txBody>
          <a:bodyPr lIns="73209" tIns="36606" rIns="73209" bIns="36606" rtlCol="0" anchor="ctr"/>
          <a:lstStyle/>
          <a:p>
            <a:pPr algn="ctr" defTabSz="732232">
              <a:defRPr/>
            </a:pPr>
            <a:endParaRPr lang="de-DE" sz="1602" kern="0">
              <a:solidFill>
                <a:srgbClr val="FFFFFF"/>
              </a:solidFill>
              <a:latin typeface="Arial"/>
            </a:endParaRPr>
          </a:p>
        </p:txBody>
      </p:sp>
      <p:sp>
        <p:nvSpPr>
          <p:cNvPr id="32" name="Rectangle 31">
            <a:extLst>
              <a:ext uri="{FF2B5EF4-FFF2-40B4-BE49-F238E27FC236}">
                <a16:creationId xmlns:a16="http://schemas.microsoft.com/office/drawing/2014/main" id="{58D9265B-2410-C7D6-6D31-0C1DFA67A17B}"/>
              </a:ext>
            </a:extLst>
          </p:cNvPr>
          <p:cNvSpPr/>
          <p:nvPr/>
        </p:nvSpPr>
        <p:spPr>
          <a:xfrm>
            <a:off x="2280057" y="1941443"/>
            <a:ext cx="1587960" cy="1377203"/>
          </a:xfrm>
          <a:prstGeom prst="rect">
            <a:avLst/>
          </a:prstGeom>
          <a:noFill/>
          <a:ln w="9525" cap="flat" cmpd="sng" algn="ctr">
            <a:solidFill>
              <a:schemeClr val="accent1"/>
            </a:solidFill>
            <a:prstDash val="solid"/>
          </a:ln>
          <a:effectLst/>
        </p:spPr>
        <p:txBody>
          <a:bodyPr wrap="square" lIns="118800" tIns="79200" rIns="118800" bIns="79200" rtlCol="0" anchor="t" anchorCtr="0">
            <a:spAutoFit/>
          </a:bodyPr>
          <a:lstStyle/>
          <a:p>
            <a:pPr algn="ctr" defTabSz="732232">
              <a:spcBef>
                <a:spcPts val="330"/>
              </a:spcBef>
              <a:spcAft>
                <a:spcPts val="320"/>
              </a:spcAft>
              <a:defRPr/>
            </a:pPr>
            <a:r>
              <a:rPr lang="de-DE" sz="1100" b="1" kern="0" dirty="0"/>
              <a:t>Top-Down </a:t>
            </a:r>
            <a:br>
              <a:rPr lang="de-DE" sz="1100" b="1" kern="0" dirty="0"/>
            </a:br>
            <a:r>
              <a:rPr lang="de-DE" sz="1100" b="1" kern="0" dirty="0"/>
              <a:t>Makro Ansicht</a:t>
            </a:r>
          </a:p>
          <a:p>
            <a:pPr marL="171450" indent="-171450" defTabSz="732232">
              <a:spcBef>
                <a:spcPts val="330"/>
              </a:spcBef>
              <a:spcAft>
                <a:spcPts val="160"/>
              </a:spcAft>
              <a:buFont typeface="Arial" panose="020B0604020202020204" pitchFamily="34" charset="0"/>
              <a:buChar char="•"/>
              <a:defRPr/>
            </a:pPr>
            <a:r>
              <a:rPr lang="de-DE" sz="990" kern="0" dirty="0"/>
              <a:t>Land Dauer               </a:t>
            </a:r>
          </a:p>
          <a:p>
            <a:pPr marL="171450" indent="-171450" defTabSz="732232">
              <a:spcBef>
                <a:spcPts val="330"/>
              </a:spcBef>
              <a:spcAft>
                <a:spcPts val="160"/>
              </a:spcAft>
              <a:buFont typeface="Arial" panose="020B0604020202020204" pitchFamily="34" charset="0"/>
              <a:buChar char="•"/>
              <a:defRPr/>
            </a:pPr>
            <a:r>
              <a:rPr lang="de-DE" sz="990" kern="0" dirty="0"/>
              <a:t>Renditekurve</a:t>
            </a:r>
          </a:p>
          <a:p>
            <a:pPr marL="73123" indent="-73123" defTabSz="732232">
              <a:spcBef>
                <a:spcPts val="330"/>
              </a:spcBef>
              <a:spcAft>
                <a:spcPts val="160"/>
              </a:spcAft>
              <a:buFont typeface="Arial"/>
              <a:buChar char="•"/>
              <a:defRPr/>
            </a:pPr>
            <a:r>
              <a:rPr lang="de-DE" sz="990" kern="0" dirty="0"/>
              <a:t>   Volatilität </a:t>
            </a:r>
          </a:p>
          <a:p>
            <a:pPr marL="73123" indent="-73123" defTabSz="732232">
              <a:spcBef>
                <a:spcPts val="330"/>
              </a:spcBef>
              <a:spcAft>
                <a:spcPts val="160"/>
              </a:spcAft>
              <a:buFont typeface="Arial"/>
              <a:buChar char="•"/>
              <a:defRPr/>
            </a:pPr>
            <a:r>
              <a:rPr lang="de-DE" sz="990" kern="0" dirty="0"/>
              <a:t>ESG-Ländermodell</a:t>
            </a:r>
          </a:p>
        </p:txBody>
      </p:sp>
      <p:sp>
        <p:nvSpPr>
          <p:cNvPr id="33" name="Isosceles Triangle 32">
            <a:extLst>
              <a:ext uri="{FF2B5EF4-FFF2-40B4-BE49-F238E27FC236}">
                <a16:creationId xmlns:a16="http://schemas.microsoft.com/office/drawing/2014/main" id="{29916C60-2139-5F46-602E-899D7DD3A2F4}"/>
              </a:ext>
            </a:extLst>
          </p:cNvPr>
          <p:cNvSpPr/>
          <p:nvPr/>
        </p:nvSpPr>
        <p:spPr>
          <a:xfrm rot="10800000">
            <a:off x="6535419" y="4515476"/>
            <a:ext cx="358965" cy="208907"/>
          </a:xfrm>
          <a:prstGeom prst="triangle">
            <a:avLst/>
          </a:prstGeom>
          <a:solidFill>
            <a:srgbClr val="00A0DC"/>
          </a:solidFill>
          <a:ln w="9525" cap="flat" cmpd="sng" algn="ctr">
            <a:noFill/>
            <a:prstDash val="solid"/>
          </a:ln>
          <a:effectLst/>
        </p:spPr>
        <p:txBody>
          <a:bodyPr rtlCol="0" anchor="ctr"/>
          <a:lstStyle/>
          <a:p>
            <a:pPr algn="ctr" defTabSz="732232">
              <a:defRPr/>
            </a:pPr>
            <a:endParaRPr lang="de-DE" sz="1922" kern="0">
              <a:solidFill>
                <a:srgbClr val="005598"/>
              </a:solidFill>
              <a:latin typeface="Arial"/>
            </a:endParaRPr>
          </a:p>
        </p:txBody>
      </p:sp>
      <p:sp>
        <p:nvSpPr>
          <p:cNvPr id="34" name="Rectangle 33">
            <a:extLst>
              <a:ext uri="{FF2B5EF4-FFF2-40B4-BE49-F238E27FC236}">
                <a16:creationId xmlns:a16="http://schemas.microsoft.com/office/drawing/2014/main" id="{3C046044-2D48-B71A-F066-36F133AE3598}"/>
              </a:ext>
            </a:extLst>
          </p:cNvPr>
          <p:cNvSpPr/>
          <p:nvPr/>
        </p:nvSpPr>
        <p:spPr>
          <a:xfrm>
            <a:off x="2280057" y="4367061"/>
            <a:ext cx="1585038" cy="1834251"/>
          </a:xfrm>
          <a:prstGeom prst="rect">
            <a:avLst/>
          </a:prstGeom>
          <a:noFill/>
          <a:ln w="9525" cap="flat" cmpd="sng" algn="ctr">
            <a:solidFill>
              <a:schemeClr val="accent1"/>
            </a:solidFill>
            <a:prstDash val="solid"/>
          </a:ln>
          <a:effectLst/>
        </p:spPr>
        <p:txBody>
          <a:bodyPr wrap="square" lIns="118800" tIns="79200" rIns="118800" bIns="79200" rtlCol="0" anchor="t" anchorCtr="0">
            <a:spAutoFit/>
          </a:bodyPr>
          <a:lstStyle/>
          <a:p>
            <a:pPr algn="ctr" defTabSz="732232">
              <a:spcBef>
                <a:spcPts val="330"/>
              </a:spcBef>
              <a:spcAft>
                <a:spcPts val="320"/>
              </a:spcAft>
              <a:defRPr/>
            </a:pPr>
            <a:r>
              <a:rPr lang="de-DE" sz="1100" b="1" kern="0" dirty="0"/>
              <a:t>Bottom-Up </a:t>
            </a:r>
            <a:br>
              <a:rPr lang="de-DE" sz="1100" b="1" kern="0" dirty="0"/>
            </a:br>
            <a:r>
              <a:rPr lang="de-DE" sz="1100" b="1" kern="0" dirty="0"/>
              <a:t>Research</a:t>
            </a:r>
          </a:p>
          <a:p>
            <a:pPr marL="73224" indent="-73123" defTabSz="732232">
              <a:spcBef>
                <a:spcPts val="330"/>
              </a:spcBef>
              <a:spcAft>
                <a:spcPts val="160"/>
              </a:spcAft>
              <a:buFont typeface="Arial"/>
              <a:buChar char="•"/>
              <a:defRPr/>
            </a:pPr>
            <a:r>
              <a:rPr lang="de-DE" sz="990" kern="0" dirty="0"/>
              <a:t>Kreditrecherche</a:t>
            </a:r>
          </a:p>
          <a:p>
            <a:pPr marL="73224" indent="-73123" defTabSz="732232">
              <a:spcBef>
                <a:spcPts val="330"/>
              </a:spcBef>
              <a:spcAft>
                <a:spcPts val="160"/>
              </a:spcAft>
              <a:buFont typeface="Arial"/>
              <a:buChar char="•"/>
              <a:defRPr/>
            </a:pPr>
            <a:r>
              <a:rPr lang="de-DE" sz="990" kern="0" dirty="0"/>
              <a:t>Europäische Staatsanleihen</a:t>
            </a:r>
          </a:p>
          <a:p>
            <a:pPr marL="73224" indent="-73123" defTabSz="732232">
              <a:spcBef>
                <a:spcPts val="330"/>
              </a:spcBef>
              <a:spcAft>
                <a:spcPts val="160"/>
              </a:spcAft>
              <a:buFont typeface="Arial"/>
              <a:buChar char="•"/>
              <a:defRPr/>
            </a:pPr>
            <a:r>
              <a:rPr lang="de-DE" sz="990" kern="0" dirty="0"/>
              <a:t>Schwellenländer</a:t>
            </a:r>
          </a:p>
          <a:p>
            <a:pPr marL="73224" indent="-73123" defTabSz="732232">
              <a:spcBef>
                <a:spcPts val="330"/>
              </a:spcBef>
              <a:spcAft>
                <a:spcPts val="160"/>
              </a:spcAft>
              <a:buFont typeface="Arial"/>
              <a:buChar char="•"/>
              <a:defRPr/>
            </a:pPr>
            <a:r>
              <a:rPr lang="de-DE" sz="990" kern="0" dirty="0"/>
              <a:t>ESG Daten bewertet, Ausschlüsse angewandt</a:t>
            </a:r>
          </a:p>
        </p:txBody>
      </p:sp>
      <p:sp>
        <p:nvSpPr>
          <p:cNvPr id="35" name="Parallelogram 34">
            <a:extLst>
              <a:ext uri="{FF2B5EF4-FFF2-40B4-BE49-F238E27FC236}">
                <a16:creationId xmlns:a16="http://schemas.microsoft.com/office/drawing/2014/main" id="{091A52A3-C373-CFD1-0FD6-01010CB31461}"/>
              </a:ext>
            </a:extLst>
          </p:cNvPr>
          <p:cNvSpPr/>
          <p:nvPr/>
        </p:nvSpPr>
        <p:spPr>
          <a:xfrm>
            <a:off x="2320697" y="1391159"/>
            <a:ext cx="1696622" cy="436279"/>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5964" rtlCol="0" anchor="ctr"/>
          <a:lstStyle/>
          <a:p>
            <a:pPr defTabSz="655213"/>
            <a:r>
              <a:rPr lang="de-DE" sz="1100" b="1">
                <a:solidFill>
                  <a:srgbClr val="FFFFFF"/>
                </a:solidFill>
                <a:ea typeface="ＭＳ Ｐゴシック" charset="0"/>
                <a:cs typeface="Arial Narrow"/>
              </a:rPr>
              <a:t>Global Research</a:t>
            </a:r>
          </a:p>
        </p:txBody>
      </p:sp>
      <p:sp>
        <p:nvSpPr>
          <p:cNvPr id="36" name="Parallelogram 35">
            <a:extLst>
              <a:ext uri="{FF2B5EF4-FFF2-40B4-BE49-F238E27FC236}">
                <a16:creationId xmlns:a16="http://schemas.microsoft.com/office/drawing/2014/main" id="{B87DAFED-92C6-D870-0467-DF0CE22FC9C5}"/>
              </a:ext>
            </a:extLst>
          </p:cNvPr>
          <p:cNvSpPr/>
          <p:nvPr/>
        </p:nvSpPr>
        <p:spPr>
          <a:xfrm>
            <a:off x="4128178" y="1392118"/>
            <a:ext cx="1696622" cy="436279"/>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5964" rtlCol="0" anchor="ctr"/>
          <a:lstStyle/>
          <a:p>
            <a:pPr defTabSz="655213"/>
            <a:r>
              <a:rPr lang="de-DE" sz="1100" b="1">
                <a:solidFill>
                  <a:srgbClr val="FFFFFF"/>
                </a:solidFill>
                <a:ea typeface="ＭＳ Ｐゴシック" charset="0"/>
                <a:cs typeface="Arial Narrow"/>
              </a:rPr>
              <a:t>Risikobasierter Ansatz</a:t>
            </a:r>
          </a:p>
        </p:txBody>
      </p:sp>
      <p:sp>
        <p:nvSpPr>
          <p:cNvPr id="37" name="Parallelogram 36">
            <a:extLst>
              <a:ext uri="{FF2B5EF4-FFF2-40B4-BE49-F238E27FC236}">
                <a16:creationId xmlns:a16="http://schemas.microsoft.com/office/drawing/2014/main" id="{467D7F33-F023-58B7-4755-CF394986975C}"/>
              </a:ext>
            </a:extLst>
          </p:cNvPr>
          <p:cNvSpPr/>
          <p:nvPr/>
        </p:nvSpPr>
        <p:spPr>
          <a:xfrm>
            <a:off x="5920919" y="1392118"/>
            <a:ext cx="1696627" cy="436279"/>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5964" rtlCol="0" anchor="ctr"/>
          <a:lstStyle/>
          <a:p>
            <a:pPr defTabSz="655213"/>
            <a:r>
              <a:rPr lang="de-DE" sz="1100" b="1">
                <a:solidFill>
                  <a:srgbClr val="FFFFFF"/>
                </a:solidFill>
                <a:ea typeface="ＭＳ Ｐゴシック" charset="0"/>
                <a:cs typeface="Arial Narrow"/>
              </a:rPr>
              <a:t>Portfolio Konstruktion</a:t>
            </a:r>
          </a:p>
        </p:txBody>
      </p:sp>
      <p:sp>
        <p:nvSpPr>
          <p:cNvPr id="38" name="Parallelogram 37">
            <a:extLst>
              <a:ext uri="{FF2B5EF4-FFF2-40B4-BE49-F238E27FC236}">
                <a16:creationId xmlns:a16="http://schemas.microsoft.com/office/drawing/2014/main" id="{0AFEA1D9-6BD7-9070-8992-072BA88B870F}"/>
              </a:ext>
            </a:extLst>
          </p:cNvPr>
          <p:cNvSpPr/>
          <p:nvPr/>
        </p:nvSpPr>
        <p:spPr>
          <a:xfrm>
            <a:off x="7713663" y="1392118"/>
            <a:ext cx="1694880" cy="436279"/>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5964" rtlCol="0" anchor="ctr"/>
          <a:lstStyle/>
          <a:p>
            <a:pPr defTabSz="655213"/>
            <a:r>
              <a:rPr lang="de-DE" sz="1100" b="1">
                <a:solidFill>
                  <a:srgbClr val="FFFFFF"/>
                </a:solidFill>
                <a:ea typeface="ＭＳ Ｐゴシック" charset="0"/>
                <a:cs typeface="Arial Narrow"/>
              </a:rPr>
              <a:t>Kontinuierliche Überwachung</a:t>
            </a:r>
          </a:p>
        </p:txBody>
      </p:sp>
      <p:sp>
        <p:nvSpPr>
          <p:cNvPr id="39" name="TextBox 38">
            <a:extLst>
              <a:ext uri="{FF2B5EF4-FFF2-40B4-BE49-F238E27FC236}">
                <a16:creationId xmlns:a16="http://schemas.microsoft.com/office/drawing/2014/main" id="{CAD3C5E5-6DC0-8D00-D545-345301767F41}"/>
              </a:ext>
            </a:extLst>
          </p:cNvPr>
          <p:cNvSpPr txBox="1"/>
          <p:nvPr/>
        </p:nvSpPr>
        <p:spPr>
          <a:xfrm>
            <a:off x="4061401" y="1380999"/>
            <a:ext cx="430153" cy="436278"/>
          </a:xfrm>
          <a:prstGeom prst="rect">
            <a:avLst/>
          </a:prstGeom>
          <a:noFill/>
        </p:spPr>
        <p:txBody>
          <a:bodyPr wrap="square" tIns="0" bIns="0" rtlCol="0" anchor="ctr" anchorCtr="0">
            <a:noAutofit/>
          </a:bodyPr>
          <a:lstStyle/>
          <a:p>
            <a:pPr algn="r"/>
            <a:r>
              <a:rPr lang="de-DE" sz="2860" b="1">
                <a:solidFill>
                  <a:schemeClr val="bg1"/>
                </a:solidFill>
                <a:latin typeface="Arial Narrow" panose="020B0604020202020204" pitchFamily="34" charset="0"/>
                <a:cs typeface="Arial Narrow" panose="020B0604020202020204" pitchFamily="34" charset="0"/>
              </a:rPr>
              <a:t>2</a:t>
            </a:r>
          </a:p>
        </p:txBody>
      </p:sp>
      <p:sp>
        <p:nvSpPr>
          <p:cNvPr id="40" name="TextBox 39">
            <a:extLst>
              <a:ext uri="{FF2B5EF4-FFF2-40B4-BE49-F238E27FC236}">
                <a16:creationId xmlns:a16="http://schemas.microsoft.com/office/drawing/2014/main" id="{94801FC1-C88B-E44D-A8B1-EDEDA667262B}"/>
              </a:ext>
            </a:extLst>
          </p:cNvPr>
          <p:cNvSpPr txBox="1"/>
          <p:nvPr/>
        </p:nvSpPr>
        <p:spPr>
          <a:xfrm>
            <a:off x="2277137" y="1392603"/>
            <a:ext cx="430153" cy="436278"/>
          </a:xfrm>
          <a:prstGeom prst="rect">
            <a:avLst/>
          </a:prstGeom>
          <a:noFill/>
        </p:spPr>
        <p:txBody>
          <a:bodyPr wrap="square" tIns="0" bIns="0" rtlCol="0" anchor="ctr" anchorCtr="0">
            <a:noAutofit/>
          </a:bodyPr>
          <a:lstStyle/>
          <a:p>
            <a:pPr algn="r"/>
            <a:r>
              <a:rPr lang="de-DE" sz="2860" b="1">
                <a:solidFill>
                  <a:schemeClr val="bg1"/>
                </a:solidFill>
                <a:latin typeface="Arial Narrow" panose="020B0604020202020204" pitchFamily="34" charset="0"/>
                <a:cs typeface="Arial Narrow" panose="020B0604020202020204" pitchFamily="34" charset="0"/>
              </a:rPr>
              <a:t>1</a:t>
            </a:r>
          </a:p>
        </p:txBody>
      </p:sp>
      <p:sp>
        <p:nvSpPr>
          <p:cNvPr id="41" name="TextBox 40">
            <a:extLst>
              <a:ext uri="{FF2B5EF4-FFF2-40B4-BE49-F238E27FC236}">
                <a16:creationId xmlns:a16="http://schemas.microsoft.com/office/drawing/2014/main" id="{C83C08C3-AF11-5F96-7506-466E54E18F02}"/>
              </a:ext>
            </a:extLst>
          </p:cNvPr>
          <p:cNvSpPr txBox="1"/>
          <p:nvPr/>
        </p:nvSpPr>
        <p:spPr>
          <a:xfrm>
            <a:off x="5868935" y="1381661"/>
            <a:ext cx="430153" cy="436278"/>
          </a:xfrm>
          <a:prstGeom prst="rect">
            <a:avLst/>
          </a:prstGeom>
          <a:noFill/>
        </p:spPr>
        <p:txBody>
          <a:bodyPr wrap="square" tIns="0" bIns="0" rtlCol="0" anchor="ctr" anchorCtr="0">
            <a:noAutofit/>
          </a:bodyPr>
          <a:lstStyle/>
          <a:p>
            <a:pPr algn="r"/>
            <a:r>
              <a:rPr lang="de-DE" sz="2860" b="1">
                <a:solidFill>
                  <a:schemeClr val="bg1"/>
                </a:solidFill>
                <a:latin typeface="Arial Narrow" panose="020B0604020202020204" pitchFamily="34" charset="0"/>
                <a:cs typeface="Arial Narrow" panose="020B0604020202020204" pitchFamily="34" charset="0"/>
              </a:rPr>
              <a:t>3</a:t>
            </a:r>
          </a:p>
        </p:txBody>
      </p:sp>
      <p:sp>
        <p:nvSpPr>
          <p:cNvPr id="42" name="TextBox 41">
            <a:extLst>
              <a:ext uri="{FF2B5EF4-FFF2-40B4-BE49-F238E27FC236}">
                <a16:creationId xmlns:a16="http://schemas.microsoft.com/office/drawing/2014/main" id="{6259973D-8147-DA0A-22F2-2533DF95392E}"/>
              </a:ext>
            </a:extLst>
          </p:cNvPr>
          <p:cNvSpPr txBox="1"/>
          <p:nvPr/>
        </p:nvSpPr>
        <p:spPr>
          <a:xfrm>
            <a:off x="7643842" y="1402125"/>
            <a:ext cx="430153" cy="436279"/>
          </a:xfrm>
          <a:prstGeom prst="rect">
            <a:avLst/>
          </a:prstGeom>
          <a:noFill/>
        </p:spPr>
        <p:txBody>
          <a:bodyPr wrap="square" tIns="0" bIns="0" rtlCol="0" anchor="ctr" anchorCtr="0">
            <a:noAutofit/>
          </a:bodyPr>
          <a:lstStyle/>
          <a:p>
            <a:pPr algn="r"/>
            <a:r>
              <a:rPr lang="de-DE" sz="2860" b="1">
                <a:solidFill>
                  <a:schemeClr val="bg1"/>
                </a:solidFill>
                <a:latin typeface="Arial Narrow" panose="020B0604020202020204" pitchFamily="34" charset="0"/>
                <a:cs typeface="Arial Narrow" panose="020B0604020202020204" pitchFamily="34" charset="0"/>
              </a:rPr>
              <a:t>4</a:t>
            </a:r>
          </a:p>
        </p:txBody>
      </p:sp>
      <p:sp>
        <p:nvSpPr>
          <p:cNvPr id="43" name="Isosceles Triangle 42">
            <a:extLst>
              <a:ext uri="{FF2B5EF4-FFF2-40B4-BE49-F238E27FC236}">
                <a16:creationId xmlns:a16="http://schemas.microsoft.com/office/drawing/2014/main" id="{007D1146-DD90-8E19-DCED-417EDA20ADA9}"/>
              </a:ext>
            </a:extLst>
          </p:cNvPr>
          <p:cNvSpPr/>
          <p:nvPr/>
        </p:nvSpPr>
        <p:spPr>
          <a:xfrm rot="5400000">
            <a:off x="7419225" y="3396702"/>
            <a:ext cx="358965" cy="208907"/>
          </a:xfrm>
          <a:prstGeom prst="triangle">
            <a:avLst/>
          </a:prstGeom>
          <a:solidFill>
            <a:srgbClr val="00A0DC"/>
          </a:solidFill>
          <a:ln w="9525" cap="flat" cmpd="sng" algn="ctr">
            <a:noFill/>
            <a:prstDash val="solid"/>
          </a:ln>
          <a:effectLst/>
        </p:spPr>
        <p:txBody>
          <a:bodyPr rtlCol="0" anchor="ctr"/>
          <a:lstStyle/>
          <a:p>
            <a:pPr algn="ctr" defTabSz="732232">
              <a:defRPr/>
            </a:pPr>
            <a:endParaRPr lang="de-DE" sz="1922" kern="0">
              <a:solidFill>
                <a:srgbClr val="005598"/>
              </a:solidFill>
              <a:latin typeface="Arial"/>
            </a:endParaRPr>
          </a:p>
        </p:txBody>
      </p:sp>
      <p:sp>
        <p:nvSpPr>
          <p:cNvPr id="44" name="Isosceles Triangle 43">
            <a:extLst>
              <a:ext uri="{FF2B5EF4-FFF2-40B4-BE49-F238E27FC236}">
                <a16:creationId xmlns:a16="http://schemas.microsoft.com/office/drawing/2014/main" id="{54BF64C3-4A12-1723-2638-FE3419D869BD}"/>
              </a:ext>
            </a:extLst>
          </p:cNvPr>
          <p:cNvSpPr/>
          <p:nvPr/>
        </p:nvSpPr>
        <p:spPr>
          <a:xfrm rot="5400000">
            <a:off x="5639523" y="3396703"/>
            <a:ext cx="358965" cy="208907"/>
          </a:xfrm>
          <a:prstGeom prst="triangle">
            <a:avLst/>
          </a:prstGeom>
          <a:solidFill>
            <a:schemeClr val="accent4"/>
          </a:solidFill>
          <a:ln w="9525" cap="flat" cmpd="sng" algn="ctr">
            <a:noFill/>
            <a:prstDash val="solid"/>
          </a:ln>
          <a:effectLst/>
        </p:spPr>
        <p:txBody>
          <a:bodyPr rtlCol="0" anchor="ctr"/>
          <a:lstStyle/>
          <a:p>
            <a:pPr algn="ctr" defTabSz="732232"/>
            <a:endParaRPr lang="de-DE" sz="1922" kern="0">
              <a:solidFill>
                <a:srgbClr val="005598"/>
              </a:solidFill>
              <a:latin typeface="Arial"/>
            </a:endParaRPr>
          </a:p>
        </p:txBody>
      </p:sp>
      <p:sp>
        <p:nvSpPr>
          <p:cNvPr id="45" name="Rectangle 44">
            <a:extLst>
              <a:ext uri="{FF2B5EF4-FFF2-40B4-BE49-F238E27FC236}">
                <a16:creationId xmlns:a16="http://schemas.microsoft.com/office/drawing/2014/main" id="{3524845C-5E23-A424-3E8E-FDBE1F44875F}"/>
              </a:ext>
            </a:extLst>
          </p:cNvPr>
          <p:cNvSpPr/>
          <p:nvPr/>
        </p:nvSpPr>
        <p:spPr>
          <a:xfrm>
            <a:off x="5920919" y="4824898"/>
            <a:ext cx="3380705" cy="336246"/>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3219" tIns="58575" bIns="29288" rtlCol="0" anchor="ctr"/>
          <a:lstStyle/>
          <a:p>
            <a:pPr algn="ctr" defTabSz="655213">
              <a:lnSpc>
                <a:spcPts val="862"/>
              </a:lnSpc>
            </a:pPr>
            <a:r>
              <a:rPr lang="de-DE" sz="1100" b="1" kern="0" spc="18">
                <a:solidFill>
                  <a:srgbClr val="005598"/>
                </a:solidFill>
                <a:ea typeface="ＭＳ Ｐゴシック" charset="0"/>
                <a:cs typeface="Arial Narrow"/>
              </a:rPr>
              <a:t>Handel</a:t>
            </a:r>
          </a:p>
        </p:txBody>
      </p:sp>
      <p:sp>
        <p:nvSpPr>
          <p:cNvPr id="46" name="Isosceles Triangle 45">
            <a:extLst>
              <a:ext uri="{FF2B5EF4-FFF2-40B4-BE49-F238E27FC236}">
                <a16:creationId xmlns:a16="http://schemas.microsoft.com/office/drawing/2014/main" id="{0995BF48-A462-9239-EA9E-ABEB1870222B}"/>
              </a:ext>
            </a:extLst>
          </p:cNvPr>
          <p:cNvSpPr/>
          <p:nvPr/>
        </p:nvSpPr>
        <p:spPr>
          <a:xfrm rot="10800000" flipV="1">
            <a:off x="7431791" y="4619929"/>
            <a:ext cx="358965" cy="208907"/>
          </a:xfrm>
          <a:prstGeom prst="triangle">
            <a:avLst/>
          </a:prstGeom>
          <a:solidFill>
            <a:schemeClr val="accent4"/>
          </a:solidFill>
          <a:ln w="9525" cap="flat" cmpd="sng" algn="ctr">
            <a:noFill/>
            <a:prstDash val="solid"/>
          </a:ln>
          <a:effectLst/>
        </p:spPr>
        <p:txBody>
          <a:bodyPr rtlCol="0" anchor="ctr"/>
          <a:lstStyle/>
          <a:p>
            <a:pPr algn="ctr" defTabSz="732232"/>
            <a:endParaRPr lang="de-DE" sz="1922" kern="0">
              <a:solidFill>
                <a:srgbClr val="005598"/>
              </a:solidFill>
              <a:latin typeface="Arial"/>
            </a:endParaRPr>
          </a:p>
        </p:txBody>
      </p:sp>
    </p:spTree>
    <p:extLst>
      <p:ext uri="{BB962C8B-B14F-4D97-AF65-F5344CB8AC3E}">
        <p14:creationId xmlns:p14="http://schemas.microsoft.com/office/powerpoint/2010/main" val="411271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38A16BB-00DA-4127-B961-7780CAEEDEE0}"/>
              </a:ext>
            </a:extLst>
          </p:cNvPr>
          <p:cNvCxnSpPr/>
          <p:nvPr/>
        </p:nvCxnSpPr>
        <p:spPr>
          <a:xfrm>
            <a:off x="1522412"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31</a:t>
            </a:fld>
            <a:endParaRPr lang="en-US">
              <a:solidFill>
                <a:srgbClr val="000000"/>
              </a:solidFill>
            </a:endParaRP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1796732" y="429768"/>
            <a:ext cx="6980706" cy="640080"/>
          </a:xfrm>
        </p:spPr>
        <p:txBody>
          <a:bodyPr/>
          <a:lstStyle/>
          <a:p>
            <a:r>
              <a:rPr lang="de-DE" noProof="0" dirty="0"/>
              <a:t>Staatsanleihen werden nach ESG-</a:t>
            </a:r>
            <a:r>
              <a:rPr lang="de-DE" noProof="0" dirty="0" err="1"/>
              <a:t>Risikoexposure</a:t>
            </a:r>
            <a:r>
              <a:rPr lang="de-DE" noProof="0" dirty="0"/>
              <a:t> bewertet</a:t>
            </a:r>
          </a:p>
        </p:txBody>
      </p:sp>
      <p:sp>
        <p:nvSpPr>
          <p:cNvPr id="30" name="Footer Placeholder 3">
            <a:extLst>
              <a:ext uri="{FF2B5EF4-FFF2-40B4-BE49-F238E27FC236}">
                <a16:creationId xmlns:a16="http://schemas.microsoft.com/office/drawing/2014/main" id="{F2ED1512-C339-471F-EDD0-00454FEE7791}"/>
              </a:ext>
            </a:extLst>
          </p:cNvPr>
          <p:cNvSpPr txBox="1">
            <a:spLocks/>
          </p:cNvSpPr>
          <p:nvPr/>
        </p:nvSpPr>
        <p:spPr>
          <a:xfrm>
            <a:off x="1796337" y="6390952"/>
            <a:ext cx="7412229" cy="138499"/>
          </a:xfrm>
          <a:prstGeom prst="rect">
            <a:avLst/>
          </a:prstGeom>
        </p:spPr>
        <p:txBody>
          <a:bodyPr wrap="square" lIns="0" tIns="0" rIns="0" bIns="0" anchor="b" anchorCtr="0">
            <a:spAutoFit/>
          </a:bodyPr>
          <a:lstStyle>
            <a:defPPr>
              <a:defRPr lang="en-US"/>
            </a:defPPr>
            <a:lvl1pPr indent="0">
              <a:lnSpc>
                <a:spcPct val="100000"/>
              </a:lnSpc>
              <a:spcBef>
                <a:spcPts val="0"/>
              </a:spcBef>
              <a:spcAft>
                <a:spcPts val="0"/>
              </a:spcAft>
              <a:buFont typeface="Arial" panose="020B0604020202020204" pitchFamily="34" charset="0"/>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Font typeface="Arial" panose="020B0604020202020204" pitchFamily="34" charset="0"/>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Font typeface="Arial" panose="020B0604020202020204" pitchFamily="34" charset="0"/>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Font typeface="Arial" panose="020B0604020202020204" pitchFamily="34" charset="0"/>
              <a:buNone/>
              <a:defRPr sz="1000">
                <a:latin typeface="Arial Narrow" panose="020B0606020202030204" pitchFamily="34" charset="0"/>
              </a:defRPr>
            </a:lvl4pPr>
            <a:lvl5pPr marL="0" indent="0">
              <a:lnSpc>
                <a:spcPts val="1300"/>
              </a:lnSpc>
              <a:spcBef>
                <a:spcPts val="0"/>
              </a:spcBef>
              <a:spcAft>
                <a:spcPts val="300"/>
              </a:spcAft>
              <a:buFont typeface="Arial" panose="020B0604020202020204" pitchFamily="34" charset="0"/>
              <a:buNone/>
              <a:defRPr sz="1000">
                <a:latin typeface="Arial Narrow" panose="020B060602020203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de-DE" dirty="0"/>
              <a:t>Quelle: Franklin Templeton. Nur zur Veranschaulichung und als Diskussionsgrundlage. </a:t>
            </a:r>
          </a:p>
        </p:txBody>
      </p:sp>
      <p:sp>
        <p:nvSpPr>
          <p:cNvPr id="31" name="Content Placeholder 7">
            <a:extLst>
              <a:ext uri="{FF2B5EF4-FFF2-40B4-BE49-F238E27FC236}">
                <a16:creationId xmlns:a16="http://schemas.microsoft.com/office/drawing/2014/main" id="{93F354B5-8FFE-DF1F-AB58-E3C5C2ADB7AE}"/>
              </a:ext>
            </a:extLst>
          </p:cNvPr>
          <p:cNvSpPr>
            <a:spLocks noGrp="1"/>
          </p:cNvSpPr>
          <p:nvPr>
            <p:ph sz="quarter" idx="27"/>
          </p:nvPr>
        </p:nvSpPr>
        <p:spPr>
          <a:xfrm>
            <a:off x="1796218" y="1752959"/>
            <a:ext cx="3330454" cy="3998911"/>
          </a:xfrm>
        </p:spPr>
        <p:txBody>
          <a:bodyPr/>
          <a:lstStyle/>
          <a:p>
            <a:r>
              <a:rPr lang="de-DE" dirty="0"/>
              <a:t>Anwendung von 120 Datenpunkten in </a:t>
            </a:r>
            <a:br>
              <a:rPr lang="de-DE" dirty="0"/>
            </a:br>
            <a:r>
              <a:rPr lang="de-DE" dirty="0"/>
              <a:t>6 Kategorien:</a:t>
            </a:r>
          </a:p>
          <a:p>
            <a:pPr lvl="2">
              <a:spcBef>
                <a:spcPts val="600"/>
              </a:spcBef>
              <a:spcAft>
                <a:spcPts val="300"/>
              </a:spcAft>
            </a:pPr>
            <a:r>
              <a:rPr lang="de-DE" sz="1400" dirty="0"/>
              <a:t>Environmental Risk Management (ERM)</a:t>
            </a:r>
          </a:p>
          <a:p>
            <a:pPr lvl="2">
              <a:spcBef>
                <a:spcPts val="600"/>
              </a:spcBef>
              <a:spcAft>
                <a:spcPts val="300"/>
              </a:spcAft>
            </a:pPr>
            <a:r>
              <a:rPr lang="de-DE" sz="1400" dirty="0"/>
              <a:t>Environmental Risk </a:t>
            </a:r>
            <a:r>
              <a:rPr lang="de-DE" sz="1400" dirty="0" err="1"/>
              <a:t>Exposure</a:t>
            </a:r>
            <a:r>
              <a:rPr lang="de-DE" sz="1400" dirty="0"/>
              <a:t> (ERE)</a:t>
            </a:r>
          </a:p>
          <a:p>
            <a:pPr lvl="2">
              <a:spcBef>
                <a:spcPts val="600"/>
              </a:spcBef>
              <a:spcAft>
                <a:spcPts val="300"/>
              </a:spcAft>
            </a:pPr>
            <a:r>
              <a:rPr lang="de-DE" sz="1400" dirty="0" err="1"/>
              <a:t>Social</a:t>
            </a:r>
            <a:r>
              <a:rPr lang="de-DE" sz="1400" dirty="0"/>
              <a:t> Risk Management (SRM)</a:t>
            </a:r>
          </a:p>
          <a:p>
            <a:pPr lvl="2">
              <a:spcBef>
                <a:spcPts val="600"/>
              </a:spcBef>
              <a:spcAft>
                <a:spcPts val="300"/>
              </a:spcAft>
            </a:pPr>
            <a:r>
              <a:rPr lang="de-DE" sz="1400" dirty="0" err="1"/>
              <a:t>Social</a:t>
            </a:r>
            <a:r>
              <a:rPr lang="de-DE" sz="1400" dirty="0"/>
              <a:t> Risk </a:t>
            </a:r>
            <a:r>
              <a:rPr lang="de-DE" sz="1400" dirty="0" err="1"/>
              <a:t>Exposure</a:t>
            </a:r>
            <a:r>
              <a:rPr lang="de-DE" sz="1400" dirty="0"/>
              <a:t> (SRE)</a:t>
            </a:r>
          </a:p>
          <a:p>
            <a:pPr lvl="2">
              <a:spcBef>
                <a:spcPts val="600"/>
              </a:spcBef>
              <a:spcAft>
                <a:spcPts val="300"/>
              </a:spcAft>
            </a:pPr>
            <a:r>
              <a:rPr lang="de-DE" sz="1400" dirty="0" err="1"/>
              <a:t>Governance</a:t>
            </a:r>
            <a:r>
              <a:rPr lang="de-DE" sz="1400" dirty="0"/>
              <a:t> Risk Management (GRM)</a:t>
            </a:r>
          </a:p>
          <a:p>
            <a:pPr lvl="2">
              <a:spcBef>
                <a:spcPts val="600"/>
              </a:spcBef>
              <a:spcAft>
                <a:spcPts val="300"/>
              </a:spcAft>
            </a:pPr>
            <a:r>
              <a:rPr lang="de-DE" sz="1400" dirty="0" err="1"/>
              <a:t>Governance</a:t>
            </a:r>
            <a:r>
              <a:rPr lang="de-DE" sz="1400" dirty="0"/>
              <a:t> Risk </a:t>
            </a:r>
            <a:r>
              <a:rPr lang="de-DE" sz="1400" dirty="0" err="1"/>
              <a:t>Exposure</a:t>
            </a:r>
            <a:r>
              <a:rPr lang="de-DE" sz="1400" dirty="0"/>
              <a:t> (GRE)</a:t>
            </a:r>
          </a:p>
          <a:p>
            <a:r>
              <a:rPr lang="de-DE" sz="1600" dirty="0">
                <a:solidFill>
                  <a:schemeClr val="accent2"/>
                </a:solidFill>
              </a:rPr>
              <a:t> </a:t>
            </a:r>
          </a:p>
          <a:p>
            <a:r>
              <a:rPr lang="de-DE" dirty="0">
                <a:solidFill>
                  <a:srgbClr val="000000"/>
                </a:solidFill>
              </a:rPr>
              <a:t>Erfasst ca. 200 Länder und Gebiete, Ergebnisse können zu regionalen Gruppierungen zusammengefasst werden, z. B. EU27, Eurozone, Golf-Kooperationsrat, Lateinamerika.</a:t>
            </a:r>
          </a:p>
          <a:p>
            <a:pPr marL="0" lvl="2" indent="0">
              <a:buNone/>
            </a:pPr>
            <a:endParaRPr lang="en-US" dirty="0"/>
          </a:p>
        </p:txBody>
      </p:sp>
      <p:pic>
        <p:nvPicPr>
          <p:cNvPr id="5" name="Picture 4">
            <a:extLst>
              <a:ext uri="{FF2B5EF4-FFF2-40B4-BE49-F238E27FC236}">
                <a16:creationId xmlns:a16="http://schemas.microsoft.com/office/drawing/2014/main" id="{1643A299-AE45-8371-502B-8FBF33514BAF}"/>
              </a:ext>
            </a:extLst>
          </p:cNvPr>
          <p:cNvPicPr>
            <a:picLocks noChangeAspect="1"/>
          </p:cNvPicPr>
          <p:nvPr/>
        </p:nvPicPr>
        <p:blipFill>
          <a:blip r:embed="rId3"/>
          <a:stretch>
            <a:fillRect/>
          </a:stretch>
        </p:blipFill>
        <p:spPr>
          <a:xfrm>
            <a:off x="5295777" y="1943411"/>
            <a:ext cx="5096830" cy="2841949"/>
          </a:xfrm>
          <a:prstGeom prst="rect">
            <a:avLst/>
          </a:prstGeom>
        </p:spPr>
      </p:pic>
    </p:spTree>
    <p:extLst>
      <p:ext uri="{BB962C8B-B14F-4D97-AF65-F5344CB8AC3E}">
        <p14:creationId xmlns:p14="http://schemas.microsoft.com/office/powerpoint/2010/main" val="2664261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5EA57-5406-3835-5F0C-A042E210D877}"/>
              </a:ext>
            </a:extLst>
          </p:cNvPr>
          <p:cNvPicPr>
            <a:picLocks noChangeAspect="1"/>
          </p:cNvPicPr>
          <p:nvPr/>
        </p:nvPicPr>
        <p:blipFill>
          <a:blip r:embed="rId2"/>
          <a:stretch>
            <a:fillRect/>
          </a:stretch>
        </p:blipFill>
        <p:spPr>
          <a:xfrm>
            <a:off x="2769828" y="3628886"/>
            <a:ext cx="6153150" cy="2419350"/>
          </a:xfrm>
          <a:prstGeom prst="rect">
            <a:avLst/>
          </a:prstGeom>
        </p:spPr>
      </p:pic>
      <p:sp>
        <p:nvSpPr>
          <p:cNvPr id="2" name="Slide Number Placeholder 1">
            <a:extLst>
              <a:ext uri="{FF2B5EF4-FFF2-40B4-BE49-F238E27FC236}">
                <a16:creationId xmlns:a16="http://schemas.microsoft.com/office/drawing/2014/main" id="{21AF1121-5431-BFDD-2E8A-02E65BEDD58E}"/>
              </a:ext>
            </a:extLst>
          </p:cNvPr>
          <p:cNvSpPr>
            <a:spLocks noGrp="1"/>
          </p:cNvSpPr>
          <p:nvPr>
            <p:ph type="sldNum" sz="quarter" idx="4"/>
          </p:nvPr>
        </p:nvSpPr>
        <p:spPr>
          <a:xfrm>
            <a:off x="10026846" y="6536549"/>
            <a:ext cx="365760" cy="164592"/>
          </a:xfrm>
        </p:spPr>
        <p:txBody>
          <a:bodyPr anchor="b">
            <a:normAutofit/>
          </a:bodyPr>
          <a:lstStyle/>
          <a:p>
            <a:pPr>
              <a:spcAft>
                <a:spcPts val="600"/>
              </a:spcAft>
            </a:pPr>
            <a:fld id="{8DEE4CCE-E124-4EEF-808B-DF88997C2318}" type="slidenum">
              <a:rPr lang="en-US" smtClean="0"/>
              <a:pPr>
                <a:spcAft>
                  <a:spcPts val="600"/>
                </a:spcAft>
              </a:pPr>
              <a:t>32</a:t>
            </a:fld>
            <a:endParaRPr lang="en-US"/>
          </a:p>
        </p:txBody>
      </p:sp>
      <p:sp>
        <p:nvSpPr>
          <p:cNvPr id="16" name="Text Placeholder 3">
            <a:extLst>
              <a:ext uri="{FF2B5EF4-FFF2-40B4-BE49-F238E27FC236}">
                <a16:creationId xmlns:a16="http://schemas.microsoft.com/office/drawing/2014/main" id="{0AA24DF2-2E06-A36A-C5DD-BA6CECA8E119}"/>
              </a:ext>
            </a:extLst>
          </p:cNvPr>
          <p:cNvSpPr>
            <a:spLocks noGrp="1"/>
          </p:cNvSpPr>
          <p:nvPr>
            <p:ph type="body" sz="quarter" idx="10"/>
          </p:nvPr>
        </p:nvSpPr>
        <p:spPr>
          <a:xfrm>
            <a:off x="2923509" y="3796474"/>
            <a:ext cx="5449529" cy="365760"/>
          </a:xfrm>
        </p:spPr>
        <p:txBody>
          <a:bodyPr/>
          <a:lstStyle/>
          <a:p>
            <a:r>
              <a:rPr lang="en-US" dirty="0" err="1"/>
              <a:t>Verteilung</a:t>
            </a:r>
            <a:r>
              <a:rPr lang="en-US" dirty="0"/>
              <a:t> der MSCI ESG-Ratings im Fonds und der Benchmark</a:t>
            </a:r>
          </a:p>
        </p:txBody>
      </p:sp>
      <p:sp>
        <p:nvSpPr>
          <p:cNvPr id="4" name="Text Placeholder 3">
            <a:extLst>
              <a:ext uri="{FF2B5EF4-FFF2-40B4-BE49-F238E27FC236}">
                <a16:creationId xmlns:a16="http://schemas.microsoft.com/office/drawing/2014/main" id="{07726929-26AB-4250-512D-FCF30BC62FC7}"/>
              </a:ext>
            </a:extLst>
          </p:cNvPr>
          <p:cNvSpPr>
            <a:spLocks noGrp="1"/>
          </p:cNvSpPr>
          <p:nvPr>
            <p:ph type="body" sz="quarter" idx="32"/>
          </p:nvPr>
        </p:nvSpPr>
        <p:spPr>
          <a:xfrm>
            <a:off x="1796732" y="429768"/>
            <a:ext cx="6400800" cy="640080"/>
          </a:xfrm>
        </p:spPr>
        <p:txBody>
          <a:bodyPr>
            <a:normAutofit/>
          </a:bodyPr>
          <a:lstStyle/>
          <a:p>
            <a:pPr>
              <a:spcAft>
                <a:spcPts val="600"/>
              </a:spcAft>
            </a:pPr>
            <a:r>
              <a:rPr lang="de-DE" dirty="0"/>
              <a:t>MSCI ESG Analyse</a:t>
            </a:r>
            <a:endParaRPr lang="en-DE"/>
          </a:p>
        </p:txBody>
      </p:sp>
      <p:sp>
        <p:nvSpPr>
          <p:cNvPr id="6" name="TextBox 5">
            <a:extLst>
              <a:ext uri="{FF2B5EF4-FFF2-40B4-BE49-F238E27FC236}">
                <a16:creationId xmlns:a16="http://schemas.microsoft.com/office/drawing/2014/main" id="{FFF1BD8C-0AC1-0A06-2FA1-1AEF04BEBFED}"/>
              </a:ext>
            </a:extLst>
          </p:cNvPr>
          <p:cNvSpPr txBox="1"/>
          <p:nvPr/>
        </p:nvSpPr>
        <p:spPr>
          <a:xfrm>
            <a:off x="6507964" y="1521217"/>
            <a:ext cx="2533289" cy="369332"/>
          </a:xfrm>
          <a:prstGeom prst="rect">
            <a:avLst/>
          </a:prstGeom>
          <a:solidFill>
            <a:srgbClr val="E6E6E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D7D6A5B3-73DF-7A96-6FA8-B71C84FE9CDD}"/>
              </a:ext>
            </a:extLst>
          </p:cNvPr>
          <p:cNvSpPr txBox="1"/>
          <p:nvPr/>
        </p:nvSpPr>
        <p:spPr>
          <a:xfrm>
            <a:off x="6507965" y="1534194"/>
            <a:ext cx="2533289" cy="246221"/>
          </a:xfrm>
          <a:prstGeom prst="rect">
            <a:avLst/>
          </a:prstGeom>
          <a:noFill/>
        </p:spPr>
        <p:txBody>
          <a:bodyPr wrap="square" lIns="0" rIns="0" rtlCol="0">
            <a:spAutoFit/>
          </a:bodyPr>
          <a:lstStyle/>
          <a:p>
            <a:pPr algn="ctr"/>
            <a:r>
              <a:rPr lang="de-DE" sz="1000" b="1" dirty="0"/>
              <a:t>Fonds besser als Benchmark</a:t>
            </a:r>
            <a:r>
              <a:rPr lang="de-DE" sz="1000" b="1" baseline="30000" dirty="0"/>
              <a:t>2</a:t>
            </a:r>
            <a:endParaRPr lang="en-US" sz="1000" b="1" baseline="30000" dirty="0"/>
          </a:p>
        </p:txBody>
      </p:sp>
      <p:sp>
        <p:nvSpPr>
          <p:cNvPr id="8" name="TextBox 7">
            <a:extLst>
              <a:ext uri="{FF2B5EF4-FFF2-40B4-BE49-F238E27FC236}">
                <a16:creationId xmlns:a16="http://schemas.microsoft.com/office/drawing/2014/main" id="{74C873D1-2514-0590-0A4B-2D6687A62C04}"/>
              </a:ext>
            </a:extLst>
          </p:cNvPr>
          <p:cNvSpPr txBox="1"/>
          <p:nvPr/>
        </p:nvSpPr>
        <p:spPr>
          <a:xfrm>
            <a:off x="6545910" y="1805642"/>
            <a:ext cx="1476450" cy="338554"/>
          </a:xfrm>
          <a:prstGeom prst="rect">
            <a:avLst/>
          </a:prstGeom>
          <a:noFill/>
        </p:spPr>
        <p:txBody>
          <a:bodyPr wrap="square" lIns="0" rtlCol="0">
            <a:spAutoFit/>
          </a:bodyPr>
          <a:lstStyle/>
          <a:p>
            <a:pPr algn="ctr"/>
            <a:r>
              <a:rPr lang="de-DE" sz="800" b="1" dirty="0"/>
              <a:t>Franklin ESG-Focused Balanced Fund</a:t>
            </a:r>
            <a:endParaRPr lang="en-US" sz="800" b="1" dirty="0"/>
          </a:p>
        </p:txBody>
      </p:sp>
      <p:sp>
        <p:nvSpPr>
          <p:cNvPr id="10" name="TextBox 9">
            <a:extLst>
              <a:ext uri="{FF2B5EF4-FFF2-40B4-BE49-F238E27FC236}">
                <a16:creationId xmlns:a16="http://schemas.microsoft.com/office/drawing/2014/main" id="{49F7E070-85EF-4013-648F-74AC4F3AB1D8}"/>
              </a:ext>
            </a:extLst>
          </p:cNvPr>
          <p:cNvSpPr txBox="1"/>
          <p:nvPr/>
        </p:nvSpPr>
        <p:spPr>
          <a:xfrm>
            <a:off x="7906587" y="1843917"/>
            <a:ext cx="1053199" cy="215444"/>
          </a:xfrm>
          <a:prstGeom prst="rect">
            <a:avLst/>
          </a:prstGeom>
          <a:noFill/>
        </p:spPr>
        <p:txBody>
          <a:bodyPr wrap="square" lIns="0" rtlCol="0">
            <a:spAutoFit/>
          </a:bodyPr>
          <a:lstStyle/>
          <a:p>
            <a:pPr algn="ctr"/>
            <a:r>
              <a:rPr lang="de-DE" sz="800" b="1" dirty="0"/>
              <a:t>Benchmark</a:t>
            </a:r>
            <a:r>
              <a:rPr lang="de-DE" sz="800" b="1" baseline="30000" dirty="0"/>
              <a:t>3</a:t>
            </a:r>
            <a:endParaRPr lang="en-US" sz="800" b="1" baseline="30000" dirty="0"/>
          </a:p>
        </p:txBody>
      </p:sp>
      <p:sp>
        <p:nvSpPr>
          <p:cNvPr id="11" name="TextBox 10">
            <a:extLst>
              <a:ext uri="{FF2B5EF4-FFF2-40B4-BE49-F238E27FC236}">
                <a16:creationId xmlns:a16="http://schemas.microsoft.com/office/drawing/2014/main" id="{DD989395-408E-7B7D-5781-3E3F48CD11B1}"/>
              </a:ext>
            </a:extLst>
          </p:cNvPr>
          <p:cNvSpPr txBox="1"/>
          <p:nvPr/>
        </p:nvSpPr>
        <p:spPr>
          <a:xfrm>
            <a:off x="8051384" y="2206945"/>
            <a:ext cx="738551" cy="338554"/>
          </a:xfrm>
          <a:prstGeom prst="rect">
            <a:avLst/>
          </a:prstGeom>
          <a:solidFill>
            <a:srgbClr val="DDEAFF"/>
          </a:solidFill>
          <a:ln>
            <a:solidFill>
              <a:schemeClr val="bg1"/>
            </a:solidFill>
          </a:ln>
        </p:spPr>
        <p:txBody>
          <a:bodyPr wrap="square" rtlCol="0">
            <a:spAutoFit/>
          </a:bodyPr>
          <a:lstStyle/>
          <a:p>
            <a:pPr algn="ctr"/>
            <a:r>
              <a:rPr lang="de-DE" sz="1600" b="1" dirty="0"/>
              <a:t>A</a:t>
            </a:r>
            <a:endParaRPr lang="en-US" sz="1600" b="1" dirty="0"/>
          </a:p>
        </p:txBody>
      </p:sp>
      <p:sp>
        <p:nvSpPr>
          <p:cNvPr id="12" name="TextBox 11">
            <a:extLst>
              <a:ext uri="{FF2B5EF4-FFF2-40B4-BE49-F238E27FC236}">
                <a16:creationId xmlns:a16="http://schemas.microsoft.com/office/drawing/2014/main" id="{C1B7CB9F-BBEB-BE0B-A6E3-1B0AA047DB59}"/>
              </a:ext>
            </a:extLst>
          </p:cNvPr>
          <p:cNvSpPr txBox="1"/>
          <p:nvPr/>
        </p:nvSpPr>
        <p:spPr>
          <a:xfrm>
            <a:off x="6935735" y="2208943"/>
            <a:ext cx="738000" cy="338554"/>
          </a:xfrm>
          <a:prstGeom prst="rect">
            <a:avLst/>
          </a:prstGeom>
          <a:solidFill>
            <a:srgbClr val="00BFB3"/>
          </a:solidFill>
          <a:ln>
            <a:solidFill>
              <a:schemeClr val="bg1"/>
            </a:solidFill>
          </a:ln>
        </p:spPr>
        <p:txBody>
          <a:bodyPr wrap="square" rtlCol="0">
            <a:spAutoFit/>
          </a:bodyPr>
          <a:lstStyle/>
          <a:p>
            <a:pPr algn="ctr"/>
            <a:r>
              <a:rPr lang="de-DE" sz="1600" b="1" dirty="0"/>
              <a:t>AA</a:t>
            </a:r>
            <a:endParaRPr lang="en-US" sz="1600" b="1" dirty="0"/>
          </a:p>
        </p:txBody>
      </p:sp>
      <p:sp>
        <p:nvSpPr>
          <p:cNvPr id="13" name="Rectangle: Rounded Corners 12">
            <a:extLst>
              <a:ext uri="{FF2B5EF4-FFF2-40B4-BE49-F238E27FC236}">
                <a16:creationId xmlns:a16="http://schemas.microsoft.com/office/drawing/2014/main" id="{2A21DFD7-FA37-7D9A-8A43-10750478E572}"/>
              </a:ext>
            </a:extLst>
          </p:cNvPr>
          <p:cNvSpPr/>
          <p:nvPr/>
        </p:nvSpPr>
        <p:spPr bwMode="auto">
          <a:xfrm>
            <a:off x="2478402" y="1400027"/>
            <a:ext cx="582855" cy="540458"/>
          </a:xfrm>
          <a:prstGeom prst="roundRect">
            <a:avLst/>
          </a:prstGeom>
          <a:solidFill>
            <a:srgbClr val="00A0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96950" fontAlgn="base">
              <a:spcBef>
                <a:spcPct val="0"/>
              </a:spcBef>
              <a:spcAft>
                <a:spcPct val="0"/>
              </a:spcAft>
            </a:pPr>
            <a:endParaRPr lang="en-US" sz="2000">
              <a:latin typeface="Arial" charset="0"/>
            </a:endParaRPr>
          </a:p>
        </p:txBody>
      </p:sp>
      <p:sp>
        <p:nvSpPr>
          <p:cNvPr id="15" name="Rectangle: Rounded Corners 14">
            <a:extLst>
              <a:ext uri="{FF2B5EF4-FFF2-40B4-BE49-F238E27FC236}">
                <a16:creationId xmlns:a16="http://schemas.microsoft.com/office/drawing/2014/main" id="{FE2C30D6-9916-8DDF-2454-77AAA5433CD4}"/>
              </a:ext>
            </a:extLst>
          </p:cNvPr>
          <p:cNvSpPr/>
          <p:nvPr/>
        </p:nvSpPr>
        <p:spPr bwMode="auto">
          <a:xfrm>
            <a:off x="2478403" y="2369713"/>
            <a:ext cx="582855" cy="540458"/>
          </a:xfrm>
          <a:prstGeom prst="roundRect">
            <a:avLst/>
          </a:prstGeom>
          <a:solidFill>
            <a:srgbClr val="00A0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96950" fontAlgn="base">
              <a:spcBef>
                <a:spcPct val="0"/>
              </a:spcBef>
              <a:spcAft>
                <a:spcPct val="0"/>
              </a:spcAft>
            </a:pPr>
            <a:endParaRPr lang="en-US" sz="2000">
              <a:latin typeface="Arial" charset="0"/>
            </a:endParaRPr>
          </a:p>
        </p:txBody>
      </p:sp>
      <p:sp>
        <p:nvSpPr>
          <p:cNvPr id="17" name="TextBox 16">
            <a:extLst>
              <a:ext uri="{FF2B5EF4-FFF2-40B4-BE49-F238E27FC236}">
                <a16:creationId xmlns:a16="http://schemas.microsoft.com/office/drawing/2014/main" id="{A6ABD64A-83CA-F4F4-4C10-3D11D1472598}"/>
              </a:ext>
            </a:extLst>
          </p:cNvPr>
          <p:cNvSpPr txBox="1"/>
          <p:nvPr/>
        </p:nvSpPr>
        <p:spPr>
          <a:xfrm>
            <a:off x="2478403" y="2402937"/>
            <a:ext cx="582855" cy="492443"/>
          </a:xfrm>
          <a:prstGeom prst="rect">
            <a:avLst/>
          </a:prstGeom>
          <a:noFill/>
        </p:spPr>
        <p:txBody>
          <a:bodyPr wrap="square" lIns="36000" rIns="36000" rtlCol="0">
            <a:spAutoFit/>
          </a:bodyPr>
          <a:lstStyle/>
          <a:p>
            <a:pPr algn="ctr">
              <a:spcAft>
                <a:spcPts val="600"/>
              </a:spcAft>
            </a:pPr>
            <a:r>
              <a:rPr lang="de-DE" sz="700" b="1" dirty="0">
                <a:solidFill>
                  <a:schemeClr val="bg1"/>
                </a:solidFill>
              </a:rPr>
              <a:t>Global-Perzentil</a:t>
            </a:r>
          </a:p>
          <a:p>
            <a:pPr algn="ctr"/>
            <a:r>
              <a:rPr lang="de-DE" sz="700" b="1" dirty="0">
                <a:solidFill>
                  <a:schemeClr val="bg1"/>
                </a:solidFill>
              </a:rPr>
              <a:t>91</a:t>
            </a:r>
            <a:r>
              <a:rPr lang="de-DE" sz="700" dirty="0">
                <a:solidFill>
                  <a:schemeClr val="bg1"/>
                </a:solidFill>
              </a:rPr>
              <a:t>/100</a:t>
            </a:r>
            <a:endParaRPr lang="en-US" sz="700" dirty="0">
              <a:solidFill>
                <a:schemeClr val="bg1"/>
              </a:solidFill>
            </a:endParaRPr>
          </a:p>
        </p:txBody>
      </p:sp>
      <p:sp>
        <p:nvSpPr>
          <p:cNvPr id="18" name="Rectangle: Rounded Corners 17">
            <a:extLst>
              <a:ext uri="{FF2B5EF4-FFF2-40B4-BE49-F238E27FC236}">
                <a16:creationId xmlns:a16="http://schemas.microsoft.com/office/drawing/2014/main" id="{34FF92AF-2C8A-3D37-779E-0CB1C718888D}"/>
              </a:ext>
            </a:extLst>
          </p:cNvPr>
          <p:cNvSpPr/>
          <p:nvPr/>
        </p:nvSpPr>
        <p:spPr bwMode="auto">
          <a:xfrm>
            <a:off x="4652468" y="2602244"/>
            <a:ext cx="852998" cy="482596"/>
          </a:xfrm>
          <a:prstGeom prst="roundRect">
            <a:avLst/>
          </a:prstGeom>
          <a:solidFill>
            <a:srgbClr val="00A0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96950" fontAlgn="base">
              <a:spcBef>
                <a:spcPct val="0"/>
              </a:spcBef>
              <a:spcAft>
                <a:spcPct val="0"/>
              </a:spcAft>
            </a:pPr>
            <a:endParaRPr lang="en-US" sz="2000">
              <a:latin typeface="Arial" charset="0"/>
            </a:endParaRPr>
          </a:p>
        </p:txBody>
      </p:sp>
      <p:sp>
        <p:nvSpPr>
          <p:cNvPr id="19" name="TextBox 18">
            <a:extLst>
              <a:ext uri="{FF2B5EF4-FFF2-40B4-BE49-F238E27FC236}">
                <a16:creationId xmlns:a16="http://schemas.microsoft.com/office/drawing/2014/main" id="{FAEEFFB7-B64A-1FDC-A934-FCF564FEA8CF}"/>
              </a:ext>
            </a:extLst>
          </p:cNvPr>
          <p:cNvSpPr txBox="1"/>
          <p:nvPr/>
        </p:nvSpPr>
        <p:spPr>
          <a:xfrm>
            <a:off x="4652467" y="2575520"/>
            <a:ext cx="852999" cy="536044"/>
          </a:xfrm>
          <a:prstGeom prst="rect">
            <a:avLst/>
          </a:prstGeom>
          <a:noFill/>
        </p:spPr>
        <p:txBody>
          <a:bodyPr wrap="square" lIns="36000" rIns="36000" rtlCol="0">
            <a:spAutoFit/>
          </a:bodyPr>
          <a:lstStyle/>
          <a:p>
            <a:pPr algn="ctr">
              <a:spcAft>
                <a:spcPts val="100"/>
              </a:spcAft>
            </a:pPr>
            <a:r>
              <a:rPr lang="de-DE" sz="700" b="1" dirty="0">
                <a:solidFill>
                  <a:schemeClr val="bg1"/>
                </a:solidFill>
              </a:rPr>
              <a:t>Governance-Ergebnis</a:t>
            </a:r>
          </a:p>
          <a:p>
            <a:pPr>
              <a:tabLst>
                <a:tab pos="538163" algn="l"/>
              </a:tabLst>
            </a:pPr>
            <a:r>
              <a:rPr lang="de-DE" sz="700" b="1" dirty="0">
                <a:solidFill>
                  <a:schemeClr val="bg1"/>
                </a:solidFill>
              </a:rPr>
              <a:t>  6,4	</a:t>
            </a:r>
            <a:r>
              <a:rPr lang="de-DE" sz="700" dirty="0">
                <a:solidFill>
                  <a:schemeClr val="bg1"/>
                </a:solidFill>
              </a:rPr>
              <a:t>6,1</a:t>
            </a:r>
          </a:p>
          <a:p>
            <a:pPr>
              <a:tabLst>
                <a:tab pos="444500" algn="l"/>
              </a:tabLst>
            </a:pPr>
            <a:r>
              <a:rPr lang="de-DE" sz="700" dirty="0">
                <a:solidFill>
                  <a:schemeClr val="bg1"/>
                </a:solidFill>
              </a:rPr>
              <a:t>Fonds	Peer-Ø</a:t>
            </a:r>
            <a:endParaRPr lang="en-US" sz="700" dirty="0">
              <a:solidFill>
                <a:schemeClr val="bg1"/>
              </a:solidFill>
            </a:endParaRPr>
          </a:p>
        </p:txBody>
      </p:sp>
      <p:sp>
        <p:nvSpPr>
          <p:cNvPr id="20" name="Rectangle: Rounded Corners 19">
            <a:extLst>
              <a:ext uri="{FF2B5EF4-FFF2-40B4-BE49-F238E27FC236}">
                <a16:creationId xmlns:a16="http://schemas.microsoft.com/office/drawing/2014/main" id="{38A8DE94-8C23-4624-A35A-087C93AEC17A}"/>
              </a:ext>
            </a:extLst>
          </p:cNvPr>
          <p:cNvSpPr/>
          <p:nvPr/>
        </p:nvSpPr>
        <p:spPr bwMode="auto">
          <a:xfrm>
            <a:off x="4652467" y="1996695"/>
            <a:ext cx="852999" cy="482596"/>
          </a:xfrm>
          <a:prstGeom prst="roundRect">
            <a:avLst/>
          </a:prstGeom>
          <a:solidFill>
            <a:srgbClr val="00A0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96950" fontAlgn="base">
              <a:spcBef>
                <a:spcPct val="0"/>
              </a:spcBef>
              <a:spcAft>
                <a:spcPct val="0"/>
              </a:spcAft>
            </a:pPr>
            <a:endParaRPr lang="en-US" sz="2000">
              <a:latin typeface="Arial" charset="0"/>
            </a:endParaRPr>
          </a:p>
        </p:txBody>
      </p:sp>
      <p:sp>
        <p:nvSpPr>
          <p:cNvPr id="21" name="TextBox 20">
            <a:extLst>
              <a:ext uri="{FF2B5EF4-FFF2-40B4-BE49-F238E27FC236}">
                <a16:creationId xmlns:a16="http://schemas.microsoft.com/office/drawing/2014/main" id="{992B63B0-3D9B-0E08-6D4B-FC2236B69553}"/>
              </a:ext>
            </a:extLst>
          </p:cNvPr>
          <p:cNvSpPr txBox="1"/>
          <p:nvPr/>
        </p:nvSpPr>
        <p:spPr>
          <a:xfrm>
            <a:off x="4652466" y="1988761"/>
            <a:ext cx="853000" cy="492443"/>
          </a:xfrm>
          <a:prstGeom prst="rect">
            <a:avLst/>
          </a:prstGeom>
          <a:noFill/>
        </p:spPr>
        <p:txBody>
          <a:bodyPr wrap="square" lIns="36000" rIns="36000" rtlCol="0">
            <a:spAutoFit/>
          </a:bodyPr>
          <a:lstStyle/>
          <a:p>
            <a:pPr algn="ctr">
              <a:spcAft>
                <a:spcPts val="600"/>
              </a:spcAft>
            </a:pPr>
            <a:r>
              <a:rPr lang="de-DE" sz="700" b="1" dirty="0">
                <a:solidFill>
                  <a:schemeClr val="bg1"/>
                </a:solidFill>
              </a:rPr>
              <a:t>Sozial-Ergebnis</a:t>
            </a:r>
          </a:p>
          <a:p>
            <a:pPr>
              <a:tabLst>
                <a:tab pos="538163" algn="l"/>
              </a:tabLst>
            </a:pPr>
            <a:r>
              <a:rPr lang="de-DE" sz="700" b="1" dirty="0">
                <a:solidFill>
                  <a:schemeClr val="bg1"/>
                </a:solidFill>
              </a:rPr>
              <a:t>  5,6	</a:t>
            </a:r>
            <a:r>
              <a:rPr lang="de-DE" sz="700" dirty="0">
                <a:solidFill>
                  <a:schemeClr val="bg1"/>
                </a:solidFill>
              </a:rPr>
              <a:t>5,4</a:t>
            </a:r>
          </a:p>
          <a:p>
            <a:pPr>
              <a:tabLst>
                <a:tab pos="444500" algn="l"/>
              </a:tabLst>
            </a:pPr>
            <a:r>
              <a:rPr lang="de-DE" sz="700" dirty="0">
                <a:solidFill>
                  <a:schemeClr val="bg1"/>
                </a:solidFill>
              </a:rPr>
              <a:t>Fonds	Peer-Ø</a:t>
            </a:r>
            <a:endParaRPr lang="en-US" sz="700" dirty="0">
              <a:solidFill>
                <a:schemeClr val="bg1"/>
              </a:solidFill>
            </a:endParaRPr>
          </a:p>
        </p:txBody>
      </p:sp>
      <p:graphicFrame>
        <p:nvGraphicFramePr>
          <p:cNvPr id="22" name="Content Placeholder 53">
            <a:extLst>
              <a:ext uri="{FF2B5EF4-FFF2-40B4-BE49-F238E27FC236}">
                <a16:creationId xmlns:a16="http://schemas.microsoft.com/office/drawing/2014/main" id="{59DA58E9-2540-58DD-9A3C-0B3C9012DE9D}"/>
              </a:ext>
            </a:extLst>
          </p:cNvPr>
          <p:cNvGraphicFramePr>
            <a:graphicFrameLocks/>
          </p:cNvGraphicFramePr>
          <p:nvPr/>
        </p:nvGraphicFramePr>
        <p:xfrm>
          <a:off x="2607774" y="1270954"/>
          <a:ext cx="2976880" cy="195816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Rounded Corners 22">
            <a:extLst>
              <a:ext uri="{FF2B5EF4-FFF2-40B4-BE49-F238E27FC236}">
                <a16:creationId xmlns:a16="http://schemas.microsoft.com/office/drawing/2014/main" id="{2047D321-0C3C-4D3F-DA3D-4CD56A68E233}"/>
              </a:ext>
            </a:extLst>
          </p:cNvPr>
          <p:cNvSpPr/>
          <p:nvPr/>
        </p:nvSpPr>
        <p:spPr bwMode="auto">
          <a:xfrm>
            <a:off x="4652466" y="1403448"/>
            <a:ext cx="852998" cy="482596"/>
          </a:xfrm>
          <a:prstGeom prst="roundRect">
            <a:avLst/>
          </a:prstGeom>
          <a:solidFill>
            <a:srgbClr val="00A0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96950" fontAlgn="base">
              <a:spcBef>
                <a:spcPct val="0"/>
              </a:spcBef>
              <a:spcAft>
                <a:spcPct val="0"/>
              </a:spcAft>
            </a:pPr>
            <a:endParaRPr lang="en-US" sz="2000">
              <a:latin typeface="Arial" charset="0"/>
            </a:endParaRPr>
          </a:p>
        </p:txBody>
      </p:sp>
      <p:sp>
        <p:nvSpPr>
          <p:cNvPr id="24" name="TextBox 23">
            <a:extLst>
              <a:ext uri="{FF2B5EF4-FFF2-40B4-BE49-F238E27FC236}">
                <a16:creationId xmlns:a16="http://schemas.microsoft.com/office/drawing/2014/main" id="{B5DB525E-E0D2-A82F-2234-40649AE41CA9}"/>
              </a:ext>
            </a:extLst>
          </p:cNvPr>
          <p:cNvSpPr txBox="1"/>
          <p:nvPr/>
        </p:nvSpPr>
        <p:spPr>
          <a:xfrm>
            <a:off x="4652465" y="1395514"/>
            <a:ext cx="852999" cy="492443"/>
          </a:xfrm>
          <a:prstGeom prst="rect">
            <a:avLst/>
          </a:prstGeom>
          <a:noFill/>
        </p:spPr>
        <p:txBody>
          <a:bodyPr wrap="square" lIns="36000" rIns="36000" rtlCol="0">
            <a:spAutoFit/>
          </a:bodyPr>
          <a:lstStyle/>
          <a:p>
            <a:pPr algn="ctr">
              <a:spcAft>
                <a:spcPts val="600"/>
              </a:spcAft>
            </a:pPr>
            <a:r>
              <a:rPr lang="de-DE" sz="700" b="1" dirty="0">
                <a:solidFill>
                  <a:schemeClr val="bg1"/>
                </a:solidFill>
              </a:rPr>
              <a:t>Umwelt-Ergebnis</a:t>
            </a:r>
          </a:p>
          <a:p>
            <a:pPr>
              <a:tabLst>
                <a:tab pos="538163" algn="l"/>
              </a:tabLst>
            </a:pPr>
            <a:r>
              <a:rPr lang="de-DE" sz="700" b="1" dirty="0">
                <a:solidFill>
                  <a:schemeClr val="bg1"/>
                </a:solidFill>
              </a:rPr>
              <a:t>  6,2	</a:t>
            </a:r>
            <a:r>
              <a:rPr lang="de-DE" sz="700" dirty="0">
                <a:solidFill>
                  <a:schemeClr val="bg1"/>
                </a:solidFill>
              </a:rPr>
              <a:t>5,9</a:t>
            </a:r>
          </a:p>
          <a:p>
            <a:pPr>
              <a:tabLst>
                <a:tab pos="444500" algn="l"/>
              </a:tabLst>
            </a:pPr>
            <a:r>
              <a:rPr lang="de-DE" sz="700" dirty="0">
                <a:solidFill>
                  <a:schemeClr val="bg1"/>
                </a:solidFill>
              </a:rPr>
              <a:t>Fonds	Peer-Ø</a:t>
            </a:r>
            <a:endParaRPr lang="en-US" sz="700" dirty="0">
              <a:solidFill>
                <a:schemeClr val="bg1"/>
              </a:solidFill>
            </a:endParaRPr>
          </a:p>
        </p:txBody>
      </p:sp>
      <p:sp>
        <p:nvSpPr>
          <p:cNvPr id="25" name="TextBox 24">
            <a:extLst>
              <a:ext uri="{FF2B5EF4-FFF2-40B4-BE49-F238E27FC236}">
                <a16:creationId xmlns:a16="http://schemas.microsoft.com/office/drawing/2014/main" id="{AE36725C-B4C0-B84C-8012-26289A27475C}"/>
              </a:ext>
            </a:extLst>
          </p:cNvPr>
          <p:cNvSpPr txBox="1"/>
          <p:nvPr/>
        </p:nvSpPr>
        <p:spPr>
          <a:xfrm>
            <a:off x="3489029" y="2273027"/>
            <a:ext cx="738001" cy="353943"/>
          </a:xfrm>
          <a:prstGeom prst="rect">
            <a:avLst/>
          </a:prstGeom>
          <a:noFill/>
        </p:spPr>
        <p:txBody>
          <a:bodyPr wrap="square" lIns="36000" tIns="0" rIns="36000" bIns="0" rtlCol="0">
            <a:spAutoFit/>
          </a:bodyPr>
          <a:lstStyle/>
          <a:p>
            <a:pPr algn="ctr"/>
            <a:r>
              <a:rPr lang="de-DE" sz="750" dirty="0"/>
              <a:t>ESG-Qualitäts-rating</a:t>
            </a:r>
          </a:p>
          <a:p>
            <a:pPr algn="ctr"/>
            <a:r>
              <a:rPr lang="de-DE" sz="800" b="1" dirty="0"/>
              <a:t>7,5</a:t>
            </a:r>
            <a:endParaRPr lang="en-US" sz="800" b="1" dirty="0"/>
          </a:p>
        </p:txBody>
      </p:sp>
      <p:sp>
        <p:nvSpPr>
          <p:cNvPr id="26" name="TextBox 25">
            <a:extLst>
              <a:ext uri="{FF2B5EF4-FFF2-40B4-BE49-F238E27FC236}">
                <a16:creationId xmlns:a16="http://schemas.microsoft.com/office/drawing/2014/main" id="{59F0582E-4223-2AA0-0431-DC53DDF413BE}"/>
              </a:ext>
            </a:extLst>
          </p:cNvPr>
          <p:cNvSpPr txBox="1"/>
          <p:nvPr/>
        </p:nvSpPr>
        <p:spPr>
          <a:xfrm>
            <a:off x="3604257" y="1970148"/>
            <a:ext cx="507542" cy="276999"/>
          </a:xfrm>
          <a:prstGeom prst="rect">
            <a:avLst/>
          </a:prstGeom>
          <a:solidFill>
            <a:srgbClr val="00BFB3"/>
          </a:solidFill>
          <a:ln>
            <a:solidFill>
              <a:schemeClr val="bg1"/>
            </a:solidFill>
          </a:ln>
        </p:spPr>
        <p:txBody>
          <a:bodyPr wrap="square" rtlCol="0">
            <a:spAutoFit/>
          </a:bodyPr>
          <a:lstStyle/>
          <a:p>
            <a:pPr algn="ctr"/>
            <a:r>
              <a:rPr lang="de-DE" sz="1200" b="1" dirty="0"/>
              <a:t>AA</a:t>
            </a:r>
            <a:endParaRPr lang="en-US" sz="1200" b="1" dirty="0"/>
          </a:p>
        </p:txBody>
      </p:sp>
      <p:sp>
        <p:nvSpPr>
          <p:cNvPr id="27" name="Text Placeholder 4">
            <a:extLst>
              <a:ext uri="{FF2B5EF4-FFF2-40B4-BE49-F238E27FC236}">
                <a16:creationId xmlns:a16="http://schemas.microsoft.com/office/drawing/2014/main" id="{F37FB7E9-21D4-E7A9-2AED-891411D01ED6}"/>
              </a:ext>
            </a:extLst>
          </p:cNvPr>
          <p:cNvSpPr txBox="1">
            <a:spLocks/>
          </p:cNvSpPr>
          <p:nvPr/>
        </p:nvSpPr>
        <p:spPr>
          <a:xfrm>
            <a:off x="3497821" y="1657425"/>
            <a:ext cx="695549" cy="297608"/>
          </a:xfrm>
          <a:prstGeom prst="rect">
            <a:avLst/>
          </a:prstGeom>
        </p:spPr>
        <p:txBody>
          <a:bodyPr wrap="square" lIns="0" tIns="0" rIns="0" bIns="0" anchor="b" anchorCtr="0">
            <a:noAutofit/>
          </a:bodyPr>
          <a:lstStyle>
            <a:lvl1pPr marL="0" indent="0" algn="l" defTabSz="1057772" rtl="0" eaLnBrk="1" fontAlgn="base" hangingPunct="1">
              <a:lnSpc>
                <a:spcPct val="100000"/>
              </a:lnSpc>
              <a:spcBef>
                <a:spcPts val="0"/>
              </a:spcBef>
              <a:spcAft>
                <a:spcPts val="0"/>
              </a:spcAft>
              <a:buNone/>
              <a:defRPr sz="800" b="0" i="0">
                <a:solidFill>
                  <a:schemeClr val="tx1"/>
                </a:solidFill>
                <a:latin typeface="Arial Narrow" panose="020B0606020202030204" pitchFamily="34" charset="0"/>
                <a:ea typeface="ヒラギノ角ゴ Pro W3" charset="0"/>
                <a:cs typeface="Arial" panose="020B0604020202020204" pitchFamily="34" charset="0"/>
              </a:defRPr>
            </a:lvl1pPr>
            <a:lvl2pPr marL="0" indent="0" algn="l" defTabSz="1057772" rtl="0" eaLnBrk="1" fontAlgn="base" hangingPunct="1">
              <a:lnSpc>
                <a:spcPts val="1169"/>
              </a:lnSpc>
              <a:spcBef>
                <a:spcPts val="0"/>
              </a:spcBef>
              <a:spcAft>
                <a:spcPts val="159"/>
              </a:spcAft>
              <a:buNone/>
              <a:defRPr sz="1063">
                <a:solidFill>
                  <a:schemeClr val="tx1"/>
                </a:solidFill>
                <a:latin typeface="Arial" panose="020B0604020202020204" pitchFamily="34" charset="0"/>
                <a:ea typeface="ヒラギノ角ゴ Pro W3" pitchFamily="-112" charset="-128"/>
                <a:cs typeface="Arial" panose="020B0604020202020204" pitchFamily="34" charset="0"/>
              </a:defRPr>
            </a:lvl2pPr>
            <a:lvl3pPr marL="0" indent="0" algn="l" defTabSz="1057772" rtl="0" eaLnBrk="1" fontAlgn="base" hangingPunct="1">
              <a:lnSpc>
                <a:spcPts val="1169"/>
              </a:lnSpc>
              <a:spcBef>
                <a:spcPts val="0"/>
              </a:spcBef>
              <a:spcAft>
                <a:spcPts val="159"/>
              </a:spcAft>
              <a:buNone/>
              <a:defRPr sz="1275" i="1" baseline="0">
                <a:solidFill>
                  <a:schemeClr val="tx1"/>
                </a:solidFill>
                <a:latin typeface="Arial" panose="020B0604020202020204" pitchFamily="34" charset="0"/>
                <a:ea typeface="ヒラギノ角ゴ Pro W3" pitchFamily="-112" charset="-128"/>
                <a:cs typeface="Arial" panose="020B0604020202020204" pitchFamily="34" charset="0"/>
              </a:defRPr>
            </a:lvl3pPr>
            <a:lvl4pPr marL="0" indent="0" algn="l" defTabSz="1057772" rtl="0" eaLnBrk="1" fontAlgn="base" hangingPunct="1">
              <a:lnSpc>
                <a:spcPts val="1382"/>
              </a:lnSpc>
              <a:spcBef>
                <a:spcPts val="0"/>
              </a:spcBef>
              <a:spcAft>
                <a:spcPts val="319"/>
              </a:spcAft>
              <a:buNone/>
              <a:defRPr sz="1063">
                <a:solidFill>
                  <a:schemeClr val="tx1"/>
                </a:solidFill>
                <a:latin typeface="Arial Narrow" panose="020B0606020202030204" pitchFamily="34" charset="0"/>
                <a:ea typeface="ヒラギノ角ゴ Pro W3" pitchFamily="-112" charset="-128"/>
                <a:cs typeface="ヒラギノ角ゴ Pro W3" charset="0"/>
              </a:defRPr>
            </a:lvl4pPr>
            <a:lvl5pPr marL="0" indent="0" algn="l" defTabSz="1057772" rtl="0" eaLnBrk="1" fontAlgn="base" hangingPunct="1">
              <a:lnSpc>
                <a:spcPts val="1382"/>
              </a:lnSpc>
              <a:spcBef>
                <a:spcPts val="0"/>
              </a:spcBef>
              <a:spcAft>
                <a:spcPts val="319"/>
              </a:spcAft>
              <a:buNone/>
              <a:defRPr sz="1063">
                <a:solidFill>
                  <a:schemeClr val="tx1"/>
                </a:solidFill>
                <a:latin typeface="Arial Narrow" panose="020B0606020202030204" pitchFamily="34" charset="0"/>
                <a:ea typeface="ヒラギノ角ゴ Pro W3" pitchFamily="-112" charset="-128"/>
                <a:cs typeface="ヒラギノ角ゴ Pro W3" charset="0"/>
              </a:defRPr>
            </a:lvl5pPr>
            <a:lvl6pPr marL="2871102" indent="-264844" algn="l" defTabSz="1059373" rtl="0" eaLnBrk="1" fontAlgn="base" hangingPunct="1">
              <a:spcBef>
                <a:spcPct val="20000"/>
              </a:spcBef>
              <a:spcAft>
                <a:spcPct val="0"/>
              </a:spcAft>
              <a:buChar char="»"/>
              <a:defRPr sz="2338">
                <a:solidFill>
                  <a:schemeClr val="tx1"/>
                </a:solidFill>
                <a:latin typeface="+mn-lt"/>
              </a:defRPr>
            </a:lvl6pPr>
            <a:lvl7pPr marL="3356930" indent="-264844" algn="l" defTabSz="1059373" rtl="0" eaLnBrk="1" fontAlgn="base" hangingPunct="1">
              <a:spcBef>
                <a:spcPct val="20000"/>
              </a:spcBef>
              <a:spcAft>
                <a:spcPct val="0"/>
              </a:spcAft>
              <a:buChar char="»"/>
              <a:defRPr sz="2338">
                <a:solidFill>
                  <a:schemeClr val="tx1"/>
                </a:solidFill>
                <a:latin typeface="+mn-lt"/>
              </a:defRPr>
            </a:lvl7pPr>
            <a:lvl8pPr marL="3842756" indent="-264844" algn="l" defTabSz="1059373" rtl="0" eaLnBrk="1" fontAlgn="base" hangingPunct="1">
              <a:spcBef>
                <a:spcPct val="20000"/>
              </a:spcBef>
              <a:spcAft>
                <a:spcPct val="0"/>
              </a:spcAft>
              <a:buChar char="»"/>
              <a:defRPr sz="2338">
                <a:solidFill>
                  <a:schemeClr val="tx1"/>
                </a:solidFill>
                <a:latin typeface="+mn-lt"/>
              </a:defRPr>
            </a:lvl8pPr>
            <a:lvl9pPr marL="4328584" indent="-264844" algn="l" defTabSz="1059373" rtl="0" eaLnBrk="1" fontAlgn="base" hangingPunct="1">
              <a:spcBef>
                <a:spcPct val="20000"/>
              </a:spcBef>
              <a:spcAft>
                <a:spcPct val="0"/>
              </a:spcAft>
              <a:buChar char="»"/>
              <a:defRPr sz="2338">
                <a:solidFill>
                  <a:schemeClr val="tx1"/>
                </a:solidFill>
                <a:latin typeface="+mn-lt"/>
              </a:defRPr>
            </a:lvl9pPr>
          </a:lstStyle>
          <a:p>
            <a:pPr algn="ctr">
              <a:lnSpc>
                <a:spcPct val="90000"/>
              </a:lnSpc>
            </a:pPr>
            <a:r>
              <a:rPr lang="de-DE" sz="900" b="1" kern="0" spc="-10" dirty="0">
                <a:latin typeface="+mn-lt"/>
              </a:rPr>
              <a:t>MSCI ESG- RATING</a:t>
            </a:r>
            <a:endParaRPr lang="de-DE" sz="900" kern="0" spc="-10" dirty="0">
              <a:latin typeface="+mn-lt"/>
            </a:endParaRPr>
          </a:p>
        </p:txBody>
      </p:sp>
      <p:sp>
        <p:nvSpPr>
          <p:cNvPr id="28" name="TextBox 27">
            <a:extLst>
              <a:ext uri="{FF2B5EF4-FFF2-40B4-BE49-F238E27FC236}">
                <a16:creationId xmlns:a16="http://schemas.microsoft.com/office/drawing/2014/main" id="{9DC5C33B-B9B6-E833-BFDD-C77EBA87237D}"/>
              </a:ext>
            </a:extLst>
          </p:cNvPr>
          <p:cNvSpPr txBox="1"/>
          <p:nvPr/>
        </p:nvSpPr>
        <p:spPr>
          <a:xfrm>
            <a:off x="2478401" y="1411609"/>
            <a:ext cx="585518" cy="492443"/>
          </a:xfrm>
          <a:prstGeom prst="rect">
            <a:avLst/>
          </a:prstGeom>
          <a:noFill/>
          <a:ln>
            <a:noFill/>
          </a:ln>
        </p:spPr>
        <p:txBody>
          <a:bodyPr wrap="square" lIns="36000" rIns="36000" rtlCol="0">
            <a:spAutoFit/>
          </a:bodyPr>
          <a:lstStyle/>
          <a:p>
            <a:pPr algn="ctr">
              <a:spcAft>
                <a:spcPts val="600"/>
              </a:spcAft>
            </a:pPr>
            <a:r>
              <a:rPr lang="de-DE" sz="700" b="1" dirty="0">
                <a:solidFill>
                  <a:schemeClr val="bg1"/>
                </a:solidFill>
              </a:rPr>
              <a:t>Peer-Perzentil</a:t>
            </a:r>
          </a:p>
          <a:p>
            <a:pPr algn="ctr"/>
            <a:r>
              <a:rPr lang="de-DE" sz="700" b="1" dirty="0">
                <a:solidFill>
                  <a:schemeClr val="bg1"/>
                </a:solidFill>
              </a:rPr>
              <a:t>91</a:t>
            </a:r>
            <a:r>
              <a:rPr lang="de-DE" sz="700" dirty="0">
                <a:solidFill>
                  <a:schemeClr val="bg1"/>
                </a:solidFill>
              </a:rPr>
              <a:t>/100</a:t>
            </a:r>
            <a:endParaRPr lang="en-US" sz="700" dirty="0">
              <a:solidFill>
                <a:schemeClr val="bg1"/>
              </a:solidFill>
            </a:endParaRPr>
          </a:p>
        </p:txBody>
      </p:sp>
      <p:sp>
        <p:nvSpPr>
          <p:cNvPr id="29" name="Text Placeholder 4">
            <a:extLst>
              <a:ext uri="{FF2B5EF4-FFF2-40B4-BE49-F238E27FC236}">
                <a16:creationId xmlns:a16="http://schemas.microsoft.com/office/drawing/2014/main" id="{5C5BA767-0139-9160-20ED-3D6E25B170C4}"/>
              </a:ext>
            </a:extLst>
          </p:cNvPr>
          <p:cNvSpPr txBox="1">
            <a:spLocks/>
          </p:cNvSpPr>
          <p:nvPr/>
        </p:nvSpPr>
        <p:spPr>
          <a:xfrm>
            <a:off x="1803976" y="6251633"/>
            <a:ext cx="8222870" cy="276999"/>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Quelle: MSCI ESG Manager, </a:t>
            </a:r>
            <a:r>
              <a:rPr lang="de-DE" baseline="30000" dirty="0"/>
              <a:t>2</a:t>
            </a:r>
            <a:r>
              <a:rPr lang="de-DE" dirty="0"/>
              <a:t> Stand: 31.08.2023 </a:t>
            </a:r>
            <a:r>
              <a:rPr lang="de-DE" baseline="30000" dirty="0"/>
              <a:t>3</a:t>
            </a:r>
            <a:r>
              <a:rPr lang="de-DE" dirty="0"/>
              <a:t> Benchmark zu dem Fonds = 50% MSCI World EUR NR / 50% Bloomberg Barclays Euro Agg Index. </a:t>
            </a:r>
            <a:r>
              <a:rPr lang="de-de" b="1" dirty="0">
                <a:solidFill>
                  <a:srgbClr val="000000"/>
                </a:solidFill>
              </a:rPr>
              <a:t>Nur zur Veranschaulichung und als Diskussionsgrundlage. </a:t>
            </a:r>
            <a:endParaRPr lang="de-DE" dirty="0"/>
          </a:p>
        </p:txBody>
      </p:sp>
      <p:sp>
        <p:nvSpPr>
          <p:cNvPr id="34" name="Text Placeholder 3">
            <a:extLst>
              <a:ext uri="{FF2B5EF4-FFF2-40B4-BE49-F238E27FC236}">
                <a16:creationId xmlns:a16="http://schemas.microsoft.com/office/drawing/2014/main" id="{6A0F3FC6-239F-1A13-915B-F7E03A6B81D6}"/>
              </a:ext>
            </a:extLst>
          </p:cNvPr>
          <p:cNvSpPr txBox="1">
            <a:spLocks/>
          </p:cNvSpPr>
          <p:nvPr/>
        </p:nvSpPr>
        <p:spPr>
          <a:xfrm>
            <a:off x="3232265" y="4401699"/>
            <a:ext cx="961104"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kern="1200">
                <a:solidFill>
                  <a:schemeClr val="tx1"/>
                </a:solidFill>
                <a:latin typeface="Arial" panose="020B0604020202020204" pitchFamily="34" charset="0"/>
                <a:ea typeface="+mn-ea"/>
                <a:cs typeface="Arial" panose="020B0604020202020204" pitchFamily="34" charset="0"/>
              </a:defRPr>
            </a:lvl1pPr>
            <a:lvl2pPr marL="1401" indent="0" algn="l" defTabSz="914400" rtl="0" eaLnBrk="1" latinLnBrk="0" hangingPunct="1">
              <a:lnSpc>
                <a:spcPct val="100000"/>
              </a:lnSpc>
              <a:spcBef>
                <a:spcPts val="240"/>
              </a:spcBef>
              <a:spcAft>
                <a:spcPts val="0"/>
              </a:spcAft>
              <a:buFontTx/>
              <a:buNone/>
              <a:defRPr sz="1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Fonds</a:t>
            </a:r>
          </a:p>
        </p:txBody>
      </p:sp>
      <p:sp>
        <p:nvSpPr>
          <p:cNvPr id="35" name="Text Placeholder 3">
            <a:extLst>
              <a:ext uri="{FF2B5EF4-FFF2-40B4-BE49-F238E27FC236}">
                <a16:creationId xmlns:a16="http://schemas.microsoft.com/office/drawing/2014/main" id="{C25CF4D8-9188-B102-3BFC-6F64FA315E6D}"/>
              </a:ext>
            </a:extLst>
          </p:cNvPr>
          <p:cNvSpPr txBox="1">
            <a:spLocks/>
          </p:cNvSpPr>
          <p:nvPr/>
        </p:nvSpPr>
        <p:spPr>
          <a:xfrm>
            <a:off x="6184578" y="4401699"/>
            <a:ext cx="961104"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kern="1200">
                <a:solidFill>
                  <a:schemeClr val="tx1"/>
                </a:solidFill>
                <a:latin typeface="Arial" panose="020B0604020202020204" pitchFamily="34" charset="0"/>
                <a:ea typeface="+mn-ea"/>
                <a:cs typeface="Arial" panose="020B0604020202020204" pitchFamily="34" charset="0"/>
              </a:defRPr>
            </a:lvl1pPr>
            <a:lvl2pPr marL="1401" indent="0" algn="l" defTabSz="914400" rtl="0" eaLnBrk="1" latinLnBrk="0" hangingPunct="1">
              <a:lnSpc>
                <a:spcPct val="100000"/>
              </a:lnSpc>
              <a:spcBef>
                <a:spcPts val="240"/>
              </a:spcBef>
              <a:spcAft>
                <a:spcPts val="0"/>
              </a:spcAft>
              <a:buFontTx/>
              <a:buNone/>
              <a:defRPr sz="1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Benchmark</a:t>
            </a:r>
          </a:p>
        </p:txBody>
      </p:sp>
    </p:spTree>
    <p:extLst>
      <p:ext uri="{BB962C8B-B14F-4D97-AF65-F5344CB8AC3E}">
        <p14:creationId xmlns:p14="http://schemas.microsoft.com/office/powerpoint/2010/main" val="3329302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788BE42-8C7D-40F2-9247-37D03A3485FA}"/>
              </a:ext>
            </a:extLst>
          </p:cNvPr>
          <p:cNvGraphicFramePr>
            <a:graphicFrameLocks/>
          </p:cNvGraphicFramePr>
          <p:nvPr/>
        </p:nvGraphicFramePr>
        <p:xfrm>
          <a:off x="1756166" y="1366181"/>
          <a:ext cx="8676492" cy="463531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438A16BB-00DA-4127-B961-7780CAEEDEE0}"/>
              </a:ext>
            </a:extLst>
          </p:cNvPr>
          <p:cNvCxnSpPr/>
          <p:nvPr/>
        </p:nvCxnSpPr>
        <p:spPr>
          <a:xfrm>
            <a:off x="1522412"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33</a:t>
            </a:fld>
            <a:endParaRPr lang="en-US">
              <a:solidFill>
                <a:srgbClr val="000000"/>
              </a:solidFill>
            </a:endParaRP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1796732" y="429768"/>
            <a:ext cx="6980706" cy="640080"/>
          </a:xfrm>
        </p:spPr>
        <p:txBody>
          <a:bodyPr/>
          <a:lstStyle/>
          <a:p>
            <a:r>
              <a:rPr lang="de-DE" noProof="0" dirty="0"/>
              <a:t>Fondsperformance seit Auflegung</a:t>
            </a:r>
          </a:p>
        </p:txBody>
      </p:sp>
      <p:sp>
        <p:nvSpPr>
          <p:cNvPr id="4" name="Content Placeholder 7">
            <a:extLst>
              <a:ext uri="{FF2B5EF4-FFF2-40B4-BE49-F238E27FC236}">
                <a16:creationId xmlns:a16="http://schemas.microsoft.com/office/drawing/2014/main" id="{F3B32F7F-0684-411C-9FF7-B2471A388133}"/>
              </a:ext>
            </a:extLst>
          </p:cNvPr>
          <p:cNvSpPr>
            <a:spLocks noGrp="1"/>
          </p:cNvSpPr>
          <p:nvPr>
            <p:ph sz="quarter" idx="27"/>
          </p:nvPr>
        </p:nvSpPr>
        <p:spPr>
          <a:xfrm>
            <a:off x="1796219" y="1108717"/>
            <a:ext cx="7748803" cy="692496"/>
          </a:xfrm>
        </p:spPr>
        <p:txBody>
          <a:bodyPr wrap="square" lIns="0" tIns="0" rIns="0" bIns="0"/>
          <a:lstStyle/>
          <a:p>
            <a:pPr>
              <a:spcBef>
                <a:spcPts val="240"/>
              </a:spcBef>
              <a:spcAft>
                <a:spcPts val="0"/>
              </a:spcAft>
            </a:pPr>
            <a:r>
              <a:rPr lang="de-DE" sz="1200" dirty="0">
                <a:solidFill>
                  <a:schemeClr val="tx1"/>
                </a:solidFill>
                <a:latin typeface="+mn-lt"/>
              </a:rPr>
              <a:t>Franklin ESG-Focused Balanced Fund - Wertentwicklung kumuliert in EUR</a:t>
            </a:r>
          </a:p>
          <a:p>
            <a:pPr>
              <a:spcBef>
                <a:spcPts val="240"/>
              </a:spcBef>
              <a:spcAft>
                <a:spcPts val="0"/>
              </a:spcAft>
            </a:pPr>
            <a:r>
              <a:rPr lang="de-DE" sz="1000" b="0" dirty="0">
                <a:solidFill>
                  <a:schemeClr val="tx1"/>
                </a:solidFill>
                <a:latin typeface="+mn-lt"/>
              </a:rPr>
              <a:t>Berechnungszeitraum: 15. Juli 2021 bis 18. Januar 2024</a:t>
            </a:r>
          </a:p>
          <a:p>
            <a:pPr marL="1401" lvl="1" defTabSz="914400">
              <a:spcBef>
                <a:spcPts val="240"/>
              </a:spcBef>
              <a:spcAft>
                <a:spcPts val="0"/>
              </a:spcAft>
              <a:defRPr/>
            </a:pPr>
            <a:r>
              <a:rPr lang="de-DE" sz="1000" b="1" dirty="0">
                <a:solidFill>
                  <a:srgbClr val="000000"/>
                </a:solidFill>
                <a:latin typeface="Arial"/>
                <a:cs typeface="+mn-cs"/>
              </a:rPr>
              <a:t>Die Wertentwicklung der Vergangenheit ist kein Indikator für zukünftige Renditen. </a:t>
            </a:r>
          </a:p>
          <a:p>
            <a:pPr>
              <a:spcBef>
                <a:spcPts val="240"/>
              </a:spcBef>
              <a:spcAft>
                <a:spcPts val="0"/>
              </a:spcAft>
            </a:pPr>
            <a:endParaRPr lang="de-DE" sz="1000" b="0" dirty="0">
              <a:solidFill>
                <a:schemeClr val="tx1"/>
              </a:solidFill>
              <a:latin typeface="+mn-lt"/>
            </a:endParaRPr>
          </a:p>
          <a:p>
            <a:pPr>
              <a:spcBef>
                <a:spcPts val="240"/>
              </a:spcBef>
              <a:spcAft>
                <a:spcPts val="0"/>
              </a:spcAft>
            </a:pPr>
            <a:endParaRPr lang="de-DE" sz="1200" dirty="0">
              <a:solidFill>
                <a:schemeClr val="tx1"/>
              </a:solidFill>
              <a:latin typeface="+mn-lt"/>
            </a:endParaRPr>
          </a:p>
          <a:p>
            <a:pPr marL="1143000" lvl="2" indent="-228600">
              <a:spcBef>
                <a:spcPct val="20000"/>
              </a:spcBef>
            </a:pPr>
            <a:endParaRPr lang="en-US" sz="2400" dirty="0">
              <a:latin typeface="+mn-lt"/>
              <a:cs typeface="+mn-cs"/>
            </a:endParaRPr>
          </a:p>
        </p:txBody>
      </p:sp>
      <p:sp>
        <p:nvSpPr>
          <p:cNvPr id="6" name="Footer Placeholder 3">
            <a:extLst>
              <a:ext uri="{FF2B5EF4-FFF2-40B4-BE49-F238E27FC236}">
                <a16:creationId xmlns:a16="http://schemas.microsoft.com/office/drawing/2014/main" id="{29DCC4BD-8E90-2C24-73C1-50795AB5B259}"/>
              </a:ext>
            </a:extLst>
          </p:cNvPr>
          <p:cNvSpPr txBox="1">
            <a:spLocks/>
          </p:cNvSpPr>
          <p:nvPr/>
        </p:nvSpPr>
        <p:spPr>
          <a:xfrm>
            <a:off x="1796219" y="6001493"/>
            <a:ext cx="8390871" cy="553998"/>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5840">
              <a:defRPr/>
            </a:pPr>
            <a:r>
              <a:rPr lang="de-DE" sz="900" dirty="0">
                <a:latin typeface="Arial Narrow" panose="020B0606020202030204" pitchFamily="34" charset="0"/>
              </a:rPr>
              <a:t>Quelle: Bloomberg. Berechnungszeitraum: 15.07.2021-18.01.2024. </a:t>
            </a:r>
            <a:r>
              <a:rPr lang="de-DE" sz="900" dirty="0">
                <a:solidFill>
                  <a:srgbClr val="000000"/>
                </a:solidFill>
                <a:latin typeface="Arial Narrow" panose="020B0606020202030204" pitchFamily="34" charset="0"/>
              </a:rPr>
              <a:t>Die Berechnung der Wertentwicklung erfolgt nach der sog. BVI-Methode in Euro. Berechnungsbasis: Nettoinventarwert, ohne Ausgabeaufschläge oder sonstige mit dem Kauf/Verkauf verbundene Transaktionskosten bzw. Steuern, die sich bei Berücksichtigung negativ auf die Wertentwicklung auswirken würden. Wechselkurs-änderungen können sich sowohl positiv als auch negativ auf die Wertentwicklung in Euro auswirken. Dies ist weder als Anlageberatung noch als Ersatz für eine Anlageberatung oder eine Anlageempfehlung gedacht.  Indizes werden nicht gemanagt und man kann nicht in einen Index investieren. </a:t>
            </a:r>
          </a:p>
        </p:txBody>
      </p:sp>
    </p:spTree>
    <p:extLst>
      <p:ext uri="{BB962C8B-B14F-4D97-AF65-F5344CB8AC3E}">
        <p14:creationId xmlns:p14="http://schemas.microsoft.com/office/powerpoint/2010/main" val="2218288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9D9038A-5BFA-4699-A893-3A04DB1EA7FD}"/>
              </a:ext>
            </a:extLst>
          </p:cNvPr>
          <p:cNvGraphicFramePr>
            <a:graphicFrameLocks/>
          </p:cNvGraphicFramePr>
          <p:nvPr/>
        </p:nvGraphicFramePr>
        <p:xfrm>
          <a:off x="2001735" y="1960994"/>
          <a:ext cx="7543286" cy="400182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438A16BB-00DA-4127-B961-7780CAEEDEE0}"/>
              </a:ext>
            </a:extLst>
          </p:cNvPr>
          <p:cNvCxnSpPr/>
          <p:nvPr/>
        </p:nvCxnSpPr>
        <p:spPr>
          <a:xfrm>
            <a:off x="1522412"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34</a:t>
            </a:fld>
            <a:endParaRPr lang="en-US">
              <a:solidFill>
                <a:srgbClr val="000000"/>
              </a:solidFill>
            </a:endParaRP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1796732" y="429768"/>
            <a:ext cx="6980706" cy="640080"/>
          </a:xfrm>
        </p:spPr>
        <p:txBody>
          <a:bodyPr/>
          <a:lstStyle/>
          <a:p>
            <a:r>
              <a:rPr lang="de-DE" noProof="0" dirty="0"/>
              <a:t>Langfristige Performance der Benchmark</a:t>
            </a:r>
          </a:p>
        </p:txBody>
      </p:sp>
      <p:sp>
        <p:nvSpPr>
          <p:cNvPr id="4" name="Content Placeholder 7">
            <a:extLst>
              <a:ext uri="{FF2B5EF4-FFF2-40B4-BE49-F238E27FC236}">
                <a16:creationId xmlns:a16="http://schemas.microsoft.com/office/drawing/2014/main" id="{F3B32F7F-0684-411C-9FF7-B2471A388133}"/>
              </a:ext>
            </a:extLst>
          </p:cNvPr>
          <p:cNvSpPr>
            <a:spLocks noGrp="1"/>
          </p:cNvSpPr>
          <p:nvPr>
            <p:ph sz="quarter" idx="27"/>
          </p:nvPr>
        </p:nvSpPr>
        <p:spPr>
          <a:xfrm>
            <a:off x="1796219" y="1108717"/>
            <a:ext cx="7748803" cy="692496"/>
          </a:xfrm>
        </p:spPr>
        <p:txBody>
          <a:bodyPr wrap="square" lIns="0" tIns="0" rIns="0" bIns="0"/>
          <a:lstStyle/>
          <a:p>
            <a:pPr>
              <a:spcBef>
                <a:spcPts val="240"/>
              </a:spcBef>
              <a:spcAft>
                <a:spcPts val="0"/>
              </a:spcAft>
            </a:pPr>
            <a:r>
              <a:rPr lang="de-DE" sz="1200" dirty="0">
                <a:solidFill>
                  <a:schemeClr val="tx1"/>
                </a:solidFill>
                <a:latin typeface="+mn-lt"/>
              </a:rPr>
              <a:t>Franklin ESG-Focused Balanced Fund - Wertentwicklung kumuliert in EUR</a:t>
            </a:r>
          </a:p>
          <a:p>
            <a:pPr>
              <a:spcBef>
                <a:spcPts val="240"/>
              </a:spcBef>
              <a:spcAft>
                <a:spcPts val="0"/>
              </a:spcAft>
            </a:pPr>
            <a:r>
              <a:rPr lang="de-DE" sz="1000" b="0" dirty="0">
                <a:solidFill>
                  <a:schemeClr val="tx1"/>
                </a:solidFill>
                <a:latin typeface="+mn-lt"/>
              </a:rPr>
              <a:t>Berechnungszeitraum für Franklin ESG-Focused Balanced Fund: 30. Juli 2021 bis 31. Dezember 2023</a:t>
            </a:r>
            <a:br>
              <a:rPr lang="de-DE" sz="1000" b="0" dirty="0">
                <a:solidFill>
                  <a:schemeClr val="tx1"/>
                </a:solidFill>
                <a:latin typeface="+mn-lt"/>
              </a:rPr>
            </a:br>
            <a:r>
              <a:rPr lang="de-DE" sz="1000" b="0" dirty="0">
                <a:solidFill>
                  <a:schemeClr val="tx1"/>
                </a:solidFill>
                <a:latin typeface="+mn-lt"/>
              </a:rPr>
              <a:t>Berechnungszeitraum für die Benchmark (50% MSCI World / 50% Barcl Euro Agg: 31. Dezember 2013 bis 31. Dezember 2023</a:t>
            </a:r>
          </a:p>
          <a:p>
            <a:pPr marL="1401" lvl="1" defTabSz="914400">
              <a:spcBef>
                <a:spcPts val="240"/>
              </a:spcBef>
              <a:spcAft>
                <a:spcPts val="0"/>
              </a:spcAft>
              <a:defRPr/>
            </a:pPr>
            <a:r>
              <a:rPr lang="de-DE" sz="1000" b="1" dirty="0">
                <a:solidFill>
                  <a:srgbClr val="000000"/>
                </a:solidFill>
                <a:latin typeface="Arial"/>
                <a:cs typeface="+mn-cs"/>
              </a:rPr>
              <a:t>Die Wertentwicklung der Vergangenheit ist kein Indikator für zukünftige Renditen. </a:t>
            </a:r>
          </a:p>
          <a:p>
            <a:pPr>
              <a:spcBef>
                <a:spcPts val="240"/>
              </a:spcBef>
              <a:spcAft>
                <a:spcPts val="0"/>
              </a:spcAft>
            </a:pPr>
            <a:endParaRPr lang="de-DE" sz="1000" b="0" dirty="0">
              <a:solidFill>
                <a:schemeClr val="tx1"/>
              </a:solidFill>
              <a:latin typeface="+mn-lt"/>
            </a:endParaRPr>
          </a:p>
          <a:p>
            <a:pPr>
              <a:spcBef>
                <a:spcPts val="240"/>
              </a:spcBef>
              <a:spcAft>
                <a:spcPts val="0"/>
              </a:spcAft>
            </a:pPr>
            <a:endParaRPr lang="de-DE" sz="1200" dirty="0">
              <a:solidFill>
                <a:schemeClr val="tx1"/>
              </a:solidFill>
              <a:latin typeface="+mn-lt"/>
            </a:endParaRPr>
          </a:p>
          <a:p>
            <a:pPr marL="1143000" lvl="2" indent="-228600">
              <a:spcBef>
                <a:spcPct val="20000"/>
              </a:spcBef>
            </a:pPr>
            <a:endParaRPr lang="en-US" sz="2400" dirty="0">
              <a:latin typeface="+mn-lt"/>
              <a:cs typeface="+mn-cs"/>
            </a:endParaRPr>
          </a:p>
        </p:txBody>
      </p:sp>
      <p:sp>
        <p:nvSpPr>
          <p:cNvPr id="6" name="Footer Placeholder 3">
            <a:extLst>
              <a:ext uri="{FF2B5EF4-FFF2-40B4-BE49-F238E27FC236}">
                <a16:creationId xmlns:a16="http://schemas.microsoft.com/office/drawing/2014/main" id="{29DCC4BD-8E90-2C24-73C1-50795AB5B259}"/>
              </a:ext>
            </a:extLst>
          </p:cNvPr>
          <p:cNvSpPr txBox="1">
            <a:spLocks/>
          </p:cNvSpPr>
          <p:nvPr/>
        </p:nvSpPr>
        <p:spPr>
          <a:xfrm>
            <a:off x="1796219" y="5862995"/>
            <a:ext cx="8390871" cy="692497"/>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5840">
              <a:defRPr/>
            </a:pPr>
            <a:r>
              <a:rPr lang="de-DE" sz="900" dirty="0">
                <a:latin typeface="Arial Narrow" panose="020B0606020202030204" pitchFamily="34" charset="0"/>
              </a:rPr>
              <a:t>Quelle: Bloomberg. Berechnungszeitraum für den Fonds: 31.07.2021-31.12.2023. </a:t>
            </a:r>
            <a:r>
              <a:rPr lang="de-DE" sz="900" dirty="0">
                <a:solidFill>
                  <a:srgbClr val="000000"/>
                </a:solidFill>
                <a:latin typeface="Arial Narrow" panose="020B0606020202030204" pitchFamily="34" charset="0"/>
              </a:rPr>
              <a:t>Die Berechnung der Wertentwicklung erfolgt nach der sog. BVI-Methode in Euro. Berechnungsbasis: Nettoinventarwert, ohne Ausgabeaufschläge oder sonstige mit dem Kauf/Verkauf verbundene Transaktionskosten bzw. Steuern, die sich bei Berücksichtigung negativ auf die Wertentwicklung auswirken würden. Wechselkursänderungen können sich sowohl positiv als auch negativ auf die Wertentwicklung in Euro auswirken. Dies ist weder als Anlageberatung noch als Ersatz für eine Anlageberatung oder eine Anlageempfehlung gedacht.  Indizes werden nicht gemanagt und man kann nicht in einen Index investieren.</a:t>
            </a:r>
          </a:p>
          <a:p>
            <a:pPr defTabSz="1005840">
              <a:defRPr/>
            </a:pPr>
            <a:r>
              <a:rPr lang="de-DE" sz="900" dirty="0">
                <a:latin typeface="Arial Narrow" panose="020B0606020202030204" pitchFamily="34" charset="0"/>
              </a:rPr>
              <a:t>Berechnungszeitraum für die Benchmark: 31.12.2013-31.12.2023</a:t>
            </a:r>
            <a:r>
              <a:rPr lang="de-DE" sz="900" dirty="0">
                <a:solidFill>
                  <a:srgbClr val="000000"/>
                </a:solidFill>
                <a:latin typeface="Arial Narrow" panose="020B0606020202030204" pitchFamily="34" charset="0"/>
              </a:rPr>
              <a:t> </a:t>
            </a:r>
          </a:p>
        </p:txBody>
      </p:sp>
    </p:spTree>
    <p:extLst>
      <p:ext uri="{BB962C8B-B14F-4D97-AF65-F5344CB8AC3E}">
        <p14:creationId xmlns:p14="http://schemas.microsoft.com/office/powerpoint/2010/main" val="1835662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38A16BB-00DA-4127-B961-7780CAEEDEE0}"/>
              </a:ext>
            </a:extLst>
          </p:cNvPr>
          <p:cNvCxnSpPr/>
          <p:nvPr/>
        </p:nvCxnSpPr>
        <p:spPr>
          <a:xfrm>
            <a:off x="1522412"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10026846" y="6536549"/>
            <a:ext cx="365760" cy="164592"/>
          </a:xfrm>
        </p:spPr>
        <p:txBody>
          <a:bodyPr/>
          <a:lstStyle/>
          <a:p>
            <a:pPr>
              <a:defRPr/>
            </a:pPr>
            <a:fld id="{8DEE4CCE-E124-4EEF-808B-DF88997C2318}" type="slidenum">
              <a:rPr lang="en-US">
                <a:solidFill>
                  <a:srgbClr val="000000"/>
                </a:solidFill>
              </a:rPr>
              <a:pPr>
                <a:defRPr/>
              </a:pPr>
              <a:t>35</a:t>
            </a:fld>
            <a:endParaRPr lang="en-US">
              <a:solidFill>
                <a:srgbClr val="000000"/>
              </a:solidFill>
            </a:endParaRP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1796732" y="429768"/>
            <a:ext cx="6980706" cy="640080"/>
          </a:xfrm>
        </p:spPr>
        <p:txBody>
          <a:bodyPr/>
          <a:lstStyle/>
          <a:p>
            <a:r>
              <a:rPr lang="de-DE" noProof="0" dirty="0"/>
              <a:t>Fondsperformance seit Auflegung</a:t>
            </a:r>
          </a:p>
        </p:txBody>
      </p:sp>
      <p:sp>
        <p:nvSpPr>
          <p:cNvPr id="6" name="Footer Placeholder 3">
            <a:extLst>
              <a:ext uri="{FF2B5EF4-FFF2-40B4-BE49-F238E27FC236}">
                <a16:creationId xmlns:a16="http://schemas.microsoft.com/office/drawing/2014/main" id="{29DCC4BD-8E90-2C24-73C1-50795AB5B259}"/>
              </a:ext>
            </a:extLst>
          </p:cNvPr>
          <p:cNvSpPr txBox="1">
            <a:spLocks/>
          </p:cNvSpPr>
          <p:nvPr/>
        </p:nvSpPr>
        <p:spPr>
          <a:xfrm>
            <a:off x="1796219" y="6001493"/>
            <a:ext cx="8390871" cy="553998"/>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5840">
              <a:defRPr/>
            </a:pPr>
            <a:r>
              <a:rPr lang="de-DE" sz="900" dirty="0">
                <a:latin typeface="Arial Narrow" panose="020B0606020202030204" pitchFamily="34" charset="0"/>
              </a:rPr>
              <a:t>Quelle: Morningstar. Stand: 31.12.2023. </a:t>
            </a:r>
            <a:r>
              <a:rPr lang="de-DE" sz="900" dirty="0">
                <a:solidFill>
                  <a:srgbClr val="000000"/>
                </a:solidFill>
                <a:latin typeface="Arial Narrow" panose="020B0606020202030204" pitchFamily="34" charset="0"/>
              </a:rPr>
              <a:t>Die Berechnung der Wertentwicklung erfolgt nach der sog. BVI-Methode in Euro. Berechnungsbasis: Nettoinventarwert, ohne Ausgabeaufschläge oder sonstige mit dem Kauf/Verkauf verbundene Transaktionskosten bzw. Steuern, die sich bei Berücksichtigung negativ auf die Wertentwicklung auswirken würden. Wechselkurs-änderungen können sich sowohl positiv als auch negativ auf die Wertentwicklung in Euro auswirken. Dies ist weder als Anlageberatung noch als Ersatz für eine Anlageberatung oder eine Anlageempfehlung gedacht.  Indizes werden nicht gemanagt und man kann nicht in einen Index investieren. </a:t>
            </a:r>
          </a:p>
        </p:txBody>
      </p:sp>
      <p:sp>
        <p:nvSpPr>
          <p:cNvPr id="5" name="Content Placeholder 7">
            <a:extLst>
              <a:ext uri="{FF2B5EF4-FFF2-40B4-BE49-F238E27FC236}">
                <a16:creationId xmlns:a16="http://schemas.microsoft.com/office/drawing/2014/main" id="{786079B0-F376-931E-E55C-985DED9A54D4}"/>
              </a:ext>
            </a:extLst>
          </p:cNvPr>
          <p:cNvSpPr txBox="1">
            <a:spLocks/>
          </p:cNvSpPr>
          <p:nvPr/>
        </p:nvSpPr>
        <p:spPr>
          <a:xfrm>
            <a:off x="1796219" y="1108717"/>
            <a:ext cx="8140351" cy="640080"/>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rgbClr val="3769F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171450" indent="-171450" algn="l" defTabSz="914400" rtl="0" eaLnBrk="1" latinLnBrk="0" hangingPunct="1">
              <a:lnSpc>
                <a:spcPct val="100000"/>
              </a:lnSpc>
              <a:spcBef>
                <a:spcPts val="1200"/>
              </a:spcBef>
              <a:spcAft>
                <a:spcPts val="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352425" indent="-180975"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523875" indent="-171450"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
              </a:spcBef>
              <a:spcAft>
                <a:spcPts val="0"/>
              </a:spcAft>
            </a:pPr>
            <a:r>
              <a:rPr lang="de-DE" sz="1200" dirty="0">
                <a:solidFill>
                  <a:schemeClr val="tx1"/>
                </a:solidFill>
                <a:latin typeface="+mn-lt"/>
              </a:rPr>
              <a:t>Franklin ESG-Focused Balanced Fund, R Acc EUR </a:t>
            </a:r>
          </a:p>
          <a:p>
            <a:pPr>
              <a:spcBef>
                <a:spcPts val="240"/>
              </a:spcBef>
              <a:spcAft>
                <a:spcPts val="0"/>
              </a:spcAft>
            </a:pPr>
            <a:r>
              <a:rPr lang="de-DE" sz="1000" b="0" dirty="0">
                <a:solidFill>
                  <a:schemeClr val="tx1"/>
                </a:solidFill>
                <a:latin typeface="+mn-lt"/>
              </a:rPr>
              <a:t>Am 31. Dezember 2023</a:t>
            </a:r>
          </a:p>
          <a:p>
            <a:pPr>
              <a:spcBef>
                <a:spcPts val="240"/>
              </a:spcBef>
              <a:spcAft>
                <a:spcPts val="0"/>
              </a:spcAft>
            </a:pPr>
            <a:r>
              <a:rPr lang="de-DE" sz="1000" b="0" dirty="0">
                <a:solidFill>
                  <a:srgbClr val="000000"/>
                </a:solidFill>
                <a:latin typeface="Arial"/>
              </a:rPr>
              <a:t>Die Wertentwicklung der Vergangenheit ist kein Indikator für zukünftige Renditen</a:t>
            </a:r>
            <a:endParaRPr lang="de-DE" sz="1000" b="0" dirty="0">
              <a:solidFill>
                <a:schemeClr val="tx1"/>
              </a:solidFill>
              <a:latin typeface="+mn-lt"/>
            </a:endParaRPr>
          </a:p>
          <a:p>
            <a:pPr>
              <a:spcBef>
                <a:spcPts val="240"/>
              </a:spcBef>
              <a:spcAft>
                <a:spcPts val="0"/>
              </a:spcAft>
            </a:pPr>
            <a:endParaRPr lang="de-DE" sz="1200" dirty="0">
              <a:solidFill>
                <a:schemeClr val="tx1"/>
              </a:solidFill>
              <a:latin typeface="+mn-lt"/>
            </a:endParaRPr>
          </a:p>
          <a:p>
            <a:pPr marL="1143000" lvl="2" indent="-228600">
              <a:spcBef>
                <a:spcPct val="20000"/>
              </a:spcBef>
            </a:pPr>
            <a:endParaRPr lang="en-US" sz="2400" dirty="0">
              <a:latin typeface="+mn-lt"/>
              <a:cs typeface="+mn-cs"/>
            </a:endParaRPr>
          </a:p>
        </p:txBody>
      </p:sp>
      <p:graphicFrame>
        <p:nvGraphicFramePr>
          <p:cNvPr id="7" name="Table 6">
            <a:extLst>
              <a:ext uri="{FF2B5EF4-FFF2-40B4-BE49-F238E27FC236}">
                <a16:creationId xmlns:a16="http://schemas.microsoft.com/office/drawing/2014/main" id="{F35642A2-4570-668A-337B-E4370F5C4E7A}"/>
              </a:ext>
            </a:extLst>
          </p:cNvPr>
          <p:cNvGraphicFramePr>
            <a:graphicFrameLocks noGrp="1"/>
          </p:cNvGraphicFramePr>
          <p:nvPr/>
        </p:nvGraphicFramePr>
        <p:xfrm>
          <a:off x="1796218" y="2187616"/>
          <a:ext cx="7071706" cy="3145493"/>
        </p:xfrm>
        <a:graphic>
          <a:graphicData uri="http://schemas.openxmlformats.org/drawingml/2006/table">
            <a:tbl>
              <a:tblPr>
                <a:tableStyleId>{3B4B98B0-60AC-42C2-AFA5-B58CD77FA1E5}</a:tableStyleId>
              </a:tblPr>
              <a:tblGrid>
                <a:gridCol w="2246156">
                  <a:extLst>
                    <a:ext uri="{9D8B030D-6E8A-4147-A177-3AD203B41FA5}">
                      <a16:colId xmlns:a16="http://schemas.microsoft.com/office/drawing/2014/main" val="3175284625"/>
                    </a:ext>
                  </a:extLst>
                </a:gridCol>
                <a:gridCol w="965110">
                  <a:extLst>
                    <a:ext uri="{9D8B030D-6E8A-4147-A177-3AD203B41FA5}">
                      <a16:colId xmlns:a16="http://schemas.microsoft.com/office/drawing/2014/main" val="3008042768"/>
                    </a:ext>
                  </a:extLst>
                </a:gridCol>
                <a:gridCol w="965110">
                  <a:extLst>
                    <a:ext uri="{9D8B030D-6E8A-4147-A177-3AD203B41FA5}">
                      <a16:colId xmlns:a16="http://schemas.microsoft.com/office/drawing/2014/main" val="3129699045"/>
                    </a:ext>
                  </a:extLst>
                </a:gridCol>
                <a:gridCol w="965110">
                  <a:extLst>
                    <a:ext uri="{9D8B030D-6E8A-4147-A177-3AD203B41FA5}">
                      <a16:colId xmlns:a16="http://schemas.microsoft.com/office/drawing/2014/main" val="381722233"/>
                    </a:ext>
                  </a:extLst>
                </a:gridCol>
                <a:gridCol w="965110">
                  <a:extLst>
                    <a:ext uri="{9D8B030D-6E8A-4147-A177-3AD203B41FA5}">
                      <a16:colId xmlns:a16="http://schemas.microsoft.com/office/drawing/2014/main" val="3776494835"/>
                    </a:ext>
                  </a:extLst>
                </a:gridCol>
                <a:gridCol w="965110">
                  <a:extLst>
                    <a:ext uri="{9D8B030D-6E8A-4147-A177-3AD203B41FA5}">
                      <a16:colId xmlns:a16="http://schemas.microsoft.com/office/drawing/2014/main" val="2212804974"/>
                    </a:ext>
                  </a:extLst>
                </a:gridCol>
              </a:tblGrid>
              <a:tr h="565110">
                <a:tc>
                  <a:txBody>
                    <a:bodyPr/>
                    <a:lstStyle/>
                    <a:p>
                      <a:pPr algn="l" rtl="0" fontAlgn="ctr"/>
                      <a:endParaRPr lang="en-DE" sz="1100" b="0" i="0" u="none" strike="noStrike" dirty="0">
                        <a:solidFill>
                          <a:srgbClr val="000000"/>
                        </a:solidFill>
                        <a:effectLst/>
                        <a:latin typeface="Arial" panose="020B0604020202020204" pitchFamily="34" charset="0"/>
                      </a:endParaRPr>
                    </a:p>
                  </a:txBody>
                  <a:tcPr marL="9525" marR="9525" marT="9525" marB="0" anchor="ctr">
                    <a:solidFill>
                      <a:srgbClr val="DDEAFF"/>
                    </a:solidFill>
                  </a:tcPr>
                </a:tc>
                <a:tc>
                  <a:txBody>
                    <a:bodyPr/>
                    <a:lstStyle/>
                    <a:p>
                      <a:pPr algn="ctr" rtl="0" fontAlgn="ctr"/>
                      <a:r>
                        <a:rPr lang="en-US" sz="1100" u="none" strike="noStrike" dirty="0">
                          <a:effectLst/>
                        </a:rPr>
                        <a:t>3 </a:t>
                      </a:r>
                      <a:r>
                        <a:rPr lang="en-US" sz="1100" u="none" strike="noStrike" dirty="0" err="1">
                          <a:effectLst/>
                        </a:rPr>
                        <a:t>Monate</a:t>
                      </a:r>
                      <a:endParaRPr lang="en-US" sz="1100" b="0" i="0" u="none" strike="noStrike" dirty="0">
                        <a:solidFill>
                          <a:srgbClr val="005598"/>
                        </a:solidFill>
                        <a:effectLst/>
                        <a:latin typeface="Arial" panose="020B0604020202020204" pitchFamily="34" charset="0"/>
                      </a:endParaRPr>
                    </a:p>
                  </a:txBody>
                  <a:tcPr marL="9525" marR="9525" marT="9525" marB="0" anchor="ctr">
                    <a:solidFill>
                      <a:srgbClr val="DDEAFF"/>
                    </a:solidFill>
                  </a:tcPr>
                </a:tc>
                <a:tc>
                  <a:txBody>
                    <a:bodyPr/>
                    <a:lstStyle/>
                    <a:p>
                      <a:pPr algn="ctr" rtl="0" fontAlgn="ctr"/>
                      <a:r>
                        <a:rPr lang="en-US" sz="1100" u="none" strike="noStrike" dirty="0">
                          <a:effectLst/>
                        </a:rPr>
                        <a:t>6 </a:t>
                      </a:r>
                      <a:r>
                        <a:rPr lang="en-US" sz="1100" u="none" strike="noStrike" dirty="0" err="1">
                          <a:effectLst/>
                        </a:rPr>
                        <a:t>Monate</a:t>
                      </a:r>
                      <a:endParaRPr lang="en-US" sz="1100" b="0" i="0" u="none" strike="noStrike" dirty="0">
                        <a:solidFill>
                          <a:srgbClr val="005598"/>
                        </a:solidFill>
                        <a:effectLst/>
                        <a:latin typeface="Arial" panose="020B0604020202020204" pitchFamily="34" charset="0"/>
                      </a:endParaRPr>
                    </a:p>
                  </a:txBody>
                  <a:tcPr marL="9525" marR="9525" marT="9525" marB="0" anchor="ctr">
                    <a:solidFill>
                      <a:srgbClr val="DDEA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1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dirty="0">
                          <a:effectLst/>
                        </a:rPr>
                        <a:t>1 </a:t>
                      </a:r>
                      <a:r>
                        <a:rPr lang="en-US" sz="1100" u="none" strike="noStrike" dirty="0" err="1">
                          <a:effectLst/>
                        </a:rPr>
                        <a:t>Jahr</a:t>
                      </a:r>
                      <a:endParaRPr lang="en-US" sz="1100" b="0" i="0" u="none" strike="noStrike" dirty="0">
                        <a:solidFill>
                          <a:srgbClr val="005598"/>
                        </a:solidFill>
                        <a:effectLst/>
                        <a:latin typeface="Arial" panose="020B0604020202020204" pitchFamily="34" charset="0"/>
                      </a:endParaRPr>
                    </a:p>
                    <a:p>
                      <a:pPr algn="ctr" rtl="0" fontAlgn="ctr"/>
                      <a:endParaRPr lang="en-US" sz="1100" b="0" i="0" u="none" strike="noStrike" dirty="0">
                        <a:solidFill>
                          <a:srgbClr val="005598"/>
                        </a:solidFill>
                        <a:effectLst/>
                        <a:latin typeface="Arial" panose="020B0604020202020204" pitchFamily="34" charset="0"/>
                      </a:endParaRPr>
                    </a:p>
                  </a:txBody>
                  <a:tcPr marL="9525" marR="9525" marT="9525" marB="0" anchor="ctr">
                    <a:solidFill>
                      <a:srgbClr val="DDEAFF"/>
                    </a:solidFill>
                  </a:tcPr>
                </a:tc>
                <a:tc>
                  <a:txBody>
                    <a:bodyPr/>
                    <a:lstStyle/>
                    <a:p>
                      <a:pPr algn="ctr" rtl="0" fontAlgn="ctr"/>
                      <a:r>
                        <a:rPr lang="en-US" sz="1100" u="none" strike="noStrike">
                          <a:effectLst/>
                        </a:rPr>
                        <a:t>2 Jahre</a:t>
                      </a:r>
                      <a:endParaRPr lang="en-US" sz="1100" b="0" i="0" u="none" strike="noStrike">
                        <a:solidFill>
                          <a:srgbClr val="005598"/>
                        </a:solidFill>
                        <a:effectLst/>
                        <a:latin typeface="Arial" panose="020B0604020202020204" pitchFamily="34" charset="0"/>
                      </a:endParaRPr>
                    </a:p>
                  </a:txBody>
                  <a:tcPr marL="9525" marR="9525" marT="9525" marB="0" anchor="ctr">
                    <a:solidFill>
                      <a:srgbClr val="DDEAFF"/>
                    </a:solidFill>
                  </a:tcPr>
                </a:tc>
                <a:tc>
                  <a:txBody>
                    <a:bodyPr/>
                    <a:lstStyle/>
                    <a:p>
                      <a:pPr algn="ctr" rtl="0" fontAlgn="ctr"/>
                      <a:r>
                        <a:rPr lang="en-US" sz="1100" u="none" strike="noStrike" dirty="0" err="1">
                          <a:effectLst/>
                        </a:rPr>
                        <a:t>Seit</a:t>
                      </a:r>
                      <a:r>
                        <a:rPr lang="en-US" sz="1100" u="none" strike="noStrike" dirty="0">
                          <a:effectLst/>
                        </a:rPr>
                        <a:t> </a:t>
                      </a:r>
                      <a:r>
                        <a:rPr lang="en-US" sz="1100" u="none" strike="noStrike" dirty="0" err="1">
                          <a:effectLst/>
                        </a:rPr>
                        <a:t>Auflegung</a:t>
                      </a:r>
                      <a:r>
                        <a:rPr lang="en-US" sz="1100" u="none" strike="noStrike" dirty="0">
                          <a:effectLst/>
                        </a:rPr>
                        <a:t> p.a.</a:t>
                      </a:r>
                      <a:endParaRPr lang="en-US" sz="1100" b="0" i="0" u="none" strike="noStrike" dirty="0">
                        <a:solidFill>
                          <a:srgbClr val="005598"/>
                        </a:solidFill>
                        <a:effectLst/>
                        <a:latin typeface="Arial" panose="020B0604020202020204" pitchFamily="34" charset="0"/>
                      </a:endParaRPr>
                    </a:p>
                  </a:txBody>
                  <a:tcPr marL="9525" marR="9525" marT="9525" marB="0" anchor="ctr">
                    <a:solidFill>
                      <a:srgbClr val="DDEAFF"/>
                    </a:solidFill>
                  </a:tcPr>
                </a:tc>
                <a:extLst>
                  <a:ext uri="{0D108BD9-81ED-4DB2-BD59-A6C34878D82A}">
                    <a16:rowId xmlns:a16="http://schemas.microsoft.com/office/drawing/2014/main" val="2229416125"/>
                  </a:ext>
                </a:extLst>
              </a:tr>
              <a:tr h="571500">
                <a:tc>
                  <a:txBody>
                    <a:bodyPr/>
                    <a:lstStyle/>
                    <a:p>
                      <a:pPr algn="l" rtl="0" fontAlgn="ctr"/>
                      <a:r>
                        <a:rPr lang="en-US" sz="1100" u="none" strike="noStrike" dirty="0">
                          <a:effectLst/>
                        </a:rPr>
                        <a:t>Franklin ESG-Focused Balanced Fund – R Acc EUR</a:t>
                      </a:r>
                      <a:endParaRPr lang="en-US" sz="1100" b="1" i="0" u="none" strike="noStrike" dirty="0">
                        <a:solidFill>
                          <a:srgbClr val="005598"/>
                        </a:solidFill>
                        <a:effectLst/>
                        <a:latin typeface="Arial" panose="020B0604020202020204" pitchFamily="34" charset="0"/>
                      </a:endParaRPr>
                    </a:p>
                  </a:txBody>
                  <a:tcPr marL="9525" marR="9525" marT="9525" marB="0" anchor="ctr">
                    <a:lnB w="12700" cap="flat" cmpd="sng" algn="ctr">
                      <a:solidFill>
                        <a:srgbClr val="3769FF"/>
                      </a:solidFill>
                      <a:prstDash val="solid"/>
                      <a:round/>
                      <a:headEnd type="none" w="med" len="med"/>
                      <a:tailEnd type="none" w="med" len="med"/>
                    </a:lnB>
                  </a:tcPr>
                </a:tc>
                <a:tc>
                  <a:txBody>
                    <a:bodyPr/>
                    <a:lstStyle/>
                    <a:p>
                      <a:pPr algn="ctr" rtl="0" fontAlgn="ctr"/>
                      <a:r>
                        <a:rPr lang="de-DE" sz="1100" u="none" strike="noStrike" dirty="0">
                          <a:effectLst/>
                        </a:rPr>
                        <a:t>7,48</a:t>
                      </a:r>
                      <a:endParaRPr lang="en-DE" sz="1100" b="1" i="0" u="none" strike="noStrike" dirty="0">
                        <a:solidFill>
                          <a:srgbClr val="000000"/>
                        </a:solidFill>
                        <a:effectLst/>
                        <a:latin typeface="Arial" panose="020B0604020202020204" pitchFamily="34" charset="0"/>
                      </a:endParaRPr>
                    </a:p>
                  </a:txBody>
                  <a:tcPr marL="9525" marR="9525" marT="9525" marB="0" anchor="ctr">
                    <a:lnB w="12700" cap="flat" cmpd="sng" algn="ctr">
                      <a:solidFill>
                        <a:srgbClr val="3769FF"/>
                      </a:solidFill>
                      <a:prstDash val="solid"/>
                      <a:round/>
                      <a:headEnd type="none" w="med" len="med"/>
                      <a:tailEnd type="none" w="med" len="med"/>
                    </a:lnB>
                  </a:tcPr>
                </a:tc>
                <a:tc>
                  <a:txBody>
                    <a:bodyPr/>
                    <a:lstStyle/>
                    <a:p>
                      <a:pPr algn="ctr" rtl="0" fontAlgn="ctr"/>
                      <a:r>
                        <a:rPr lang="de-DE" sz="1100" u="none" strike="noStrike" dirty="0">
                          <a:effectLst/>
                        </a:rPr>
                        <a:t>7,37</a:t>
                      </a:r>
                      <a:endParaRPr lang="en-DE" sz="1100" b="1" i="0" u="none" strike="noStrike" dirty="0">
                        <a:solidFill>
                          <a:srgbClr val="000000"/>
                        </a:solidFill>
                        <a:effectLst/>
                        <a:latin typeface="Arial" panose="020B0604020202020204" pitchFamily="34" charset="0"/>
                      </a:endParaRPr>
                    </a:p>
                  </a:txBody>
                  <a:tcPr marL="9525" marR="9525" marT="9525" marB="0" anchor="ctr">
                    <a:lnB w="12700" cap="flat" cmpd="sng" algn="ctr">
                      <a:solidFill>
                        <a:srgbClr val="3769FF"/>
                      </a:solidFill>
                      <a:prstDash val="solid"/>
                      <a:round/>
                      <a:headEnd type="none" w="med" len="med"/>
                      <a:tailEnd type="none" w="med" len="med"/>
                    </a:lnB>
                  </a:tcPr>
                </a:tc>
                <a:tc>
                  <a:txBody>
                    <a:bodyPr/>
                    <a:lstStyle/>
                    <a:p>
                      <a:pPr marL="0" algn="ctr" defTabSz="914400" rtl="0" eaLnBrk="1" fontAlgn="ctr" latinLnBrk="0" hangingPunct="1"/>
                      <a:r>
                        <a:rPr lang="de-DE" sz="1100" u="none" strike="noStrike" kern="1200" dirty="0">
                          <a:solidFill>
                            <a:schemeClr val="tx1"/>
                          </a:solidFill>
                          <a:effectLst/>
                          <a:latin typeface="+mn-lt"/>
                          <a:ea typeface="+mn-ea"/>
                          <a:cs typeface="+mn-cs"/>
                        </a:rPr>
                        <a:t>13,84</a:t>
                      </a:r>
                      <a:endParaRPr lang="en-DE" sz="1100" u="none" strike="noStrike" kern="1200" dirty="0">
                        <a:solidFill>
                          <a:schemeClr val="tx1"/>
                        </a:solidFill>
                        <a:effectLst/>
                        <a:latin typeface="+mn-lt"/>
                        <a:ea typeface="+mn-ea"/>
                        <a:cs typeface="+mn-cs"/>
                      </a:endParaRPr>
                    </a:p>
                  </a:txBody>
                  <a:tcPr marL="9525" marR="9525" marT="9525" marB="0" anchor="ctr">
                    <a:lnB w="12700" cap="flat" cmpd="sng" algn="ctr">
                      <a:solidFill>
                        <a:srgbClr val="3769FF"/>
                      </a:solidFill>
                      <a:prstDash val="solid"/>
                      <a:round/>
                      <a:headEnd type="none" w="med" len="med"/>
                      <a:tailEnd type="none" w="med" len="med"/>
                    </a:lnB>
                  </a:tcPr>
                </a:tc>
                <a:tc>
                  <a:txBody>
                    <a:bodyPr/>
                    <a:lstStyle/>
                    <a:p>
                      <a:pPr algn="ctr" rtl="0" fontAlgn="ctr"/>
                      <a:r>
                        <a:rPr lang="de-DE" sz="1100" u="none" strike="noStrike" dirty="0">
                          <a:effectLst/>
                        </a:rPr>
                        <a:t>-1,90</a:t>
                      </a:r>
                      <a:endParaRPr lang="en-DE" sz="1100" b="1" i="0" u="none" strike="noStrike" dirty="0">
                        <a:solidFill>
                          <a:srgbClr val="000000"/>
                        </a:solidFill>
                        <a:effectLst/>
                        <a:latin typeface="Arial" panose="020B0604020202020204" pitchFamily="34" charset="0"/>
                      </a:endParaRPr>
                    </a:p>
                  </a:txBody>
                  <a:tcPr marL="9525" marR="9525" marT="9525" marB="0" anchor="ctr">
                    <a:lnB w="12700" cap="flat" cmpd="sng" algn="ctr">
                      <a:solidFill>
                        <a:srgbClr val="3769FF"/>
                      </a:solidFill>
                      <a:prstDash val="solid"/>
                      <a:round/>
                      <a:headEnd type="none" w="med" len="med"/>
                      <a:tailEnd type="none" w="med" len="med"/>
                    </a:lnB>
                  </a:tcPr>
                </a:tc>
                <a:tc>
                  <a:txBody>
                    <a:bodyPr/>
                    <a:lstStyle/>
                    <a:p>
                      <a:pPr algn="ctr" rtl="0" fontAlgn="ctr"/>
                      <a:r>
                        <a:rPr lang="de-DE" sz="1100" u="none" strike="noStrike" dirty="0">
                          <a:effectLst/>
                        </a:rPr>
                        <a:t>0,81</a:t>
                      </a:r>
                    </a:p>
                  </a:txBody>
                  <a:tcPr marL="9525" marR="9525" marT="9525" marB="0" anchor="ctr">
                    <a:lnB w="12700" cap="flat" cmpd="sng" algn="ctr">
                      <a:solidFill>
                        <a:srgbClr val="3769FF"/>
                      </a:solidFill>
                      <a:prstDash val="solid"/>
                      <a:round/>
                      <a:headEnd type="none" w="med" len="med"/>
                      <a:tailEnd type="none" w="med" len="med"/>
                    </a:lnB>
                  </a:tcPr>
                </a:tc>
                <a:extLst>
                  <a:ext uri="{0D108BD9-81ED-4DB2-BD59-A6C34878D82A}">
                    <a16:rowId xmlns:a16="http://schemas.microsoft.com/office/drawing/2014/main" val="117486948"/>
                  </a:ext>
                </a:extLst>
              </a:tr>
              <a:tr h="571500">
                <a:tc>
                  <a:txBody>
                    <a:bodyPr/>
                    <a:lstStyle/>
                    <a:p>
                      <a:pPr algn="l" rtl="0" fontAlgn="ctr"/>
                      <a:r>
                        <a:rPr lang="en-US" sz="1100" u="none" strike="noStrike" dirty="0">
                          <a:effectLst/>
                        </a:rPr>
                        <a:t>50% MSCI World + 50% Bloomberg </a:t>
                      </a:r>
                    </a:p>
                    <a:p>
                      <a:pPr algn="l" rtl="0" fontAlgn="ctr"/>
                      <a:r>
                        <a:rPr lang="en-US" sz="1100" u="none" strike="noStrike" dirty="0">
                          <a:effectLst/>
                        </a:rPr>
                        <a:t>Euro Agg Total Return</a:t>
                      </a:r>
                      <a:endParaRPr lang="en-US" sz="1100" b="1" i="0" u="none" strike="noStrike" dirty="0">
                        <a:solidFill>
                          <a:srgbClr val="005598"/>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6,70</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5,56</a:t>
                      </a: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13,31</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u="none" strike="noStrike" dirty="0">
                          <a:effectLst/>
                        </a:rPr>
                        <a:t>-1,76</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u="none" strike="noStrike" dirty="0">
                          <a:effectLst/>
                        </a:rPr>
                        <a:t>0,43</a:t>
                      </a: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extLst>
                  <a:ext uri="{0D108BD9-81ED-4DB2-BD59-A6C34878D82A}">
                    <a16:rowId xmlns:a16="http://schemas.microsoft.com/office/drawing/2014/main" val="4087265416"/>
                  </a:ext>
                </a:extLst>
              </a:tr>
              <a:tr h="5715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100" u="none" strike="noStrike" dirty="0">
                        <a:effectLst/>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100" u="none" strike="noStrike" dirty="0">
                          <a:effectLst/>
                        </a:rPr>
                        <a:t>Morningstar </a:t>
                      </a:r>
                      <a:r>
                        <a:rPr lang="en-US" sz="1100" u="none" strike="noStrike" dirty="0" err="1">
                          <a:effectLst/>
                        </a:rPr>
                        <a:t>Kategorie</a:t>
                      </a:r>
                      <a:r>
                        <a:rPr lang="en-US" sz="1100" u="none" strike="noStrike" dirty="0">
                          <a:effectLst/>
                        </a:rPr>
                        <a:t> EUR Moderate Allocation - Global</a:t>
                      </a:r>
                      <a:endParaRPr lang="en-US" sz="1100" b="1" i="0" u="none" strike="noStrike" dirty="0">
                        <a:solidFill>
                          <a:srgbClr val="005598"/>
                        </a:solidFill>
                        <a:effectLst/>
                        <a:latin typeface="Arial" panose="020B0604020202020204" pitchFamily="34" charset="0"/>
                      </a:endParaRPr>
                    </a:p>
                    <a:p>
                      <a:pPr algn="l" rtl="0" fontAlgn="ctr"/>
                      <a:endParaRPr lang="en-US" sz="1100" b="1" i="0" u="none" strike="noStrike" dirty="0">
                        <a:solidFill>
                          <a:srgbClr val="005598"/>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5,36</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3,85</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8,34</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-2,91</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tc>
                  <a:txBody>
                    <a:bodyPr/>
                    <a:lstStyle/>
                    <a:p>
                      <a:pPr algn="ctr" rtl="0" fontAlgn="ctr"/>
                      <a:r>
                        <a:rPr lang="de-DE" sz="1100" b="0" i="0" u="none" strike="noStrike" dirty="0">
                          <a:solidFill>
                            <a:srgbClr val="000000"/>
                          </a:solidFill>
                          <a:effectLst/>
                          <a:latin typeface="Arial" panose="020B0604020202020204" pitchFamily="34" charset="0"/>
                        </a:rPr>
                        <a:t>-1,62</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lnB w="12700" cap="flat" cmpd="sng" algn="ctr">
                      <a:solidFill>
                        <a:srgbClr val="3769FF"/>
                      </a:solidFill>
                      <a:prstDash val="solid"/>
                      <a:round/>
                      <a:headEnd type="none" w="med" len="med"/>
                      <a:tailEnd type="none" w="med" len="med"/>
                    </a:lnB>
                  </a:tcPr>
                </a:tc>
                <a:extLst>
                  <a:ext uri="{0D108BD9-81ED-4DB2-BD59-A6C34878D82A}">
                    <a16:rowId xmlns:a16="http://schemas.microsoft.com/office/drawing/2014/main" val="2864453736"/>
                  </a:ext>
                </a:extLst>
              </a:tr>
              <a:tr h="757298">
                <a:tc>
                  <a:txBody>
                    <a:bodyPr/>
                    <a:lstStyle/>
                    <a:p>
                      <a:pPr algn="l" rtl="0" fontAlgn="ctr"/>
                      <a:r>
                        <a:rPr lang="en-US" sz="1100" u="none" strike="noStrike" dirty="0" err="1">
                          <a:effectLst/>
                        </a:rPr>
                        <a:t>Gesamtrendite</a:t>
                      </a:r>
                      <a:r>
                        <a:rPr lang="en-US" sz="1100" u="none" strike="noStrike" dirty="0">
                          <a:effectLst/>
                        </a:rPr>
                        <a:t> % Ranking für Morningstar </a:t>
                      </a:r>
                      <a:r>
                        <a:rPr lang="en-US" sz="1100" u="none" strike="noStrike" dirty="0" err="1">
                          <a:effectLst/>
                        </a:rPr>
                        <a:t>Kategorie</a:t>
                      </a:r>
                      <a:r>
                        <a:rPr lang="en-US" sz="1100" u="none" strike="noStrike" dirty="0">
                          <a:effectLst/>
                        </a:rPr>
                        <a:t> EUR Moderate Allocation - Global</a:t>
                      </a:r>
                      <a:endParaRPr lang="en-US" sz="1100" b="1" i="0" u="none" strike="noStrike" dirty="0">
                        <a:solidFill>
                          <a:srgbClr val="005598"/>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tcPr>
                </a:tc>
                <a:tc>
                  <a:txBody>
                    <a:bodyPr/>
                    <a:lstStyle/>
                    <a:p>
                      <a:pPr algn="ctr" rtl="0" fontAlgn="ctr"/>
                      <a:r>
                        <a:rPr lang="de-DE" sz="1100" b="0" i="0" u="none" strike="noStrike" dirty="0">
                          <a:solidFill>
                            <a:srgbClr val="000000"/>
                          </a:solidFill>
                          <a:effectLst/>
                          <a:latin typeface="Arial" panose="020B0604020202020204" pitchFamily="34" charset="0"/>
                        </a:rPr>
                        <a:t>7</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tcPr>
                </a:tc>
                <a:tc>
                  <a:txBody>
                    <a:bodyPr/>
                    <a:lstStyle/>
                    <a:p>
                      <a:pPr algn="ctr" rtl="0" fontAlgn="ctr"/>
                      <a:r>
                        <a:rPr lang="de-DE" sz="1100" b="0" u="none" strike="noStrike" dirty="0">
                          <a:effectLst/>
                        </a:rPr>
                        <a:t>2</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tcPr>
                </a:tc>
                <a:tc>
                  <a:txBody>
                    <a:bodyPr/>
                    <a:lstStyle/>
                    <a:p>
                      <a:pPr algn="ctr" rtl="0" fontAlgn="ctr"/>
                      <a:r>
                        <a:rPr lang="de-DE" sz="1100" b="0" i="0" u="none" strike="noStrike" dirty="0">
                          <a:solidFill>
                            <a:srgbClr val="000000"/>
                          </a:solidFill>
                          <a:effectLst/>
                          <a:latin typeface="Arial" panose="020B0604020202020204" pitchFamily="34" charset="0"/>
                        </a:rPr>
                        <a:t>4</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tcPr>
                </a:tc>
                <a:tc>
                  <a:txBody>
                    <a:bodyPr/>
                    <a:lstStyle/>
                    <a:p>
                      <a:pPr algn="ctr" rtl="0" fontAlgn="ctr"/>
                      <a:r>
                        <a:rPr lang="de-DE" sz="1100" b="0" u="none" strike="noStrike" dirty="0">
                          <a:effectLst/>
                        </a:rPr>
                        <a:t>28</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tcPr>
                </a:tc>
                <a:tc>
                  <a:txBody>
                    <a:bodyPr/>
                    <a:lstStyle/>
                    <a:p>
                      <a:pPr algn="ctr" rtl="0" fontAlgn="ctr"/>
                      <a:r>
                        <a:rPr lang="en-DE" sz="1100" b="0" u="none" strike="noStrike" dirty="0">
                          <a:effectLst/>
                        </a:rPr>
                        <a:t> </a:t>
                      </a:r>
                      <a:endParaRPr lang="en-DE" sz="11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rgbClr val="3769FF"/>
                      </a:solidFill>
                      <a:prstDash val="solid"/>
                      <a:round/>
                      <a:headEnd type="none" w="med" len="med"/>
                      <a:tailEnd type="none" w="med" len="med"/>
                    </a:lnT>
                  </a:tcPr>
                </a:tc>
                <a:extLst>
                  <a:ext uri="{0D108BD9-81ED-4DB2-BD59-A6C34878D82A}">
                    <a16:rowId xmlns:a16="http://schemas.microsoft.com/office/drawing/2014/main" val="2254481199"/>
                  </a:ext>
                </a:extLst>
              </a:tr>
            </a:tbl>
          </a:graphicData>
        </a:graphic>
      </p:graphicFrame>
    </p:spTree>
    <p:extLst>
      <p:ext uri="{BB962C8B-B14F-4D97-AF65-F5344CB8AC3E}">
        <p14:creationId xmlns:p14="http://schemas.microsoft.com/office/powerpoint/2010/main" val="3757915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F04D148-5A57-68F2-A71C-9E64639DBDC2}"/>
              </a:ext>
            </a:extLst>
          </p:cNvPr>
          <p:cNvSpPr>
            <a:spLocks noGrp="1"/>
          </p:cNvSpPr>
          <p:nvPr>
            <p:ph type="sldNum" sz="quarter" idx="4"/>
          </p:nvPr>
        </p:nvSpPr>
        <p:spPr/>
        <p:txBody>
          <a:bodyPr/>
          <a:lstStyle/>
          <a:p>
            <a:fld id="{8DEE4CCE-E124-4EEF-808B-DF88997C2318}" type="slidenum">
              <a:rPr lang="en-US" smtClean="0"/>
              <a:pPr/>
              <a:t>36</a:t>
            </a:fld>
            <a:endParaRPr lang="en-US"/>
          </a:p>
        </p:txBody>
      </p:sp>
      <p:sp>
        <p:nvSpPr>
          <p:cNvPr id="4" name="Textplatzhalter 3">
            <a:extLst>
              <a:ext uri="{FF2B5EF4-FFF2-40B4-BE49-F238E27FC236}">
                <a16:creationId xmlns:a16="http://schemas.microsoft.com/office/drawing/2014/main" id="{65C67134-EF70-30D8-4395-32472CF6710C}"/>
              </a:ext>
            </a:extLst>
          </p:cNvPr>
          <p:cNvSpPr>
            <a:spLocks noGrp="1"/>
          </p:cNvSpPr>
          <p:nvPr>
            <p:ph type="body" sz="quarter" idx="26"/>
          </p:nvPr>
        </p:nvSpPr>
        <p:spPr/>
        <p:txBody>
          <a:bodyPr/>
          <a:lstStyle/>
          <a:p>
            <a:r>
              <a:rPr lang="de-DE"/>
              <a:t>Quelle: Stengers Vorsorge-Check  Nachhaltigkeitsbewusste Zielgruppen  Jutta Rothmund; </a:t>
            </a:r>
            <a:r>
              <a:rPr lang="de-DE" err="1"/>
              <a:t>rothmund</a:t>
            </a:r>
            <a:r>
              <a:rPr lang="de-DE"/>
              <a:t> </a:t>
            </a:r>
            <a:r>
              <a:rPr lang="de-DE" err="1"/>
              <a:t>insights</a:t>
            </a:r>
            <a:endParaRPr lang="de-DE"/>
          </a:p>
        </p:txBody>
      </p:sp>
      <p:sp>
        <p:nvSpPr>
          <p:cNvPr id="5" name="Textplatzhalter 4">
            <a:extLst>
              <a:ext uri="{FF2B5EF4-FFF2-40B4-BE49-F238E27FC236}">
                <a16:creationId xmlns:a16="http://schemas.microsoft.com/office/drawing/2014/main" id="{843A56D4-FE6A-4142-A820-3A439D9E32A7}"/>
              </a:ext>
            </a:extLst>
          </p:cNvPr>
          <p:cNvSpPr>
            <a:spLocks noGrp="1"/>
          </p:cNvSpPr>
          <p:nvPr>
            <p:ph type="body" sz="quarter" idx="32"/>
          </p:nvPr>
        </p:nvSpPr>
        <p:spPr>
          <a:xfrm>
            <a:off x="365665" y="429768"/>
            <a:ext cx="9925648" cy="640080"/>
          </a:xfrm>
        </p:spPr>
        <p:txBody>
          <a:bodyPr/>
          <a:lstStyle/>
          <a:p>
            <a:r>
              <a:rPr lang="de-DE" sz="2400">
                <a:solidFill>
                  <a:schemeClr val="tx1"/>
                </a:solidFill>
              </a:rPr>
              <a:t>Nachhaltigkeitsbewusstsein deutscher </a:t>
            </a:r>
            <a:r>
              <a:rPr lang="de-DE" sz="2400" err="1">
                <a:solidFill>
                  <a:schemeClr val="tx1"/>
                </a:solidFill>
              </a:rPr>
              <a:t>Haushaltsentscheider:innen</a:t>
            </a:r>
            <a:endParaRPr lang="de-DE" sz="2400">
              <a:solidFill>
                <a:schemeClr val="tx1"/>
              </a:solidFill>
            </a:endParaRPr>
          </a:p>
        </p:txBody>
      </p:sp>
      <p:graphicFrame>
        <p:nvGraphicFramePr>
          <p:cNvPr id="14" name="Diagramm 13">
            <a:extLst>
              <a:ext uri="{FF2B5EF4-FFF2-40B4-BE49-F238E27FC236}">
                <a16:creationId xmlns:a16="http://schemas.microsoft.com/office/drawing/2014/main" id="{2B4C1FC0-C21B-B70F-751C-68A7267C3B92}"/>
              </a:ext>
            </a:extLst>
          </p:cNvPr>
          <p:cNvGraphicFramePr/>
          <p:nvPr>
            <p:extLst>
              <p:ext uri="{D42A27DB-BD31-4B8C-83A1-F6EECF244321}">
                <p14:modId xmlns:p14="http://schemas.microsoft.com/office/powerpoint/2010/main" val="287691876"/>
              </p:ext>
            </p:extLst>
          </p:nvPr>
        </p:nvGraphicFramePr>
        <p:xfrm>
          <a:off x="-1522612" y="697019"/>
          <a:ext cx="8665284" cy="57078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Diagramm 15">
            <a:extLst>
              <a:ext uri="{FF2B5EF4-FFF2-40B4-BE49-F238E27FC236}">
                <a16:creationId xmlns:a16="http://schemas.microsoft.com/office/drawing/2014/main" id="{C09A6EAA-A1A6-80FB-38E2-6F94380AB386}"/>
              </a:ext>
            </a:extLst>
          </p:cNvPr>
          <p:cNvGraphicFramePr/>
          <p:nvPr>
            <p:extLst>
              <p:ext uri="{D42A27DB-BD31-4B8C-83A1-F6EECF244321}">
                <p14:modId xmlns:p14="http://schemas.microsoft.com/office/powerpoint/2010/main" val="2990051757"/>
              </p:ext>
            </p:extLst>
          </p:nvPr>
        </p:nvGraphicFramePr>
        <p:xfrm>
          <a:off x="-1141" y="1419602"/>
          <a:ext cx="5622341" cy="4262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iagramm 16">
            <a:extLst>
              <a:ext uri="{FF2B5EF4-FFF2-40B4-BE49-F238E27FC236}">
                <a16:creationId xmlns:a16="http://schemas.microsoft.com/office/drawing/2014/main" id="{8FE69750-D607-C68A-C17C-942A38DB202A}"/>
              </a:ext>
            </a:extLst>
          </p:cNvPr>
          <p:cNvGraphicFramePr/>
          <p:nvPr>
            <p:extLst>
              <p:ext uri="{D42A27DB-BD31-4B8C-83A1-F6EECF244321}">
                <p14:modId xmlns:p14="http://schemas.microsoft.com/office/powerpoint/2010/main" val="2373665840"/>
              </p:ext>
            </p:extLst>
          </p:nvPr>
        </p:nvGraphicFramePr>
        <p:xfrm>
          <a:off x="662458" y="1955374"/>
          <a:ext cx="4295142" cy="3167797"/>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hteck 17">
            <a:extLst>
              <a:ext uri="{FF2B5EF4-FFF2-40B4-BE49-F238E27FC236}">
                <a16:creationId xmlns:a16="http://schemas.microsoft.com/office/drawing/2014/main" id="{D0A835F2-538D-9933-596E-29DACE73DE45}"/>
              </a:ext>
            </a:extLst>
          </p:cNvPr>
          <p:cNvSpPr/>
          <p:nvPr/>
        </p:nvSpPr>
        <p:spPr>
          <a:xfrm>
            <a:off x="5621199" y="2856514"/>
            <a:ext cx="5697577" cy="40452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t>87% erwarten von Unternehmen Nachhaltigkeit </a:t>
            </a:r>
          </a:p>
        </p:txBody>
      </p:sp>
      <p:sp>
        <p:nvSpPr>
          <p:cNvPr id="19" name="Rechteck 18">
            <a:extLst>
              <a:ext uri="{FF2B5EF4-FFF2-40B4-BE49-F238E27FC236}">
                <a16:creationId xmlns:a16="http://schemas.microsoft.com/office/drawing/2014/main" id="{B7CB3202-5B9E-A56E-8B75-911EA3F80F6B}"/>
              </a:ext>
            </a:extLst>
          </p:cNvPr>
          <p:cNvSpPr/>
          <p:nvPr/>
        </p:nvSpPr>
        <p:spPr>
          <a:xfrm>
            <a:off x="5621199" y="3541921"/>
            <a:ext cx="5697577" cy="404520"/>
          </a:xfrm>
          <a:prstGeom prst="rect">
            <a:avLst/>
          </a:prstGeom>
          <a:solidFill>
            <a:srgbClr val="1446E1"/>
          </a:solidFill>
          <a:ln>
            <a:solidFill>
              <a:srgbClr val="1446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t>66% achten beim Kauf auf Nachhaltigkeit</a:t>
            </a:r>
          </a:p>
        </p:txBody>
      </p:sp>
      <p:sp>
        <p:nvSpPr>
          <p:cNvPr id="20" name="Rechteck 19">
            <a:extLst>
              <a:ext uri="{FF2B5EF4-FFF2-40B4-BE49-F238E27FC236}">
                <a16:creationId xmlns:a16="http://schemas.microsoft.com/office/drawing/2014/main" id="{33ECD6F2-4E9A-D908-DACA-D8DF0A3C1773}"/>
              </a:ext>
            </a:extLst>
          </p:cNvPr>
          <p:cNvSpPr/>
          <p:nvPr/>
        </p:nvSpPr>
        <p:spPr>
          <a:xfrm>
            <a:off x="5621199" y="4213692"/>
            <a:ext cx="5697577" cy="40452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t>42% sind bereit, in Nachhaltigkeit zu „investieren“</a:t>
            </a:r>
          </a:p>
        </p:txBody>
      </p:sp>
    </p:spTree>
    <p:extLst>
      <p:ext uri="{BB962C8B-B14F-4D97-AF65-F5344CB8AC3E}">
        <p14:creationId xmlns:p14="http://schemas.microsoft.com/office/powerpoint/2010/main" val="19700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F04D148-5A57-68F2-A71C-9E64639DBDC2}"/>
              </a:ext>
            </a:extLst>
          </p:cNvPr>
          <p:cNvSpPr>
            <a:spLocks noGrp="1"/>
          </p:cNvSpPr>
          <p:nvPr>
            <p:ph type="sldNum" sz="quarter" idx="4"/>
          </p:nvPr>
        </p:nvSpPr>
        <p:spPr/>
        <p:txBody>
          <a:bodyPr/>
          <a:lstStyle/>
          <a:p>
            <a:fld id="{8DEE4CCE-E124-4EEF-808B-DF88997C2318}" type="slidenum">
              <a:rPr lang="en-US" smtClean="0"/>
              <a:pPr/>
              <a:t>37</a:t>
            </a:fld>
            <a:endParaRPr lang="en-US"/>
          </a:p>
        </p:txBody>
      </p:sp>
      <p:sp>
        <p:nvSpPr>
          <p:cNvPr id="4" name="Textplatzhalter 3">
            <a:extLst>
              <a:ext uri="{FF2B5EF4-FFF2-40B4-BE49-F238E27FC236}">
                <a16:creationId xmlns:a16="http://schemas.microsoft.com/office/drawing/2014/main" id="{65C67134-EF70-30D8-4395-32472CF6710C}"/>
              </a:ext>
            </a:extLst>
          </p:cNvPr>
          <p:cNvSpPr>
            <a:spLocks noGrp="1"/>
          </p:cNvSpPr>
          <p:nvPr>
            <p:ph type="body" sz="quarter" idx="26"/>
          </p:nvPr>
        </p:nvSpPr>
        <p:spPr/>
        <p:txBody>
          <a:bodyPr/>
          <a:lstStyle/>
          <a:p>
            <a:r>
              <a:rPr lang="de-DE"/>
              <a:t>Quelle: Stengers Vorsorge-Check  Nachhaltigkeitsbewusste Zielgruppen  Jutta Rothmund; </a:t>
            </a:r>
            <a:r>
              <a:rPr lang="de-DE" err="1"/>
              <a:t>rothmund</a:t>
            </a:r>
            <a:r>
              <a:rPr lang="de-DE"/>
              <a:t> </a:t>
            </a:r>
            <a:r>
              <a:rPr lang="de-DE" err="1"/>
              <a:t>insights</a:t>
            </a:r>
            <a:endParaRPr lang="de-DE"/>
          </a:p>
        </p:txBody>
      </p:sp>
      <p:sp>
        <p:nvSpPr>
          <p:cNvPr id="5" name="Textplatzhalter 4">
            <a:extLst>
              <a:ext uri="{FF2B5EF4-FFF2-40B4-BE49-F238E27FC236}">
                <a16:creationId xmlns:a16="http://schemas.microsoft.com/office/drawing/2014/main" id="{843A56D4-FE6A-4142-A820-3A439D9E32A7}"/>
              </a:ext>
            </a:extLst>
          </p:cNvPr>
          <p:cNvSpPr>
            <a:spLocks noGrp="1"/>
          </p:cNvSpPr>
          <p:nvPr>
            <p:ph type="body" sz="quarter" idx="32"/>
          </p:nvPr>
        </p:nvSpPr>
        <p:spPr>
          <a:xfrm>
            <a:off x="365665" y="429768"/>
            <a:ext cx="9925648" cy="640080"/>
          </a:xfrm>
        </p:spPr>
        <p:txBody>
          <a:bodyPr/>
          <a:lstStyle/>
          <a:p>
            <a:r>
              <a:rPr lang="de-DE" sz="2400">
                <a:solidFill>
                  <a:schemeClr val="tx1"/>
                </a:solidFill>
              </a:rPr>
              <a:t>Die Psychologie der Nachhaltigkeitsbewussten</a:t>
            </a:r>
          </a:p>
        </p:txBody>
      </p:sp>
      <p:graphicFrame>
        <p:nvGraphicFramePr>
          <p:cNvPr id="7" name="Diagramm 6">
            <a:extLst>
              <a:ext uri="{FF2B5EF4-FFF2-40B4-BE49-F238E27FC236}">
                <a16:creationId xmlns:a16="http://schemas.microsoft.com/office/drawing/2014/main" id="{B271B3FC-D870-B151-BCA5-0B122A962A94}"/>
              </a:ext>
            </a:extLst>
          </p:cNvPr>
          <p:cNvGraphicFramePr/>
          <p:nvPr>
            <p:extLst>
              <p:ext uri="{D42A27DB-BD31-4B8C-83A1-F6EECF244321}">
                <p14:modId xmlns:p14="http://schemas.microsoft.com/office/powerpoint/2010/main" val="2243887452"/>
              </p:ext>
            </p:extLst>
          </p:nvPr>
        </p:nvGraphicFramePr>
        <p:xfrm>
          <a:off x="365665" y="720372"/>
          <a:ext cx="11457495" cy="5417256"/>
        </p:xfrm>
        <a:graphic>
          <a:graphicData uri="http://schemas.openxmlformats.org/drawingml/2006/chart">
            <c:chart xmlns:c="http://schemas.openxmlformats.org/drawingml/2006/chart" xmlns:r="http://schemas.openxmlformats.org/officeDocument/2006/relationships" r:id="rId2"/>
          </a:graphicData>
        </a:graphic>
      </p:graphicFrame>
      <p:pic>
        <p:nvPicPr>
          <p:cNvPr id="9" name="Grafik 8" descr="Waschmaschine mit einfarbiger Füllung">
            <a:extLst>
              <a:ext uri="{FF2B5EF4-FFF2-40B4-BE49-F238E27FC236}">
                <a16:creationId xmlns:a16="http://schemas.microsoft.com/office/drawing/2014/main" id="{669797F9-28AC-9EBA-D9F0-560BF0898D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4707" y="1193793"/>
            <a:ext cx="914400" cy="914400"/>
          </a:xfrm>
          <a:prstGeom prst="rect">
            <a:avLst/>
          </a:prstGeom>
        </p:spPr>
      </p:pic>
      <p:pic>
        <p:nvPicPr>
          <p:cNvPr id="11" name="Grafik 10" descr="Apfel mit einfarbiger Füllung">
            <a:extLst>
              <a:ext uri="{FF2B5EF4-FFF2-40B4-BE49-F238E27FC236}">
                <a16:creationId xmlns:a16="http://schemas.microsoft.com/office/drawing/2014/main" id="{27256199-15BA-7859-779A-13BA5D8953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5565" y="2724809"/>
            <a:ext cx="914400" cy="914400"/>
          </a:xfrm>
          <a:prstGeom prst="rect">
            <a:avLst/>
          </a:prstGeom>
        </p:spPr>
      </p:pic>
      <p:pic>
        <p:nvPicPr>
          <p:cNvPr id="13" name="Grafik 12" descr="Hochspannung mit einfarbiger Füllung">
            <a:extLst>
              <a:ext uri="{FF2B5EF4-FFF2-40B4-BE49-F238E27FC236}">
                <a16:creationId xmlns:a16="http://schemas.microsoft.com/office/drawing/2014/main" id="{69E30B43-70A2-E195-C4FA-14355C5E27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4707" y="4184883"/>
            <a:ext cx="914400" cy="914400"/>
          </a:xfrm>
          <a:prstGeom prst="rect">
            <a:avLst/>
          </a:prstGeom>
        </p:spPr>
      </p:pic>
    </p:spTree>
    <p:extLst>
      <p:ext uri="{BB962C8B-B14F-4D97-AF65-F5344CB8AC3E}">
        <p14:creationId xmlns:p14="http://schemas.microsoft.com/office/powerpoint/2010/main" val="2881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F04D148-5A57-68F2-A71C-9E64639DBDC2}"/>
              </a:ext>
            </a:extLst>
          </p:cNvPr>
          <p:cNvSpPr>
            <a:spLocks noGrp="1"/>
          </p:cNvSpPr>
          <p:nvPr>
            <p:ph type="sldNum" sz="quarter" idx="4"/>
          </p:nvPr>
        </p:nvSpPr>
        <p:spPr/>
        <p:txBody>
          <a:bodyPr/>
          <a:lstStyle/>
          <a:p>
            <a:fld id="{8DEE4CCE-E124-4EEF-808B-DF88997C2318}" type="slidenum">
              <a:rPr lang="en-US" smtClean="0"/>
              <a:pPr/>
              <a:t>38</a:t>
            </a:fld>
            <a:endParaRPr lang="en-US"/>
          </a:p>
        </p:txBody>
      </p:sp>
      <p:sp>
        <p:nvSpPr>
          <p:cNvPr id="4" name="Textplatzhalter 3">
            <a:extLst>
              <a:ext uri="{FF2B5EF4-FFF2-40B4-BE49-F238E27FC236}">
                <a16:creationId xmlns:a16="http://schemas.microsoft.com/office/drawing/2014/main" id="{65C67134-EF70-30D8-4395-32472CF6710C}"/>
              </a:ext>
            </a:extLst>
          </p:cNvPr>
          <p:cNvSpPr>
            <a:spLocks noGrp="1"/>
          </p:cNvSpPr>
          <p:nvPr>
            <p:ph type="body" sz="quarter" idx="26"/>
          </p:nvPr>
        </p:nvSpPr>
        <p:spPr/>
        <p:txBody>
          <a:bodyPr/>
          <a:lstStyle/>
          <a:p>
            <a:r>
              <a:rPr lang="de-DE"/>
              <a:t>Quelle: Stengers Vorsorge-Check  Nachhaltigkeitsbewusste Zielgruppen  Jutta Rothmund; </a:t>
            </a:r>
            <a:r>
              <a:rPr lang="de-DE" err="1"/>
              <a:t>rothmund</a:t>
            </a:r>
            <a:r>
              <a:rPr lang="de-DE"/>
              <a:t> </a:t>
            </a:r>
            <a:r>
              <a:rPr lang="de-DE" err="1"/>
              <a:t>insights</a:t>
            </a:r>
            <a:endParaRPr lang="de-DE"/>
          </a:p>
        </p:txBody>
      </p:sp>
      <p:sp>
        <p:nvSpPr>
          <p:cNvPr id="5" name="Textplatzhalter 4">
            <a:extLst>
              <a:ext uri="{FF2B5EF4-FFF2-40B4-BE49-F238E27FC236}">
                <a16:creationId xmlns:a16="http://schemas.microsoft.com/office/drawing/2014/main" id="{843A56D4-FE6A-4142-A820-3A439D9E32A7}"/>
              </a:ext>
            </a:extLst>
          </p:cNvPr>
          <p:cNvSpPr>
            <a:spLocks noGrp="1"/>
          </p:cNvSpPr>
          <p:nvPr>
            <p:ph type="body" sz="quarter" idx="32"/>
          </p:nvPr>
        </p:nvSpPr>
        <p:spPr>
          <a:xfrm>
            <a:off x="365665" y="429768"/>
            <a:ext cx="9925648" cy="640080"/>
          </a:xfrm>
        </p:spPr>
        <p:txBody>
          <a:bodyPr/>
          <a:lstStyle/>
          <a:p>
            <a:r>
              <a:rPr lang="de-DE" sz="2400">
                <a:solidFill>
                  <a:schemeClr val="tx1"/>
                </a:solidFill>
              </a:rPr>
              <a:t>Die Psychologie der Nachhaltigkeitsbewussten</a:t>
            </a:r>
          </a:p>
        </p:txBody>
      </p:sp>
      <p:graphicFrame>
        <p:nvGraphicFramePr>
          <p:cNvPr id="7" name="Diagramm 6">
            <a:extLst>
              <a:ext uri="{FF2B5EF4-FFF2-40B4-BE49-F238E27FC236}">
                <a16:creationId xmlns:a16="http://schemas.microsoft.com/office/drawing/2014/main" id="{B271B3FC-D870-B151-BCA5-0B122A962A94}"/>
              </a:ext>
            </a:extLst>
          </p:cNvPr>
          <p:cNvGraphicFramePr/>
          <p:nvPr>
            <p:extLst>
              <p:ext uri="{D42A27DB-BD31-4B8C-83A1-F6EECF244321}">
                <p14:modId xmlns:p14="http://schemas.microsoft.com/office/powerpoint/2010/main" val="3947005253"/>
              </p:ext>
            </p:extLst>
          </p:nvPr>
        </p:nvGraphicFramePr>
        <p:xfrm>
          <a:off x="365665" y="720372"/>
          <a:ext cx="11457495" cy="5417256"/>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fik 5" descr="Schild Häkchen mit einfarbiger Füllung">
            <a:extLst>
              <a:ext uri="{FF2B5EF4-FFF2-40B4-BE49-F238E27FC236}">
                <a16:creationId xmlns:a16="http://schemas.microsoft.com/office/drawing/2014/main" id="{7E4C50FF-D33D-9A31-9443-7041274512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8442" y="1513935"/>
            <a:ext cx="914400" cy="914400"/>
          </a:xfrm>
          <a:prstGeom prst="rect">
            <a:avLst/>
          </a:prstGeom>
        </p:spPr>
      </p:pic>
      <p:pic>
        <p:nvPicPr>
          <p:cNvPr id="9" name="Grafik 8" descr="Münzen mit einfarbiger Füllung">
            <a:extLst>
              <a:ext uri="{FF2B5EF4-FFF2-40B4-BE49-F238E27FC236}">
                <a16:creationId xmlns:a16="http://schemas.microsoft.com/office/drawing/2014/main" id="{C50952D3-7D70-5BEC-3855-58804F3963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8827" y="3855973"/>
            <a:ext cx="914400" cy="914400"/>
          </a:xfrm>
          <a:prstGeom prst="rect">
            <a:avLst/>
          </a:prstGeom>
        </p:spPr>
      </p:pic>
    </p:spTree>
    <p:extLst>
      <p:ext uri="{BB962C8B-B14F-4D97-AF65-F5344CB8AC3E}">
        <p14:creationId xmlns:p14="http://schemas.microsoft.com/office/powerpoint/2010/main" val="34716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39</a:t>
            </a:fld>
            <a:endParaRPr lang="en-US"/>
          </a:p>
        </p:txBody>
      </p:sp>
      <p:sp>
        <p:nvSpPr>
          <p:cNvPr id="4" name="Foliennummernplatzhalter 3">
            <a:extLst>
              <a:ext uri="{FF2B5EF4-FFF2-40B4-BE49-F238E27FC236}">
                <a16:creationId xmlns:a16="http://schemas.microsoft.com/office/drawing/2014/main" id="{B5BBE6DE-E078-559C-A192-2C1A56676BE8}"/>
              </a:ext>
            </a:extLst>
          </p:cNvPr>
          <p:cNvSpPr txBox="1">
            <a:spLocks/>
          </p:cNvSpPr>
          <p:nvPr/>
        </p:nvSpPr>
        <p:spPr>
          <a:xfrm>
            <a:off x="11252724" y="6536549"/>
            <a:ext cx="487680" cy="164592"/>
          </a:xfrm>
          <a:prstGeom prst="rect">
            <a:avLst/>
          </a:prstGeom>
        </p:spPr>
        <p:txBody>
          <a:bodyPr vert="horz" lIns="0" tIns="0" rIns="0" bIns="0" rtlCol="0" anchor="b" anchorCtr="0"/>
          <a:lstStyle>
            <a:defPPr>
              <a:defRPr lang="de-DE"/>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Parallelogramm 4">
            <a:extLst>
              <a:ext uri="{FF2B5EF4-FFF2-40B4-BE49-F238E27FC236}">
                <a16:creationId xmlns:a16="http://schemas.microsoft.com/office/drawing/2014/main" id="{3CE77D0B-ED60-B74F-8CE1-DE3C86246AEB}"/>
              </a:ext>
            </a:extLst>
          </p:cNvPr>
          <p:cNvSpPr/>
          <p:nvPr/>
        </p:nvSpPr>
        <p:spPr>
          <a:xfrm flipH="1">
            <a:off x="1230703" y="0"/>
            <a:ext cx="9730594" cy="6858000"/>
          </a:xfrm>
          <a:prstGeom prst="parallelogram">
            <a:avLst>
              <a:gd name="adj" fmla="val 41101"/>
            </a:avLst>
          </a:prstGeom>
          <a:solidFill>
            <a:srgbClr val="3769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hteck 5">
            <a:extLst>
              <a:ext uri="{FF2B5EF4-FFF2-40B4-BE49-F238E27FC236}">
                <a16:creationId xmlns:a16="http://schemas.microsoft.com/office/drawing/2014/main" id="{61DAD56B-B318-64AC-BEB4-DE1164B8489E}"/>
              </a:ext>
            </a:extLst>
          </p:cNvPr>
          <p:cNvSpPr/>
          <p:nvPr/>
        </p:nvSpPr>
        <p:spPr>
          <a:xfrm rot="20252601">
            <a:off x="2087593" y="-207035"/>
            <a:ext cx="45719" cy="302787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hteck 6">
            <a:extLst>
              <a:ext uri="{FF2B5EF4-FFF2-40B4-BE49-F238E27FC236}">
                <a16:creationId xmlns:a16="http://schemas.microsoft.com/office/drawing/2014/main" id="{636D33A2-7C72-27B3-A16F-E4F3F6A8042A}"/>
              </a:ext>
            </a:extLst>
          </p:cNvPr>
          <p:cNvSpPr/>
          <p:nvPr/>
        </p:nvSpPr>
        <p:spPr>
          <a:xfrm rot="20252601">
            <a:off x="2400191" y="-240166"/>
            <a:ext cx="45719" cy="390164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8" name="Rechteck 7">
            <a:extLst>
              <a:ext uri="{FF2B5EF4-FFF2-40B4-BE49-F238E27FC236}">
                <a16:creationId xmlns:a16="http://schemas.microsoft.com/office/drawing/2014/main" id="{3CAB8504-E75E-0317-DCA8-EB1A797ABA53}"/>
              </a:ext>
            </a:extLst>
          </p:cNvPr>
          <p:cNvSpPr/>
          <p:nvPr/>
        </p:nvSpPr>
        <p:spPr>
          <a:xfrm rot="20252601">
            <a:off x="9868140" y="3984456"/>
            <a:ext cx="45719" cy="302787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hteck 8">
            <a:extLst>
              <a:ext uri="{FF2B5EF4-FFF2-40B4-BE49-F238E27FC236}">
                <a16:creationId xmlns:a16="http://schemas.microsoft.com/office/drawing/2014/main" id="{4DAEAB3B-3103-9C50-1A60-936AFB9A4E00}"/>
              </a:ext>
            </a:extLst>
          </p:cNvPr>
          <p:cNvSpPr/>
          <p:nvPr/>
        </p:nvSpPr>
        <p:spPr>
          <a:xfrm rot="20252601">
            <a:off x="9852946" y="3192204"/>
            <a:ext cx="45719" cy="390164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0" name="Textfeld 9">
            <a:extLst>
              <a:ext uri="{FF2B5EF4-FFF2-40B4-BE49-F238E27FC236}">
                <a16:creationId xmlns:a16="http://schemas.microsoft.com/office/drawing/2014/main" id="{1298D429-F538-F9C9-CB67-0139E78D80BC}"/>
              </a:ext>
            </a:extLst>
          </p:cNvPr>
          <p:cNvSpPr txBox="1"/>
          <p:nvPr/>
        </p:nvSpPr>
        <p:spPr>
          <a:xfrm>
            <a:off x="2423050" y="293298"/>
            <a:ext cx="36713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1" i="0" u="sng" strike="noStrike" kern="0" cap="none" spc="0" normalizeH="0" baseline="0" noProof="0">
                <a:ln>
                  <a:noFill/>
                </a:ln>
                <a:solidFill>
                  <a:srgbClr val="FFFFFF"/>
                </a:solidFill>
                <a:effectLst/>
                <a:uLnTx/>
                <a:uFillTx/>
              </a:rPr>
              <a:t>Zusammenfassung</a:t>
            </a:r>
          </a:p>
        </p:txBody>
      </p:sp>
      <p:pic>
        <p:nvPicPr>
          <p:cNvPr id="11" name="Grafik 10" descr="Marke 1 mit einfarbiger Füllung">
            <a:extLst>
              <a:ext uri="{FF2B5EF4-FFF2-40B4-BE49-F238E27FC236}">
                <a16:creationId xmlns:a16="http://schemas.microsoft.com/office/drawing/2014/main" id="{E2AE95D8-1A6C-EC5D-C85C-468CC177C0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241" y="855927"/>
            <a:ext cx="914400" cy="914400"/>
          </a:xfrm>
          <a:prstGeom prst="rect">
            <a:avLst/>
          </a:prstGeom>
        </p:spPr>
      </p:pic>
      <p:pic>
        <p:nvPicPr>
          <p:cNvPr id="12" name="Grafik 11" descr="Abzeichen mit einfarbiger Füllung">
            <a:extLst>
              <a:ext uri="{FF2B5EF4-FFF2-40B4-BE49-F238E27FC236}">
                <a16:creationId xmlns:a16="http://schemas.microsoft.com/office/drawing/2014/main" id="{42AFFC8C-98DB-8DA3-C3A1-53E3A9066D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5916" y="1835134"/>
            <a:ext cx="914400" cy="914400"/>
          </a:xfrm>
          <a:prstGeom prst="rect">
            <a:avLst/>
          </a:prstGeom>
        </p:spPr>
      </p:pic>
      <p:sp>
        <p:nvSpPr>
          <p:cNvPr id="13" name="Textfeld 12">
            <a:extLst>
              <a:ext uri="{FF2B5EF4-FFF2-40B4-BE49-F238E27FC236}">
                <a16:creationId xmlns:a16="http://schemas.microsoft.com/office/drawing/2014/main" id="{00CA78A6-9302-3CE3-D230-A4F49CCBABE6}"/>
              </a:ext>
            </a:extLst>
          </p:cNvPr>
          <p:cNvSpPr txBox="1"/>
          <p:nvPr/>
        </p:nvSpPr>
        <p:spPr>
          <a:xfrm>
            <a:off x="3606288" y="888375"/>
            <a:ext cx="49022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1" u="none" strike="noStrike" kern="0" cap="none" spc="0" normalizeH="0" baseline="0" noProof="0">
                <a:ln>
                  <a:noFill/>
                </a:ln>
                <a:solidFill>
                  <a:srgbClr val="FFFFFF"/>
                </a:solidFill>
                <a:effectLst/>
                <a:uLnTx/>
                <a:uFillTx/>
              </a:rPr>
              <a:t>Nachhaltigkeits- und Klimarisiken sind Anlagerisiken</a:t>
            </a:r>
          </a:p>
        </p:txBody>
      </p:sp>
      <p:sp>
        <p:nvSpPr>
          <p:cNvPr id="14" name="Textfeld 13">
            <a:extLst>
              <a:ext uri="{FF2B5EF4-FFF2-40B4-BE49-F238E27FC236}">
                <a16:creationId xmlns:a16="http://schemas.microsoft.com/office/drawing/2014/main" id="{6695E3E6-D4F9-DE7E-2CDA-0C73EEE25518}"/>
              </a:ext>
            </a:extLst>
          </p:cNvPr>
          <p:cNvSpPr txBox="1"/>
          <p:nvPr/>
        </p:nvSpPr>
        <p:spPr>
          <a:xfrm>
            <a:off x="4050316" y="1965622"/>
            <a:ext cx="49022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1" u="none" strike="noStrike" kern="0" cap="none" spc="0" normalizeH="0" baseline="0" noProof="0">
                <a:ln>
                  <a:noFill/>
                </a:ln>
                <a:solidFill>
                  <a:srgbClr val="FFFFFF"/>
                </a:solidFill>
                <a:effectLst/>
                <a:uLnTx/>
                <a:uFillTx/>
              </a:rPr>
              <a:t>Vermiedene Schäden sind Chancen</a:t>
            </a:r>
          </a:p>
        </p:txBody>
      </p:sp>
      <p:pic>
        <p:nvPicPr>
          <p:cNvPr id="17" name="Grafik 16" descr="Marke 3 mit einfarbiger Füllung">
            <a:extLst>
              <a:ext uri="{FF2B5EF4-FFF2-40B4-BE49-F238E27FC236}">
                <a16:creationId xmlns:a16="http://schemas.microsoft.com/office/drawing/2014/main" id="{ADF4C143-80CB-2CC0-A36D-AEDFA9783B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6319" y="2824577"/>
            <a:ext cx="914400" cy="914400"/>
          </a:xfrm>
          <a:prstGeom prst="rect">
            <a:avLst/>
          </a:prstGeom>
        </p:spPr>
      </p:pic>
      <p:pic>
        <p:nvPicPr>
          <p:cNvPr id="19" name="Grafik 18" descr="Marke 4 mit einfarbiger Füllung">
            <a:extLst>
              <a:ext uri="{FF2B5EF4-FFF2-40B4-BE49-F238E27FC236}">
                <a16:creationId xmlns:a16="http://schemas.microsoft.com/office/drawing/2014/main" id="{7D39986C-2FCF-4833-0A39-6552CAD472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8338" y="3830726"/>
            <a:ext cx="914400" cy="914400"/>
          </a:xfrm>
          <a:prstGeom prst="rect">
            <a:avLst/>
          </a:prstGeom>
        </p:spPr>
      </p:pic>
      <p:pic>
        <p:nvPicPr>
          <p:cNvPr id="21" name="Grafik 20" descr="Marke 6 mit einfarbiger Füllung">
            <a:extLst>
              <a:ext uri="{FF2B5EF4-FFF2-40B4-BE49-F238E27FC236}">
                <a16:creationId xmlns:a16="http://schemas.microsoft.com/office/drawing/2014/main" id="{09416A2B-D543-29AA-3100-87D1E833A7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5290" y="5828296"/>
            <a:ext cx="914400" cy="914400"/>
          </a:xfrm>
          <a:prstGeom prst="rect">
            <a:avLst/>
          </a:prstGeom>
        </p:spPr>
      </p:pic>
      <p:pic>
        <p:nvPicPr>
          <p:cNvPr id="23" name="Grafik 22" descr="Marke 5 mit einfarbiger Füllung">
            <a:extLst>
              <a:ext uri="{FF2B5EF4-FFF2-40B4-BE49-F238E27FC236}">
                <a16:creationId xmlns:a16="http://schemas.microsoft.com/office/drawing/2014/main" id="{F625EA63-7D0F-1A2B-2C63-93E7A887D7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77759" y="4831467"/>
            <a:ext cx="914400" cy="914400"/>
          </a:xfrm>
          <a:prstGeom prst="rect">
            <a:avLst/>
          </a:prstGeom>
        </p:spPr>
      </p:pic>
      <p:sp>
        <p:nvSpPr>
          <p:cNvPr id="26" name="Textfeld 25">
            <a:extLst>
              <a:ext uri="{FF2B5EF4-FFF2-40B4-BE49-F238E27FC236}">
                <a16:creationId xmlns:a16="http://schemas.microsoft.com/office/drawing/2014/main" id="{40E43793-482C-6A1A-7651-9B6E937ACB66}"/>
              </a:ext>
            </a:extLst>
          </p:cNvPr>
          <p:cNvSpPr txBox="1"/>
          <p:nvPr/>
        </p:nvSpPr>
        <p:spPr>
          <a:xfrm>
            <a:off x="4450719" y="2978394"/>
            <a:ext cx="49022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1" u="none" strike="noStrike" kern="0" cap="none" spc="0" normalizeH="0" baseline="0" noProof="0">
                <a:ln>
                  <a:noFill/>
                </a:ln>
                <a:solidFill>
                  <a:srgbClr val="FFFFFF"/>
                </a:solidFill>
                <a:effectLst/>
                <a:uLnTx/>
                <a:uFillTx/>
              </a:rPr>
              <a:t>Die Relevanz des Themas ist unmittelbar</a:t>
            </a:r>
          </a:p>
        </p:txBody>
      </p:sp>
      <p:sp>
        <p:nvSpPr>
          <p:cNvPr id="27" name="Textfeld 26">
            <a:extLst>
              <a:ext uri="{FF2B5EF4-FFF2-40B4-BE49-F238E27FC236}">
                <a16:creationId xmlns:a16="http://schemas.microsoft.com/office/drawing/2014/main" id="{34198F26-B37E-430F-C859-60D2B54BB1B8}"/>
              </a:ext>
            </a:extLst>
          </p:cNvPr>
          <p:cNvSpPr txBox="1"/>
          <p:nvPr/>
        </p:nvSpPr>
        <p:spPr>
          <a:xfrm>
            <a:off x="4834448" y="4027123"/>
            <a:ext cx="49022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1" u="none" strike="noStrike" kern="0" cap="none" spc="0" normalizeH="0" baseline="0" noProof="0">
                <a:ln>
                  <a:noFill/>
                </a:ln>
                <a:solidFill>
                  <a:srgbClr val="FFFFFF"/>
                </a:solidFill>
                <a:effectLst/>
                <a:uLnTx/>
                <a:uFillTx/>
              </a:rPr>
              <a:t>Wir haben die Wahl: Vermeidung oder Anpassung</a:t>
            </a:r>
          </a:p>
        </p:txBody>
      </p:sp>
      <p:sp>
        <p:nvSpPr>
          <p:cNvPr id="28" name="Textfeld 27">
            <a:extLst>
              <a:ext uri="{FF2B5EF4-FFF2-40B4-BE49-F238E27FC236}">
                <a16:creationId xmlns:a16="http://schemas.microsoft.com/office/drawing/2014/main" id="{448513C1-A6EE-8F83-30F5-4D1BD5809843}"/>
              </a:ext>
            </a:extLst>
          </p:cNvPr>
          <p:cNvSpPr txBox="1"/>
          <p:nvPr/>
        </p:nvSpPr>
        <p:spPr>
          <a:xfrm>
            <a:off x="5216569" y="4958362"/>
            <a:ext cx="443638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1" u="none" strike="noStrike" kern="0" cap="none" spc="0" normalizeH="0" baseline="0" noProof="0">
                <a:ln>
                  <a:noFill/>
                </a:ln>
                <a:solidFill>
                  <a:srgbClr val="FFFFFF"/>
                </a:solidFill>
                <a:effectLst/>
                <a:uLnTx/>
                <a:uFillTx/>
              </a:rPr>
              <a:t>Modelle indizieren ein Optimum von unter 2 Grad</a:t>
            </a:r>
          </a:p>
        </p:txBody>
      </p:sp>
      <p:sp>
        <p:nvSpPr>
          <p:cNvPr id="29" name="Textfeld 28">
            <a:extLst>
              <a:ext uri="{FF2B5EF4-FFF2-40B4-BE49-F238E27FC236}">
                <a16:creationId xmlns:a16="http://schemas.microsoft.com/office/drawing/2014/main" id="{EBEA60AC-210B-E39C-C5A2-81100ECFD6A9}"/>
              </a:ext>
            </a:extLst>
          </p:cNvPr>
          <p:cNvSpPr txBox="1"/>
          <p:nvPr/>
        </p:nvSpPr>
        <p:spPr>
          <a:xfrm>
            <a:off x="5699690" y="5969625"/>
            <a:ext cx="49022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1" i="1" u="none" strike="noStrike" kern="0" cap="none" spc="0" normalizeH="0" baseline="0" noProof="0">
                <a:ln>
                  <a:noFill/>
                </a:ln>
                <a:solidFill>
                  <a:srgbClr val="FFFFFF"/>
                </a:solidFill>
                <a:effectLst/>
                <a:uLnTx/>
                <a:uFillTx/>
              </a:rPr>
              <a:t>Ökonomische Kongruenz mit klimawissenschaftlichen Erkenntnissen </a:t>
            </a:r>
          </a:p>
        </p:txBody>
      </p:sp>
    </p:spTree>
    <p:extLst>
      <p:ext uri="{BB962C8B-B14F-4D97-AF65-F5344CB8AC3E}">
        <p14:creationId xmlns:p14="http://schemas.microsoft.com/office/powerpoint/2010/main" val="31933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52E287-327E-75B2-424A-5BA79226791C}"/>
              </a:ext>
            </a:extLst>
          </p:cNvPr>
          <p:cNvSpPr>
            <a:spLocks noGrp="1"/>
          </p:cNvSpPr>
          <p:nvPr>
            <p:ph type="sldNum" sz="quarter" idx="4"/>
          </p:nvPr>
        </p:nvSpPr>
        <p:spPr/>
        <p:txBody>
          <a:bodyPr/>
          <a:lstStyle/>
          <a:p>
            <a:pPr algn="r" rtl="0"/>
            <a:fld id="{8DEE4CCE-E124-4EEF-808B-DF88997C2318}" type="slidenum">
              <a:rPr/>
              <a:pPr algn="r" rtl="0"/>
              <a:t>4</a:t>
            </a:fld>
            <a:endParaRPr lang="de-de"/>
          </a:p>
        </p:txBody>
      </p:sp>
      <p:sp>
        <p:nvSpPr>
          <p:cNvPr id="3" name="Text Placeholder 2">
            <a:extLst>
              <a:ext uri="{FF2B5EF4-FFF2-40B4-BE49-F238E27FC236}">
                <a16:creationId xmlns:a16="http://schemas.microsoft.com/office/drawing/2014/main" id="{4F76E239-94BB-3B20-E43D-86532FD8D6BE}"/>
              </a:ext>
            </a:extLst>
          </p:cNvPr>
          <p:cNvSpPr>
            <a:spLocks noGrp="1"/>
          </p:cNvSpPr>
          <p:nvPr>
            <p:ph type="body" sz="quarter" idx="26"/>
          </p:nvPr>
        </p:nvSpPr>
        <p:spPr>
          <a:xfrm>
            <a:off x="1796732" y="6404876"/>
            <a:ext cx="8503920" cy="138499"/>
          </a:xfrm>
        </p:spPr>
        <p:txBody>
          <a:bodyPr/>
          <a:lstStyle/>
          <a:p>
            <a:pPr algn="l" rtl="0"/>
            <a:r>
              <a:rPr lang="de-de" b="0" i="0" u="none" baseline="0" dirty="0"/>
              <a:t>Am 2. Januar 2024 schloss Franklin Templeton die Übernahme von Putnam Investments ab und begann eine strategische Partnerschaft mit Power Corporation of Canada und Great-West Lifeco.</a:t>
            </a:r>
          </a:p>
        </p:txBody>
      </p:sp>
      <p:sp>
        <p:nvSpPr>
          <p:cNvPr id="4" name="Text Placeholder 3">
            <a:extLst>
              <a:ext uri="{FF2B5EF4-FFF2-40B4-BE49-F238E27FC236}">
                <a16:creationId xmlns:a16="http://schemas.microsoft.com/office/drawing/2014/main" id="{89342373-9512-6513-0CE9-1F569BC42D02}"/>
              </a:ext>
            </a:extLst>
          </p:cNvPr>
          <p:cNvSpPr>
            <a:spLocks noGrp="1"/>
          </p:cNvSpPr>
          <p:nvPr>
            <p:ph type="body" sz="quarter" idx="32"/>
          </p:nvPr>
        </p:nvSpPr>
        <p:spPr/>
        <p:txBody>
          <a:bodyPr/>
          <a:lstStyle/>
          <a:p>
            <a:pPr algn="l" rtl="0"/>
            <a:r>
              <a:rPr lang="de-de" b="1" i="0" u="none" baseline="0" dirty="0"/>
              <a:t>Top-Anlageverwalter, die wir von unserer Plattform überzeugt haben</a:t>
            </a:r>
          </a:p>
          <a:p>
            <a:pPr lvl="1" algn="l" rtl="0"/>
            <a:r>
              <a:rPr lang="de-de" b="0" i="0" u="none" baseline="0" dirty="0"/>
              <a:t>Ausgewählte Übernahmen 1992–2023</a:t>
            </a:r>
          </a:p>
        </p:txBody>
      </p:sp>
      <p:pic>
        <p:nvPicPr>
          <p:cNvPr id="6" name="Graphic 5">
            <a:extLst>
              <a:ext uri="{FF2B5EF4-FFF2-40B4-BE49-F238E27FC236}">
                <a16:creationId xmlns:a16="http://schemas.microsoft.com/office/drawing/2014/main" id="{CF73BA28-BA6F-929E-2644-B5CFBEE9D9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28106" y="2677516"/>
            <a:ext cx="979951" cy="250432"/>
          </a:xfrm>
          <a:prstGeom prst="rect">
            <a:avLst/>
          </a:prstGeom>
        </p:spPr>
      </p:pic>
      <p:sp>
        <p:nvSpPr>
          <p:cNvPr id="7" name="object 20">
            <a:extLst>
              <a:ext uri="{FF2B5EF4-FFF2-40B4-BE49-F238E27FC236}">
                <a16:creationId xmlns:a16="http://schemas.microsoft.com/office/drawing/2014/main" id="{A6544B0B-9988-BC13-FD3A-99D796ED8FCE}"/>
              </a:ext>
            </a:extLst>
          </p:cNvPr>
          <p:cNvSpPr txBox="1"/>
          <p:nvPr/>
        </p:nvSpPr>
        <p:spPr>
          <a:xfrm>
            <a:off x="2275124" y="1681647"/>
            <a:ext cx="937308" cy="369332"/>
          </a:xfrm>
          <a:prstGeom prst="rect">
            <a:avLst/>
          </a:prstGeom>
        </p:spPr>
        <p:txBody>
          <a:bodyPr vert="horz" wrap="square" lIns="0" tIns="0" rIns="0" bIns="0" rtlCol="0">
            <a:spAutoFit/>
          </a:bodyPr>
          <a:lstStyle/>
          <a:p>
            <a:pPr marL="12700">
              <a:spcBef>
                <a:spcPts val="100"/>
              </a:spcBef>
            </a:pPr>
            <a:r>
              <a:rPr lang="de-de" sz="2400" b="1" spc="-20">
                <a:solidFill>
                  <a:srgbClr val="91B9FF"/>
                </a:solidFill>
                <a:latin typeface="TT Commons Pro Black"/>
                <a:ea typeface="TT Commons Pro Black"/>
                <a:cs typeface="TT Commons Pro Black"/>
              </a:rPr>
              <a:t>1996</a:t>
            </a:r>
            <a:endParaRPr sz="2400" b="1">
              <a:solidFill>
                <a:srgbClr val="91B9FF"/>
              </a:solidFill>
              <a:cs typeface="TT Commons Pro Black"/>
            </a:endParaRPr>
          </a:p>
        </p:txBody>
      </p:sp>
      <p:pic>
        <p:nvPicPr>
          <p:cNvPr id="8" name="object 22">
            <a:extLst>
              <a:ext uri="{FF2B5EF4-FFF2-40B4-BE49-F238E27FC236}">
                <a16:creationId xmlns:a16="http://schemas.microsoft.com/office/drawing/2014/main" id="{0645F2FA-E2C3-E6B3-14C8-8870692ED72E}"/>
              </a:ext>
            </a:extLst>
          </p:cNvPr>
          <p:cNvPicPr/>
          <p:nvPr/>
        </p:nvPicPr>
        <p:blipFill>
          <a:blip r:embed="rId4" cstate="print"/>
          <a:stretch>
            <a:fillRect/>
          </a:stretch>
        </p:blipFill>
        <p:spPr>
          <a:xfrm>
            <a:off x="1112496" y="2702020"/>
            <a:ext cx="1221433" cy="225928"/>
          </a:xfrm>
          <a:prstGeom prst="rect">
            <a:avLst/>
          </a:prstGeom>
        </p:spPr>
      </p:pic>
      <p:pic>
        <p:nvPicPr>
          <p:cNvPr id="9" name="object 23">
            <a:extLst>
              <a:ext uri="{FF2B5EF4-FFF2-40B4-BE49-F238E27FC236}">
                <a16:creationId xmlns:a16="http://schemas.microsoft.com/office/drawing/2014/main" id="{520E13AE-798C-0BE9-189F-EF83FA24ABB6}"/>
              </a:ext>
            </a:extLst>
          </p:cNvPr>
          <p:cNvPicPr/>
          <p:nvPr/>
        </p:nvPicPr>
        <p:blipFill>
          <a:blip r:embed="rId5" cstate="print"/>
          <a:stretch>
            <a:fillRect/>
          </a:stretch>
        </p:blipFill>
        <p:spPr>
          <a:xfrm>
            <a:off x="8770638" y="2678142"/>
            <a:ext cx="920412" cy="224989"/>
          </a:xfrm>
          <a:prstGeom prst="rect">
            <a:avLst/>
          </a:prstGeom>
        </p:spPr>
      </p:pic>
      <p:sp>
        <p:nvSpPr>
          <p:cNvPr id="10" name="object 24">
            <a:extLst>
              <a:ext uri="{FF2B5EF4-FFF2-40B4-BE49-F238E27FC236}">
                <a16:creationId xmlns:a16="http://schemas.microsoft.com/office/drawing/2014/main" id="{CBF43255-87C4-B9F6-0132-9828984D4AB7}"/>
              </a:ext>
            </a:extLst>
          </p:cNvPr>
          <p:cNvSpPr txBox="1"/>
          <p:nvPr/>
        </p:nvSpPr>
        <p:spPr>
          <a:xfrm>
            <a:off x="2043297" y="2724682"/>
            <a:ext cx="1371467" cy="171201"/>
          </a:xfrm>
          <a:prstGeom prst="rect">
            <a:avLst/>
          </a:prstGeom>
        </p:spPr>
        <p:txBody>
          <a:bodyPr vert="horz" wrap="square" lIns="0" tIns="17145" rIns="0" bIns="0" rtlCol="0">
            <a:spAutoFit/>
          </a:bodyPr>
          <a:lstStyle/>
          <a:p>
            <a:pPr marL="12700" algn="ctr">
              <a:spcBef>
                <a:spcPts val="135"/>
              </a:spcBef>
            </a:pPr>
            <a:r>
              <a:rPr lang="de-de" sz="1000" b="1">
                <a:latin typeface="Arial" panose="020B0604020202020204" pitchFamily="34" charset="0"/>
                <a:ea typeface="Arial" panose="020B0604020202020204" pitchFamily="34" charset="0"/>
                <a:cs typeface="Arial" panose="020B0604020202020204" pitchFamily="34" charset="0"/>
              </a:rPr>
              <a:t>Mutual Series</a:t>
            </a:r>
            <a:endParaRPr sz="1000" b="1">
              <a:latin typeface="Arial" panose="020B0604020202020204" pitchFamily="34" charset="0"/>
              <a:cs typeface="Arial" panose="020B0604020202020204" pitchFamily="34" charset="0"/>
            </a:endParaRPr>
          </a:p>
        </p:txBody>
      </p:sp>
      <p:pic>
        <p:nvPicPr>
          <p:cNvPr id="11" name="object 60">
            <a:extLst>
              <a:ext uri="{FF2B5EF4-FFF2-40B4-BE49-F238E27FC236}">
                <a16:creationId xmlns:a16="http://schemas.microsoft.com/office/drawing/2014/main" id="{85BA8955-3A95-DFA4-20A9-2FBAE2476B6A}"/>
              </a:ext>
            </a:extLst>
          </p:cNvPr>
          <p:cNvPicPr/>
          <p:nvPr/>
        </p:nvPicPr>
        <p:blipFill>
          <a:blip r:embed="rId6" cstate="print"/>
          <a:stretch>
            <a:fillRect/>
          </a:stretch>
        </p:blipFill>
        <p:spPr>
          <a:xfrm>
            <a:off x="3304941" y="2678142"/>
            <a:ext cx="956890" cy="286721"/>
          </a:xfrm>
          <a:prstGeom prst="rect">
            <a:avLst/>
          </a:prstGeom>
        </p:spPr>
      </p:pic>
      <p:grpSp>
        <p:nvGrpSpPr>
          <p:cNvPr id="12" name="object 61">
            <a:extLst>
              <a:ext uri="{FF2B5EF4-FFF2-40B4-BE49-F238E27FC236}">
                <a16:creationId xmlns:a16="http://schemas.microsoft.com/office/drawing/2014/main" id="{FE4CB44E-735E-7846-11EB-5BABF49B552E}"/>
              </a:ext>
            </a:extLst>
          </p:cNvPr>
          <p:cNvGrpSpPr/>
          <p:nvPr/>
        </p:nvGrpSpPr>
        <p:grpSpPr>
          <a:xfrm>
            <a:off x="1204171" y="2079626"/>
            <a:ext cx="8531625" cy="536733"/>
            <a:chOff x="613427" y="2667506"/>
            <a:chExt cx="13617189" cy="856670"/>
          </a:xfrm>
        </p:grpSpPr>
        <p:pic>
          <p:nvPicPr>
            <p:cNvPr id="13" name="object 62">
              <a:extLst>
                <a:ext uri="{FF2B5EF4-FFF2-40B4-BE49-F238E27FC236}">
                  <a16:creationId xmlns:a16="http://schemas.microsoft.com/office/drawing/2014/main" id="{5F8319AA-15CF-7386-C8BE-8A68E00D4FE7}"/>
                </a:ext>
              </a:extLst>
            </p:cNvPr>
            <p:cNvPicPr/>
            <p:nvPr/>
          </p:nvPicPr>
          <p:blipFill>
            <a:blip r:embed="rId7" cstate="print"/>
            <a:stretch>
              <a:fillRect/>
            </a:stretch>
          </p:blipFill>
          <p:spPr>
            <a:xfrm>
              <a:off x="613427" y="2730104"/>
              <a:ext cx="13354456" cy="87567"/>
            </a:xfrm>
            <a:prstGeom prst="rect">
              <a:avLst/>
            </a:prstGeom>
          </p:spPr>
        </p:pic>
        <p:sp>
          <p:nvSpPr>
            <p:cNvPr id="14" name="object 63">
              <a:extLst>
                <a:ext uri="{FF2B5EF4-FFF2-40B4-BE49-F238E27FC236}">
                  <a16:creationId xmlns:a16="http://schemas.microsoft.com/office/drawing/2014/main" id="{1D2E044C-F748-0163-FECA-58D9181D97DD}"/>
                </a:ext>
              </a:extLst>
            </p:cNvPr>
            <p:cNvSpPr/>
            <p:nvPr/>
          </p:nvSpPr>
          <p:spPr>
            <a:xfrm>
              <a:off x="1226947"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15" name="object 64">
              <a:extLst>
                <a:ext uri="{FF2B5EF4-FFF2-40B4-BE49-F238E27FC236}">
                  <a16:creationId xmlns:a16="http://schemas.microsoft.com/office/drawing/2014/main" id="{2E21285A-D70C-8860-7C5B-A57C121C92AD}"/>
                </a:ext>
              </a:extLst>
            </p:cNvPr>
            <p:cNvSpPr/>
            <p:nvPr/>
          </p:nvSpPr>
          <p:spPr>
            <a:xfrm>
              <a:off x="3033684"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16" name="object 65">
              <a:extLst>
                <a:ext uri="{FF2B5EF4-FFF2-40B4-BE49-F238E27FC236}">
                  <a16:creationId xmlns:a16="http://schemas.microsoft.com/office/drawing/2014/main" id="{2A293E25-8B2D-C44C-9DD8-79032F867227}"/>
                </a:ext>
              </a:extLst>
            </p:cNvPr>
            <p:cNvSpPr/>
            <p:nvPr/>
          </p:nvSpPr>
          <p:spPr>
            <a:xfrm>
              <a:off x="4724599"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17" name="object 66">
              <a:extLst>
                <a:ext uri="{FF2B5EF4-FFF2-40B4-BE49-F238E27FC236}">
                  <a16:creationId xmlns:a16="http://schemas.microsoft.com/office/drawing/2014/main" id="{253A64A1-1C77-3144-5013-6B96DEA0349E}"/>
                </a:ext>
              </a:extLst>
            </p:cNvPr>
            <p:cNvSpPr/>
            <p:nvPr/>
          </p:nvSpPr>
          <p:spPr>
            <a:xfrm>
              <a:off x="6385328"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18" name="object 67">
              <a:extLst>
                <a:ext uri="{FF2B5EF4-FFF2-40B4-BE49-F238E27FC236}">
                  <a16:creationId xmlns:a16="http://schemas.microsoft.com/office/drawing/2014/main" id="{A976423B-A229-9CA7-526D-25E1B8CA6661}"/>
                </a:ext>
              </a:extLst>
            </p:cNvPr>
            <p:cNvSpPr/>
            <p:nvPr/>
          </p:nvSpPr>
          <p:spPr>
            <a:xfrm>
              <a:off x="8124546"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19" name="object 68">
              <a:extLst>
                <a:ext uri="{FF2B5EF4-FFF2-40B4-BE49-F238E27FC236}">
                  <a16:creationId xmlns:a16="http://schemas.microsoft.com/office/drawing/2014/main" id="{24180299-426C-5D7B-D9F2-AF12536F4E23}"/>
                </a:ext>
              </a:extLst>
            </p:cNvPr>
            <p:cNvSpPr/>
            <p:nvPr/>
          </p:nvSpPr>
          <p:spPr>
            <a:xfrm>
              <a:off x="9913165"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20" name="object 69">
              <a:extLst>
                <a:ext uri="{FF2B5EF4-FFF2-40B4-BE49-F238E27FC236}">
                  <a16:creationId xmlns:a16="http://schemas.microsoft.com/office/drawing/2014/main" id="{B585D4F7-1EBD-3F66-2BD9-507CBAC9FC97}"/>
                </a:ext>
              </a:extLst>
            </p:cNvPr>
            <p:cNvSpPr/>
            <p:nvPr/>
          </p:nvSpPr>
          <p:spPr>
            <a:xfrm>
              <a:off x="11642687"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21" name="object 70">
              <a:extLst>
                <a:ext uri="{FF2B5EF4-FFF2-40B4-BE49-F238E27FC236}">
                  <a16:creationId xmlns:a16="http://schemas.microsoft.com/office/drawing/2014/main" id="{0E821064-A144-A86E-A7E8-8C3FA4A3CE3A}"/>
                </a:ext>
              </a:extLst>
            </p:cNvPr>
            <p:cNvSpPr/>
            <p:nvPr/>
          </p:nvSpPr>
          <p:spPr>
            <a:xfrm>
              <a:off x="13372209" y="2795196"/>
              <a:ext cx="0" cy="728980"/>
            </a:xfrm>
            <a:custGeom>
              <a:avLst/>
              <a:gdLst/>
              <a:ahLst/>
              <a:cxnLst/>
              <a:rect l="l" t="t" r="r" b="b"/>
              <a:pathLst>
                <a:path h="728979">
                  <a:moveTo>
                    <a:pt x="0" y="0"/>
                  </a:moveTo>
                  <a:lnTo>
                    <a:pt x="0" y="728802"/>
                  </a:lnTo>
                </a:path>
              </a:pathLst>
            </a:custGeom>
            <a:ln w="12700">
              <a:solidFill>
                <a:srgbClr val="8B8B8B"/>
              </a:solidFill>
            </a:ln>
          </p:spPr>
          <p:txBody>
            <a:bodyPr wrap="square" lIns="0" tIns="0" rIns="0" bIns="0" rtlCol="0"/>
            <a:lstStyle/>
            <a:p>
              <a:endParaRPr/>
            </a:p>
          </p:txBody>
        </p:sp>
        <p:sp>
          <p:nvSpPr>
            <p:cNvPr id="22" name="object 71">
              <a:extLst>
                <a:ext uri="{FF2B5EF4-FFF2-40B4-BE49-F238E27FC236}">
                  <a16:creationId xmlns:a16="http://schemas.microsoft.com/office/drawing/2014/main" id="{E021BBAB-0B9B-9D55-2CAB-379BDE4D28C9}"/>
                </a:ext>
              </a:extLst>
            </p:cNvPr>
            <p:cNvSpPr/>
            <p:nvPr/>
          </p:nvSpPr>
          <p:spPr>
            <a:xfrm>
              <a:off x="13960741" y="2667506"/>
              <a:ext cx="269875" cy="194310"/>
            </a:xfrm>
            <a:custGeom>
              <a:avLst/>
              <a:gdLst/>
              <a:ahLst/>
              <a:cxnLst/>
              <a:rect l="l" t="t" r="r" b="b"/>
              <a:pathLst>
                <a:path w="269875" h="194310">
                  <a:moveTo>
                    <a:pt x="2120" y="0"/>
                  </a:moveTo>
                  <a:lnTo>
                    <a:pt x="0" y="193687"/>
                  </a:lnTo>
                  <a:lnTo>
                    <a:pt x="269532" y="94043"/>
                  </a:lnTo>
                  <a:lnTo>
                    <a:pt x="2120" y="0"/>
                  </a:lnTo>
                  <a:close/>
                </a:path>
              </a:pathLst>
            </a:custGeom>
            <a:solidFill>
              <a:srgbClr val="FF0F52"/>
            </a:solidFill>
          </p:spPr>
          <p:txBody>
            <a:bodyPr wrap="square" lIns="0" tIns="0" rIns="0" bIns="0" rtlCol="0"/>
            <a:lstStyle/>
            <a:p>
              <a:endParaRPr/>
            </a:p>
          </p:txBody>
        </p:sp>
      </p:grpSp>
      <p:sp>
        <p:nvSpPr>
          <p:cNvPr id="23" name="object 20">
            <a:extLst>
              <a:ext uri="{FF2B5EF4-FFF2-40B4-BE49-F238E27FC236}">
                <a16:creationId xmlns:a16="http://schemas.microsoft.com/office/drawing/2014/main" id="{344CDCB0-E5FF-BF70-65EF-4E32BE04BDA0}"/>
              </a:ext>
            </a:extLst>
          </p:cNvPr>
          <p:cNvSpPr txBox="1"/>
          <p:nvPr/>
        </p:nvSpPr>
        <p:spPr>
          <a:xfrm>
            <a:off x="1147374" y="1681647"/>
            <a:ext cx="937308" cy="369332"/>
          </a:xfrm>
          <a:prstGeom prst="rect">
            <a:avLst/>
          </a:prstGeom>
        </p:spPr>
        <p:txBody>
          <a:bodyPr vert="horz" wrap="square" lIns="0" tIns="0" rIns="0" bIns="0" rtlCol="0">
            <a:spAutoFit/>
          </a:bodyPr>
          <a:lstStyle/>
          <a:p>
            <a:pPr marL="12700">
              <a:spcBef>
                <a:spcPts val="100"/>
              </a:spcBef>
            </a:pPr>
            <a:r>
              <a:rPr lang="de-de" sz="2400" b="1" spc="-20">
                <a:solidFill>
                  <a:srgbClr val="91B9FF"/>
                </a:solidFill>
                <a:latin typeface="TT Commons Pro Black"/>
                <a:ea typeface="TT Commons Pro Black"/>
                <a:cs typeface="TT Commons Pro Black"/>
              </a:rPr>
              <a:t>1992</a:t>
            </a:r>
            <a:endParaRPr sz="2400" b="1">
              <a:solidFill>
                <a:srgbClr val="91B9FF"/>
              </a:solidFill>
              <a:cs typeface="TT Commons Pro Black"/>
            </a:endParaRPr>
          </a:p>
        </p:txBody>
      </p:sp>
      <p:sp>
        <p:nvSpPr>
          <p:cNvPr id="24" name="object 20">
            <a:extLst>
              <a:ext uri="{FF2B5EF4-FFF2-40B4-BE49-F238E27FC236}">
                <a16:creationId xmlns:a16="http://schemas.microsoft.com/office/drawing/2014/main" id="{8B109DB5-02AC-876A-FFB8-AE21C073198D}"/>
              </a:ext>
            </a:extLst>
          </p:cNvPr>
          <p:cNvSpPr txBox="1"/>
          <p:nvPr/>
        </p:nvSpPr>
        <p:spPr>
          <a:xfrm>
            <a:off x="3313415" y="1681647"/>
            <a:ext cx="937308" cy="369332"/>
          </a:xfrm>
          <a:prstGeom prst="rect">
            <a:avLst/>
          </a:prstGeom>
        </p:spPr>
        <p:txBody>
          <a:bodyPr vert="horz" wrap="square" lIns="0" tIns="0" rIns="0" bIns="0" rtlCol="0">
            <a:spAutoFit/>
          </a:bodyPr>
          <a:lstStyle/>
          <a:p>
            <a:pPr marL="12700">
              <a:spcBef>
                <a:spcPts val="100"/>
              </a:spcBef>
            </a:pPr>
            <a:r>
              <a:rPr lang="de-de" sz="2400" b="1" spc="-20">
                <a:solidFill>
                  <a:srgbClr val="5291FF"/>
                </a:solidFill>
                <a:latin typeface="TT Commons Pro Black"/>
                <a:ea typeface="TT Commons Pro Black"/>
                <a:cs typeface="TT Commons Pro Black"/>
              </a:rPr>
              <a:t>2012</a:t>
            </a:r>
            <a:endParaRPr sz="2400" b="1">
              <a:solidFill>
                <a:srgbClr val="5291FF"/>
              </a:solidFill>
              <a:cs typeface="TT Commons Pro Black"/>
            </a:endParaRPr>
          </a:p>
        </p:txBody>
      </p:sp>
      <p:sp>
        <p:nvSpPr>
          <p:cNvPr id="25" name="object 20">
            <a:extLst>
              <a:ext uri="{FF2B5EF4-FFF2-40B4-BE49-F238E27FC236}">
                <a16:creationId xmlns:a16="http://schemas.microsoft.com/office/drawing/2014/main" id="{866D85D1-533D-498C-CF05-A5C3C7EC7C32}"/>
              </a:ext>
            </a:extLst>
          </p:cNvPr>
          <p:cNvSpPr txBox="1"/>
          <p:nvPr/>
        </p:nvSpPr>
        <p:spPr>
          <a:xfrm>
            <a:off x="4364321" y="1681647"/>
            <a:ext cx="937308" cy="369332"/>
          </a:xfrm>
          <a:prstGeom prst="rect">
            <a:avLst/>
          </a:prstGeom>
        </p:spPr>
        <p:txBody>
          <a:bodyPr vert="horz" wrap="square" lIns="0" tIns="0" rIns="0" bIns="0" rtlCol="0">
            <a:spAutoFit/>
          </a:bodyPr>
          <a:lstStyle/>
          <a:p>
            <a:pPr marL="12700">
              <a:spcBef>
                <a:spcPts val="100"/>
              </a:spcBef>
            </a:pPr>
            <a:r>
              <a:rPr lang="de-de" sz="2400" b="1" spc="-20">
                <a:solidFill>
                  <a:srgbClr val="5291FF"/>
                </a:solidFill>
                <a:latin typeface="TT Commons Pro Black"/>
                <a:ea typeface="TT Commons Pro Black"/>
                <a:cs typeface="TT Commons Pro Black"/>
              </a:rPr>
              <a:t>2019</a:t>
            </a:r>
            <a:endParaRPr sz="2400" b="1">
              <a:solidFill>
                <a:srgbClr val="5291FF"/>
              </a:solidFill>
              <a:cs typeface="TT Commons Pro Black"/>
            </a:endParaRPr>
          </a:p>
        </p:txBody>
      </p:sp>
      <p:sp>
        <p:nvSpPr>
          <p:cNvPr id="26" name="object 20">
            <a:extLst>
              <a:ext uri="{FF2B5EF4-FFF2-40B4-BE49-F238E27FC236}">
                <a16:creationId xmlns:a16="http://schemas.microsoft.com/office/drawing/2014/main" id="{F1717354-3361-960C-458C-242BD9D006E4}"/>
              </a:ext>
            </a:extLst>
          </p:cNvPr>
          <p:cNvSpPr txBox="1"/>
          <p:nvPr/>
        </p:nvSpPr>
        <p:spPr>
          <a:xfrm>
            <a:off x="5437543" y="1681647"/>
            <a:ext cx="937308" cy="369332"/>
          </a:xfrm>
          <a:prstGeom prst="rect">
            <a:avLst/>
          </a:prstGeom>
        </p:spPr>
        <p:txBody>
          <a:bodyPr vert="horz" wrap="square" lIns="0" tIns="0" rIns="0" bIns="0" rtlCol="0">
            <a:spAutoFit/>
          </a:bodyPr>
          <a:lstStyle/>
          <a:p>
            <a:pPr marL="12700">
              <a:spcBef>
                <a:spcPts val="100"/>
              </a:spcBef>
            </a:pPr>
            <a:r>
              <a:rPr lang="de-de" sz="2400" b="1" spc="-20">
                <a:solidFill>
                  <a:schemeClr val="accent1"/>
                </a:solidFill>
                <a:latin typeface="TT Commons Pro Black"/>
                <a:ea typeface="TT Commons Pro Black"/>
                <a:cs typeface="TT Commons Pro Black"/>
              </a:rPr>
              <a:t>2020</a:t>
            </a:r>
            <a:endParaRPr sz="2400" b="1">
              <a:solidFill>
                <a:schemeClr val="accent1"/>
              </a:solidFill>
              <a:cs typeface="TT Commons Pro Black"/>
            </a:endParaRPr>
          </a:p>
        </p:txBody>
      </p:sp>
      <p:sp>
        <p:nvSpPr>
          <p:cNvPr id="27" name="object 20">
            <a:extLst>
              <a:ext uri="{FF2B5EF4-FFF2-40B4-BE49-F238E27FC236}">
                <a16:creationId xmlns:a16="http://schemas.microsoft.com/office/drawing/2014/main" id="{B893A112-85B8-02BA-674B-9B4147A97B03}"/>
              </a:ext>
            </a:extLst>
          </p:cNvPr>
          <p:cNvSpPr txBox="1"/>
          <p:nvPr/>
        </p:nvSpPr>
        <p:spPr>
          <a:xfrm>
            <a:off x="6585067" y="1681647"/>
            <a:ext cx="937308" cy="369332"/>
          </a:xfrm>
          <a:prstGeom prst="rect">
            <a:avLst/>
          </a:prstGeom>
        </p:spPr>
        <p:txBody>
          <a:bodyPr vert="horz" wrap="square" lIns="0" tIns="0" rIns="0" bIns="0" rtlCol="0">
            <a:spAutoFit/>
          </a:bodyPr>
          <a:lstStyle/>
          <a:p>
            <a:pPr marL="12700">
              <a:spcBef>
                <a:spcPts val="100"/>
              </a:spcBef>
            </a:pPr>
            <a:r>
              <a:rPr lang="de-de" sz="2400" b="1" spc="-20">
                <a:solidFill>
                  <a:schemeClr val="accent1"/>
                </a:solidFill>
                <a:latin typeface="TT Commons Pro Black"/>
                <a:ea typeface="TT Commons Pro Black"/>
                <a:cs typeface="TT Commons Pro Black"/>
              </a:rPr>
              <a:t>2021</a:t>
            </a:r>
            <a:endParaRPr sz="2400" b="1">
              <a:solidFill>
                <a:schemeClr val="accent1"/>
              </a:solidFill>
              <a:cs typeface="TT Commons Pro Black"/>
            </a:endParaRPr>
          </a:p>
        </p:txBody>
      </p:sp>
      <p:sp>
        <p:nvSpPr>
          <p:cNvPr id="28" name="object 20">
            <a:extLst>
              <a:ext uri="{FF2B5EF4-FFF2-40B4-BE49-F238E27FC236}">
                <a16:creationId xmlns:a16="http://schemas.microsoft.com/office/drawing/2014/main" id="{3EDE92F7-D738-6735-8F88-BA71B6B1B6D3}"/>
              </a:ext>
            </a:extLst>
          </p:cNvPr>
          <p:cNvSpPr txBox="1"/>
          <p:nvPr/>
        </p:nvSpPr>
        <p:spPr>
          <a:xfrm>
            <a:off x="7641999" y="1681647"/>
            <a:ext cx="937308" cy="369332"/>
          </a:xfrm>
          <a:prstGeom prst="rect">
            <a:avLst/>
          </a:prstGeom>
        </p:spPr>
        <p:txBody>
          <a:bodyPr vert="horz" wrap="square" lIns="0" tIns="0" rIns="0" bIns="0" rtlCol="0">
            <a:spAutoFit/>
          </a:bodyPr>
          <a:lstStyle/>
          <a:p>
            <a:pPr marL="12700">
              <a:spcBef>
                <a:spcPts val="100"/>
              </a:spcBef>
            </a:pPr>
            <a:r>
              <a:rPr lang="de-de" sz="2400" b="1" spc="-20">
                <a:solidFill>
                  <a:schemeClr val="accent1"/>
                </a:solidFill>
                <a:latin typeface="TT Commons Pro Black"/>
                <a:ea typeface="TT Commons Pro Black"/>
                <a:cs typeface="TT Commons Pro Black"/>
              </a:rPr>
              <a:t>2022</a:t>
            </a:r>
            <a:endParaRPr sz="2400" b="1">
              <a:solidFill>
                <a:schemeClr val="accent1"/>
              </a:solidFill>
              <a:cs typeface="TT Commons Pro Black"/>
            </a:endParaRPr>
          </a:p>
        </p:txBody>
      </p:sp>
      <p:sp>
        <p:nvSpPr>
          <p:cNvPr id="29" name="object 20">
            <a:extLst>
              <a:ext uri="{FF2B5EF4-FFF2-40B4-BE49-F238E27FC236}">
                <a16:creationId xmlns:a16="http://schemas.microsoft.com/office/drawing/2014/main" id="{20F192C8-D2AE-28F6-7B08-CBA640E7A6BB}"/>
              </a:ext>
            </a:extLst>
          </p:cNvPr>
          <p:cNvSpPr txBox="1"/>
          <p:nvPr/>
        </p:nvSpPr>
        <p:spPr>
          <a:xfrm>
            <a:off x="8749834" y="1681647"/>
            <a:ext cx="937308" cy="369332"/>
          </a:xfrm>
          <a:prstGeom prst="rect">
            <a:avLst/>
          </a:prstGeom>
        </p:spPr>
        <p:txBody>
          <a:bodyPr vert="horz" wrap="square" lIns="0" tIns="0" rIns="0" bIns="0" rtlCol="0">
            <a:spAutoFit/>
          </a:bodyPr>
          <a:lstStyle/>
          <a:p>
            <a:pPr marL="12700">
              <a:spcBef>
                <a:spcPts val="100"/>
              </a:spcBef>
            </a:pPr>
            <a:r>
              <a:rPr lang="de-de" sz="2400" b="1" spc="-20">
                <a:solidFill>
                  <a:schemeClr val="accent1"/>
                </a:solidFill>
                <a:latin typeface="TT Commons Pro Black"/>
                <a:ea typeface="TT Commons Pro Black"/>
                <a:cs typeface="TT Commons Pro Black"/>
              </a:rPr>
              <a:t>2023</a:t>
            </a:r>
            <a:endParaRPr sz="2400" b="1">
              <a:solidFill>
                <a:schemeClr val="accent1"/>
              </a:solidFill>
              <a:cs typeface="TT Commons Pro Black"/>
            </a:endParaRPr>
          </a:p>
        </p:txBody>
      </p:sp>
      <p:grpSp>
        <p:nvGrpSpPr>
          <p:cNvPr id="39" name="Group 38">
            <a:extLst>
              <a:ext uri="{FF2B5EF4-FFF2-40B4-BE49-F238E27FC236}">
                <a16:creationId xmlns:a16="http://schemas.microsoft.com/office/drawing/2014/main" id="{E8087B0C-9604-0B3C-CF93-5533F89B1475}"/>
              </a:ext>
            </a:extLst>
          </p:cNvPr>
          <p:cNvGrpSpPr/>
          <p:nvPr/>
        </p:nvGrpSpPr>
        <p:grpSpPr>
          <a:xfrm>
            <a:off x="5384257" y="2680127"/>
            <a:ext cx="1111256" cy="2552987"/>
            <a:chOff x="4566696" y="2715735"/>
            <a:chExt cx="896008" cy="2058478"/>
          </a:xfrm>
        </p:grpSpPr>
        <p:pic>
          <p:nvPicPr>
            <p:cNvPr id="5" name="Graphic 4">
              <a:extLst>
                <a:ext uri="{FF2B5EF4-FFF2-40B4-BE49-F238E27FC236}">
                  <a16:creationId xmlns:a16="http://schemas.microsoft.com/office/drawing/2014/main" id="{A8D4A311-19D0-6109-9568-032CA94CC5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6696" y="2715735"/>
              <a:ext cx="896008" cy="214090"/>
            </a:xfrm>
            <a:prstGeom prst="rect">
              <a:avLst/>
            </a:prstGeom>
          </p:spPr>
        </p:pic>
        <p:pic>
          <p:nvPicPr>
            <p:cNvPr id="30" name="Graphic 29">
              <a:extLst>
                <a:ext uri="{FF2B5EF4-FFF2-40B4-BE49-F238E27FC236}">
                  <a16:creationId xmlns:a16="http://schemas.microsoft.com/office/drawing/2014/main" id="{45F112CF-CE22-D4C3-B039-5FFAA82372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24798" y="3126655"/>
              <a:ext cx="754038" cy="134933"/>
            </a:xfrm>
            <a:prstGeom prst="rect">
              <a:avLst/>
            </a:prstGeom>
          </p:spPr>
        </p:pic>
        <p:pic>
          <p:nvPicPr>
            <p:cNvPr id="31" name="Graphic 30">
              <a:extLst>
                <a:ext uri="{FF2B5EF4-FFF2-40B4-BE49-F238E27FC236}">
                  <a16:creationId xmlns:a16="http://schemas.microsoft.com/office/drawing/2014/main" id="{03F3BCA9-7CCB-EA71-774A-BC9E14D89B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24798" y="3469983"/>
              <a:ext cx="754493" cy="206493"/>
            </a:xfrm>
            <a:prstGeom prst="rect">
              <a:avLst/>
            </a:prstGeom>
          </p:spPr>
        </p:pic>
        <p:pic>
          <p:nvPicPr>
            <p:cNvPr id="32" name="Graphic 31">
              <a:extLst>
                <a:ext uri="{FF2B5EF4-FFF2-40B4-BE49-F238E27FC236}">
                  <a16:creationId xmlns:a16="http://schemas.microsoft.com/office/drawing/2014/main" id="{D5822587-1D71-A80B-58E9-7FCAC9274A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89577" y="3892452"/>
              <a:ext cx="669182" cy="146711"/>
            </a:xfrm>
            <a:prstGeom prst="rect">
              <a:avLst/>
            </a:prstGeom>
          </p:spPr>
        </p:pic>
        <p:pic>
          <p:nvPicPr>
            <p:cNvPr id="33" name="Graphic 32">
              <a:extLst>
                <a:ext uri="{FF2B5EF4-FFF2-40B4-BE49-F238E27FC236}">
                  <a16:creationId xmlns:a16="http://schemas.microsoft.com/office/drawing/2014/main" id="{98FD33E6-6481-74ED-FEFF-0565C788BBC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40228" y="4206009"/>
              <a:ext cx="767878" cy="202533"/>
            </a:xfrm>
            <a:prstGeom prst="rect">
              <a:avLst/>
            </a:prstGeom>
          </p:spPr>
        </p:pic>
        <p:pic>
          <p:nvPicPr>
            <p:cNvPr id="34" name="Graphic 33">
              <a:extLst>
                <a:ext uri="{FF2B5EF4-FFF2-40B4-BE49-F238E27FC236}">
                  <a16:creationId xmlns:a16="http://schemas.microsoft.com/office/drawing/2014/main" id="{651A5ABE-FDB2-F9FF-70FD-0F852B1DCB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02550" y="4571680"/>
              <a:ext cx="656209" cy="202533"/>
            </a:xfrm>
            <a:prstGeom prst="rect">
              <a:avLst/>
            </a:prstGeom>
          </p:spPr>
        </p:pic>
      </p:grpSp>
      <p:pic>
        <p:nvPicPr>
          <p:cNvPr id="35" name="Graphic 34">
            <a:extLst>
              <a:ext uri="{FF2B5EF4-FFF2-40B4-BE49-F238E27FC236}">
                <a16:creationId xmlns:a16="http://schemas.microsoft.com/office/drawing/2014/main" id="{97DE4C1D-68DD-C04E-E739-5C935683458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42740" y="2722175"/>
            <a:ext cx="859133" cy="234309"/>
          </a:xfrm>
          <a:prstGeom prst="rect">
            <a:avLst/>
          </a:prstGeom>
        </p:spPr>
      </p:pic>
      <p:pic>
        <p:nvPicPr>
          <p:cNvPr id="36" name="Graphic 35">
            <a:extLst>
              <a:ext uri="{FF2B5EF4-FFF2-40B4-BE49-F238E27FC236}">
                <a16:creationId xmlns:a16="http://schemas.microsoft.com/office/drawing/2014/main" id="{D0CD62D5-1661-3950-9B93-1415B91B0AB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697591" y="2679485"/>
            <a:ext cx="989282" cy="276999"/>
          </a:xfrm>
          <a:prstGeom prst="rect">
            <a:avLst/>
          </a:prstGeom>
        </p:spPr>
      </p:pic>
      <p:pic>
        <p:nvPicPr>
          <p:cNvPr id="37" name="Graphic 36">
            <a:extLst>
              <a:ext uri="{FF2B5EF4-FFF2-40B4-BE49-F238E27FC236}">
                <a16:creationId xmlns:a16="http://schemas.microsoft.com/office/drawing/2014/main" id="{297C6E41-0B1C-C73E-0341-C8050034C1E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27646" y="3123829"/>
            <a:ext cx="871840" cy="188748"/>
          </a:xfrm>
          <a:prstGeom prst="rect">
            <a:avLst/>
          </a:prstGeom>
        </p:spPr>
      </p:pic>
    </p:spTree>
    <p:extLst>
      <p:ext uri="{BB962C8B-B14F-4D97-AF65-F5344CB8AC3E}">
        <p14:creationId xmlns:p14="http://schemas.microsoft.com/office/powerpoint/2010/main" val="3873764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ADFDD9-8140-4309-3F3F-B2A56A8307B5}"/>
              </a:ext>
            </a:extLst>
          </p:cNvPr>
          <p:cNvSpPr/>
          <p:nvPr/>
        </p:nvSpPr>
        <p:spPr>
          <a:xfrm rot="1721223">
            <a:off x="-1193949" y="2983296"/>
            <a:ext cx="14514393" cy="1205996"/>
          </a:xfrm>
          <a:prstGeom prst="rect">
            <a:avLst/>
          </a:prstGeom>
          <a:gradFill flip="none" rotWithShape="1">
            <a:gsLst>
              <a:gs pos="36000">
                <a:srgbClr val="00BFB3"/>
              </a:gs>
              <a:gs pos="90000">
                <a:srgbClr val="3769FF"/>
              </a:gs>
            </a:gsLst>
            <a:path path="circle">
              <a:fillToRect l="100000" t="100000"/>
            </a:path>
            <a:tileRect r="-100000" b="-100000"/>
          </a:gradFill>
          <a:ln w="25400" cap="flat" cmpd="sng" algn="ctr">
            <a:noFill/>
            <a:prstDash val="solid"/>
          </a:ln>
          <a:effectLst/>
        </p:spPr>
        <p:txBody>
          <a:bodyPr rtlCol="0" anchor="ctr"/>
          <a:lstStyle/>
          <a:p>
            <a:pPr algn="ctr" defTabSz="457063">
              <a:defRPr/>
            </a:pPr>
            <a:endParaRPr lang="de-DE" sz="1799" kern="0">
              <a:solidFill>
                <a:srgbClr val="FFFFFF"/>
              </a:solidFill>
              <a:latin typeface="Arial"/>
            </a:endParaRPr>
          </a:p>
        </p:txBody>
      </p:sp>
      <p:sp>
        <p:nvSpPr>
          <p:cNvPr id="4" name="Text Placeholder 4">
            <a:extLst>
              <a:ext uri="{FF2B5EF4-FFF2-40B4-BE49-F238E27FC236}">
                <a16:creationId xmlns:a16="http://schemas.microsoft.com/office/drawing/2014/main" id="{556C65C0-33A6-0060-8835-716B4F38D34B}"/>
              </a:ext>
            </a:extLst>
          </p:cNvPr>
          <p:cNvSpPr txBox="1">
            <a:spLocks/>
          </p:cNvSpPr>
          <p:nvPr/>
        </p:nvSpPr>
        <p:spPr>
          <a:xfrm>
            <a:off x="1797851" y="3152073"/>
            <a:ext cx="8593122" cy="553854"/>
          </a:xfrm>
          <a:prstGeom prst="rect">
            <a:avLst/>
          </a:prstGeom>
          <a:solidFill>
            <a:srgbClr val="FFFFFF"/>
          </a:solidFill>
          <a:ln>
            <a:solidFill>
              <a:srgbClr val="FFFFFF"/>
            </a:solidFill>
          </a:ln>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Clr>
                <a:srgbClr val="002856"/>
              </a:buClr>
              <a:buSzPct val="120000"/>
              <a:buFont typeface="Arial" panose="020B0604020202020204" pitchFamily="34" charset="0"/>
              <a:buNone/>
              <a:tabLst/>
              <a:defRPr sz="1100" kern="1200" baseline="0">
                <a:solidFill>
                  <a:schemeClr val="tx1"/>
                </a:solidFill>
                <a:latin typeface="+mn-lt"/>
                <a:ea typeface="+mn-ea"/>
                <a:cs typeface="+mn-cs"/>
              </a:defRPr>
            </a:lvl2pPr>
            <a:lvl3pPr marL="102260" indent="-102260" algn="l" defTabSz="914400" rtl="0" eaLnBrk="1" latinLnBrk="0" hangingPunct="1">
              <a:lnSpc>
                <a:spcPct val="100000"/>
              </a:lnSpc>
              <a:spcBef>
                <a:spcPts val="0"/>
              </a:spcBef>
              <a:spcAft>
                <a:spcPts val="600"/>
              </a:spcAft>
              <a:buClr>
                <a:srgbClr val="3769FF"/>
              </a:buClr>
              <a:buSzPct val="110000"/>
              <a:buFont typeface="Arial" panose="020B0604020202020204" pitchFamily="34" charset="0"/>
              <a:buChar char="•"/>
              <a:defRPr sz="1100" kern="1200" baseline="0">
                <a:solidFill>
                  <a:schemeClr val="tx1"/>
                </a:solidFill>
                <a:latin typeface="+mn-lt"/>
                <a:ea typeface="+mn-ea"/>
                <a:cs typeface="+mn-cs"/>
              </a:defRPr>
            </a:lvl3pPr>
            <a:lvl4pPr marL="250745" indent="-148486"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100" kern="1200">
                <a:solidFill>
                  <a:schemeClr val="tx1"/>
                </a:solidFill>
                <a:latin typeface="+mn-lt"/>
                <a:ea typeface="+mn-ea"/>
                <a:cs typeface="+mn-cs"/>
              </a:defRPr>
            </a:lvl4pPr>
            <a:lvl5pPr marL="353004" indent="-102260"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gn="l" defTabSz="914400" rtl="0" eaLnBrk="1" latinLnBrk="0" hangingPunct="1">
              <a:lnSpc>
                <a:spcPts val="1324"/>
              </a:lnSpc>
              <a:spcBef>
                <a:spcPts val="353"/>
              </a:spcBef>
              <a:spcAft>
                <a:spcPts val="0"/>
              </a:spcAft>
              <a:buClr>
                <a:schemeClr val="accent1"/>
              </a:buClr>
              <a:buSzPct val="120000"/>
              <a:buFont typeface="Arial" panose="020B0604020202020204" pitchFamily="34" charset="0"/>
              <a:buChar char="•"/>
              <a:defRPr sz="971"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806625">
              <a:defRPr/>
            </a:pPr>
            <a:r>
              <a:rPr lang="de-DE" sz="3599"/>
              <a:t>Vielen Dank für Ihre Aufmerksamkeit!</a:t>
            </a:r>
          </a:p>
        </p:txBody>
      </p:sp>
    </p:spTree>
    <p:extLst>
      <p:ext uri="{BB962C8B-B14F-4D97-AF65-F5344CB8AC3E}">
        <p14:creationId xmlns:p14="http://schemas.microsoft.com/office/powerpoint/2010/main" val="368988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41</a:t>
            </a:fld>
            <a:endParaRPr lang="en-US"/>
          </a:p>
        </p:txBody>
      </p:sp>
      <p:sp>
        <p:nvSpPr>
          <p:cNvPr id="15" name="Text Placeholder 3">
            <a:extLst>
              <a:ext uri="{FF2B5EF4-FFF2-40B4-BE49-F238E27FC236}">
                <a16:creationId xmlns:a16="http://schemas.microsoft.com/office/drawing/2014/main" id="{4EC8858E-CF87-1F8D-59B9-9FF34E346015}"/>
              </a:ext>
            </a:extLst>
          </p:cNvPr>
          <p:cNvSpPr txBox="1">
            <a:spLocks/>
          </p:cNvSpPr>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a:t>Wichtige Hinweise</a:t>
            </a:r>
          </a:p>
        </p:txBody>
      </p:sp>
      <p:sp>
        <p:nvSpPr>
          <p:cNvPr id="4" name="Content Placeholder 4">
            <a:extLst>
              <a:ext uri="{FF2B5EF4-FFF2-40B4-BE49-F238E27FC236}">
                <a16:creationId xmlns:a16="http://schemas.microsoft.com/office/drawing/2014/main" id="{87CFEACA-B077-C61B-5E60-0918972EB90B}"/>
              </a:ext>
            </a:extLst>
          </p:cNvPr>
          <p:cNvSpPr>
            <a:spLocks noGrp="1"/>
          </p:cNvSpPr>
          <p:nvPr>
            <p:ph sz="quarter" idx="27"/>
          </p:nvPr>
        </p:nvSpPr>
        <p:spPr>
          <a:xfrm>
            <a:off x="457200" y="979727"/>
            <a:ext cx="11274424" cy="5274733"/>
          </a:xfrm>
        </p:spPr>
        <p:txBody>
          <a:bodyPr/>
          <a:lstStyle/>
          <a:p>
            <a:pPr>
              <a:lnSpc>
                <a:spcPts val="1200"/>
              </a:lnSpc>
              <a:spcBef>
                <a:spcPts val="0"/>
              </a:spcBef>
              <a:spcAft>
                <a:spcPts val="300"/>
              </a:spcAft>
            </a:pPr>
            <a:r>
              <a:rPr lang="de-DE" sz="1100" b="0">
                <a:solidFill>
                  <a:schemeClr val="tx1"/>
                </a:solidFill>
                <a:latin typeface="Arial Narrow" panose="020B0606020202030204" pitchFamily="34" charset="0"/>
              </a:rPr>
              <a:t>Das vorliegende Material dient ausschließlich der allgemeinen Information. Es ist weder als individuelle Anlageberatung noch als Empfehlung oder Aufforderung zum Kauf, Verkauf oder Halten eines Wertpapiers oder zur Übernahme einer Anlagestrategie zu verstehen. Es stellt keine Rechts- oder Steuerberatung dar. Das vorliegende Dokument darf nicht ohne die vorherige schriftliche Genehmigung von Franklin Templeton reproduziert, verteilt oder veröffentlicht werden.</a:t>
            </a:r>
          </a:p>
          <a:p>
            <a:pPr>
              <a:lnSpc>
                <a:spcPts val="1200"/>
              </a:lnSpc>
              <a:spcBef>
                <a:spcPts val="0"/>
              </a:spcBef>
              <a:spcAft>
                <a:spcPts val="300"/>
              </a:spcAft>
            </a:pPr>
            <a:r>
              <a:rPr lang="de-DE" sz="1100" b="0">
                <a:solidFill>
                  <a:schemeClr val="tx1"/>
                </a:solidFill>
                <a:latin typeface="Arial Narrow" panose="020B0606020202030204" pitchFamily="34" charset="0"/>
              </a:rPr>
              <a:t>Die zum Ausdruck gebrachten Meinungen sind die der AnlageverwalterInnen. Die Kommentare, Ansichten und Analysen entsprechen dem Datum der Veröffentlichung und können sich ohne Ankündigung ändern. Diese Einschätzungen und die ihnen zugrunde liegenden Annahmen können sich aufgrund von Markt- oder anderen Bedingungen ändern. Zudem können sie von den Ansichten anderer PortfoliomanagerInnen oder des Unternehmens insgesamt abweichen. Die im vorliegenden Dokument enthaltenen Informationen sind nicht als vollständige Analyse sämtlicher wesentlicher Fakten zu einem Land, einer Region oder einem Markt gedacht. Es gibt keine Garantie dafür, dass Vorhersagen, Projektionen oder Prognosen zur Wirtschaft, zum Aktienmarkt, zum Anleihemarkt oder zu den wirtschaftlichen Trends der Märkte eintreten werden. Der Wert von Anlagen und von damit erzielten Erträgen kann sowohl fallen als auch steigen, und Sie erhalten unter Umständen nicht den ursprünglich investierten Betrag zurück. Die Wertentwicklung der Vergangenheit ist kein Indikator für die zukünftigen Renditen. </a:t>
            </a:r>
            <a:r>
              <a:rPr lang="de-DE" sz="1100">
                <a:solidFill>
                  <a:schemeClr val="tx1"/>
                </a:solidFill>
                <a:latin typeface="Arial Narrow" panose="020B0606020202030204" pitchFamily="34" charset="0"/>
              </a:rPr>
              <a:t>Alle Anlagen sind mit Risiken verbunden, ein Verlust des Anlagekapitals ist möglich.</a:t>
            </a:r>
          </a:p>
          <a:p>
            <a:pPr>
              <a:lnSpc>
                <a:spcPts val="1200"/>
              </a:lnSpc>
              <a:spcBef>
                <a:spcPts val="0"/>
              </a:spcBef>
              <a:spcAft>
                <a:spcPts val="300"/>
              </a:spcAft>
            </a:pPr>
            <a:r>
              <a:rPr lang="de-DE" sz="1100" b="0">
                <a:solidFill>
                  <a:schemeClr val="tx1"/>
                </a:solidFill>
                <a:latin typeface="Arial Narrow" panose="020B0606020202030204" pitchFamily="34" charset="0"/>
              </a:rPr>
              <a:t>Alle in diesem Dokument enthaltenen Recherchen und Analysen wurden von Franklin Templeton für seine eigenen Zwecke beschafft und können in diesem Zusammenhang genutzt werden. Sie werden Ihnen nur als Nebenleistung bereitgestellt. Bei der Erstellung dieser Unterlage wurden möglicherweise Daten von Drittanbietern verwendet. Franklin Templeton („FT") hat diese Daten nicht unabhängig begutachtet, validiert und geprüft.  Auch wenn die Informationen aus Quellen bezogen wurden, die Franklin Templeton für zuverlässig hält, kann keine Garantie bezüglich ihrer Richtigkeit gegeben werden, und diese Informationen können unvollständig oder zusammengefasst sein und können sich jederzeit ohne Vorankündigung ändern. Die Erwähnung einzelner Wertpapiere stellt weder eine Empfehlung zum Kauf, Halten oder Verkauf von Wertpapieren dar noch ist sie als solche auszulegen, und die zu diesen einzelnen Wertpapieren gegebenenfalls genannten Informationen stellen keine ausreichende Grundlage für eine Anlageentscheidung dar. FT haftet für keinerlei Verluste, die durch die Nutzung dieser Informationen entstehen. Es liegt im alleinigen Ermessen des Nutzers, auf die Kommentare, Meinungen und Analysen im vorliegenden Dokument zu vertrauen.</a:t>
            </a:r>
          </a:p>
          <a:p>
            <a:pPr>
              <a:lnSpc>
                <a:spcPts val="1200"/>
              </a:lnSpc>
              <a:spcBef>
                <a:spcPts val="0"/>
              </a:spcBef>
              <a:spcAft>
                <a:spcPts val="300"/>
              </a:spcAft>
            </a:pPr>
            <a:r>
              <a:rPr lang="de-DE" sz="1100" b="0">
                <a:solidFill>
                  <a:schemeClr val="tx1"/>
                </a:solidFill>
                <a:latin typeface="Arial Narrow" panose="020B0606020202030204" pitchFamily="34" charset="0"/>
              </a:rPr>
              <a:t>Produkte, Dienstleistungen und Informationen sind möglicherweise nicht in allen Ländern verfügbar und werden außerhalb der USA von verbundenen Unternehmen von FT und/oder ihren Vertriebsstellen, wie nach lokalem Recht und lokalen Vorschriften zulässig, angeboten. Bitte wenden Sie sich für weitere Informationen über die Verfügbarkeit von Produkten und Dienstleistungen in Ihrem Land an Ihre/n eigene/n FinanzberaterIn oder Ihre Ansprechperson für institutionelle AnlegerInnen bei Franklin Templeton. </a:t>
            </a:r>
          </a:p>
          <a:p>
            <a:pPr>
              <a:lnSpc>
                <a:spcPts val="1200"/>
              </a:lnSpc>
              <a:spcBef>
                <a:spcPts val="0"/>
              </a:spcBef>
              <a:spcAft>
                <a:spcPts val="300"/>
              </a:spcAft>
            </a:pPr>
            <a:r>
              <a:rPr lang="de-DE" sz="1100">
                <a:solidFill>
                  <a:schemeClr val="tx1"/>
                </a:solidFill>
                <a:latin typeface="Arial Narrow" panose="020B0606020202030204" pitchFamily="34" charset="0"/>
              </a:rPr>
              <a:t>Herausgegeben in den USA </a:t>
            </a:r>
            <a:r>
              <a:rPr lang="de-DE" sz="1100" b="0">
                <a:solidFill>
                  <a:schemeClr val="tx1"/>
                </a:solidFill>
                <a:latin typeface="Arial Narrow" panose="020B0606020202030204" pitchFamily="34" charset="0"/>
              </a:rPr>
              <a:t>von Franklin Distributors, LLC, One Franklin Parkway, San Mateo, Kalifornien 94403-1906, (800) DIAL BEN/342-5236, franklintempleton.com – Franklin Distributors, LLC, Mitglied von FINRA/SIPC, ist der Hauptvertriebspartner für in den USA registrierte Produkte von Franklin Templeton. Diese sind nicht durch die FDIC abgesichert, können an Wert verlieren und werden nicht durch eine Bank garantiert; sie sind nur in Ländern erhältlich, in denen das Angebot bzw. die Anforderung solcher Produkte nach geltendem Recht und geltenden Vorschriften zulässig ist.</a:t>
            </a:r>
          </a:p>
          <a:p>
            <a:pPr>
              <a:lnSpc>
                <a:spcPts val="1200"/>
              </a:lnSpc>
              <a:spcBef>
                <a:spcPts val="0"/>
              </a:spcBef>
              <a:spcAft>
                <a:spcPts val="300"/>
              </a:spcAft>
            </a:pPr>
            <a:r>
              <a:rPr lang="de-DE" sz="1100">
                <a:solidFill>
                  <a:schemeClr val="tx1"/>
                </a:solidFill>
                <a:latin typeface="Arial Narrow" panose="020B0606020202030204" pitchFamily="34" charset="0"/>
              </a:rPr>
              <a:t>Kanada: </a:t>
            </a:r>
            <a:r>
              <a:rPr lang="de-DE" sz="1100" b="0">
                <a:solidFill>
                  <a:schemeClr val="tx1"/>
                </a:solidFill>
                <a:latin typeface="Arial Narrow" panose="020B0606020202030204" pitchFamily="34" charset="0"/>
              </a:rPr>
              <a:t>Herausgegeben von Franklin Templeton Investments Corp., 200 King Street West, Suite 1500, Toronto, ON, M5H3T4, Fax: (416) 364-1163, (800) 387-0830, www.franklintempleton.ca</a:t>
            </a:r>
          </a:p>
          <a:p>
            <a:pPr>
              <a:lnSpc>
                <a:spcPts val="1200"/>
              </a:lnSpc>
              <a:spcBef>
                <a:spcPts val="0"/>
              </a:spcBef>
              <a:spcAft>
                <a:spcPts val="300"/>
              </a:spcAft>
            </a:pPr>
            <a:r>
              <a:rPr lang="de-DE" sz="1100">
                <a:solidFill>
                  <a:schemeClr val="tx1"/>
                </a:solidFill>
                <a:latin typeface="Arial Narrow" panose="020B0606020202030204" pitchFamily="34" charset="0"/>
              </a:rPr>
              <a:t>Offshore Nord- und Südamerika: </a:t>
            </a:r>
            <a:r>
              <a:rPr lang="de-DE" sz="1100" b="0">
                <a:solidFill>
                  <a:schemeClr val="tx1"/>
                </a:solidFill>
                <a:latin typeface="Arial Narrow" panose="020B0606020202030204" pitchFamily="34" charset="0"/>
              </a:rPr>
              <a:t>In den USA wird diese Veröffentlichung von Franklin Distributors, LLC, Mitglied von FINRA/SIPC, 100 Fountain Parkway, St. Petersburg, Florida 33716 nur an Finanzintermediäre verbreitet. Tel.: (800) 239-3894 (gebührenfrei aus den USA), (877) 389-0076 (gebührenfrei aus Kanada), Fax: (727) 299-8736. Die Anlagen sind nicht durch die FDIC abgesichert, können an Wert verlieren und werden nicht durch eine Bank garantiert. Der Vertrieb außerhalb der USA kann durch Franklin Templeton International Services S.à. r.l. (FTIS) oder andere Untervertriebsgesellschaften, IntermediärInnen, BrokerInnen oder professionelle AnlegerInnen erfolgen, die von FTIS mit dem Vertrieb von Anteilen an Fonds von Franklin Templeton in bestimmten Ländern beauftragt wurden. Dies ist kein Angebot zum Verkauf und keine Aufforderung zur Abgabe eines Kaufangebots für Wertpapiere in einem Rechtsgebiet, in dem dies illegal wäre.</a:t>
            </a:r>
          </a:p>
          <a:p>
            <a:pPr>
              <a:lnSpc>
                <a:spcPts val="1200"/>
              </a:lnSpc>
              <a:spcBef>
                <a:spcPts val="0"/>
              </a:spcBef>
              <a:spcAft>
                <a:spcPts val="300"/>
              </a:spcAft>
            </a:pPr>
            <a:r>
              <a:rPr lang="de-DE" sz="1100">
                <a:solidFill>
                  <a:schemeClr val="tx1"/>
                </a:solidFill>
                <a:latin typeface="Arial Narrow" panose="020B0606020202030204" pitchFamily="34" charset="0"/>
              </a:rPr>
              <a:t>Herausgegeben in Europa von: </a:t>
            </a:r>
            <a:r>
              <a:rPr lang="de-DE" sz="1100" b="0">
                <a:solidFill>
                  <a:schemeClr val="tx1"/>
                </a:solidFill>
                <a:latin typeface="Arial Narrow" panose="020B0606020202030204" pitchFamily="34" charset="0"/>
              </a:rPr>
              <a:t>Franklin Templeton International Services S.à r.l. – unter der Aufsicht der Commission de Surveillance du Secteur Financier – 8A, rue Albert Borschette, L-1246 Luxemburg. Tel.: +352-46 66 67-1, Fax: +352-46 66 76. </a:t>
            </a:r>
            <a:r>
              <a:rPr lang="de-DE" sz="1100">
                <a:solidFill>
                  <a:schemeClr val="tx1"/>
                </a:solidFill>
                <a:latin typeface="Arial Narrow" panose="020B0606020202030204" pitchFamily="34" charset="0"/>
              </a:rPr>
              <a:t>Polen: </a:t>
            </a:r>
            <a:r>
              <a:rPr lang="de-DE" sz="1100" b="0">
                <a:solidFill>
                  <a:schemeClr val="tx1"/>
                </a:solidFill>
                <a:latin typeface="Arial Narrow" panose="020B0606020202030204" pitchFamily="34" charset="0"/>
              </a:rPr>
              <a:t>Herausgegeben von Templeton Asset Management (Poland) TFI S.A.; Rondo ONZ 1; 00-124 Warschau. </a:t>
            </a:r>
            <a:r>
              <a:rPr lang="de-DE" sz="1100">
                <a:solidFill>
                  <a:schemeClr val="tx1"/>
                </a:solidFill>
                <a:latin typeface="Arial Narrow" panose="020B0606020202030204" pitchFamily="34" charset="0"/>
              </a:rPr>
              <a:t>Südafrika: </a:t>
            </a:r>
            <a:r>
              <a:rPr lang="de-DE" sz="1100" b="0">
                <a:solidFill>
                  <a:schemeClr val="tx1"/>
                </a:solidFill>
                <a:latin typeface="Arial Narrow" panose="020B0606020202030204" pitchFamily="34" charset="0"/>
              </a:rPr>
              <a:t>Herausgegeben von Franklin Templeton Investments SA (PTY) Ltd, einem autorisierten Anbieter von Finanzdienstleistungen. Tel.: +27 (21) 831 7400 Fax: +27 (21) 831 7422. </a:t>
            </a:r>
            <a:r>
              <a:rPr lang="de-DE" sz="1100">
                <a:solidFill>
                  <a:schemeClr val="tx1"/>
                </a:solidFill>
                <a:latin typeface="Arial Narrow" panose="020B0606020202030204" pitchFamily="34" charset="0"/>
              </a:rPr>
              <a:t>Schweiz: </a:t>
            </a:r>
            <a:r>
              <a:rPr lang="de-DE" sz="1100" b="0">
                <a:solidFill>
                  <a:schemeClr val="tx1"/>
                </a:solidFill>
                <a:latin typeface="Arial Narrow" panose="020B0606020202030204" pitchFamily="34" charset="0"/>
              </a:rPr>
              <a:t>Herausgegeben von Franklin Templeton Switzerland Ltd, Stockerstrasse 38, CH-8002 Zürich. </a:t>
            </a:r>
            <a:r>
              <a:rPr lang="de-DE" sz="1100">
                <a:solidFill>
                  <a:schemeClr val="tx1"/>
                </a:solidFill>
                <a:latin typeface="Arial Narrow" panose="020B0606020202030204" pitchFamily="34" charset="0"/>
              </a:rPr>
              <a:t>Vereinigte Arabische Emirate</a:t>
            </a:r>
            <a:r>
              <a:rPr lang="de-DE" sz="1100" b="0">
                <a:solidFill>
                  <a:schemeClr val="tx1"/>
                </a:solidFill>
                <a:latin typeface="Arial Narrow" panose="020B0606020202030204" pitchFamily="34" charset="0"/>
              </a:rPr>
              <a:t>: Herausgegeben von Franklin Templeton Investments (ME) Limited. Zugelassen und reguliert durch die Dubai Financial Services Authority. Niederlassung Dubai: Franklin Templeton, The Gate, East Wing, Level 2, Dubai International Financial Centre, P.O. Box 506613, Dubai, U.A.E., Tel.: +9714-4284100, Fax: +9714-4284140. </a:t>
            </a:r>
            <a:r>
              <a:rPr lang="de-DE" sz="1100">
                <a:solidFill>
                  <a:schemeClr val="tx1"/>
                </a:solidFill>
                <a:latin typeface="Arial Narrow" panose="020B0606020202030204" pitchFamily="34" charset="0"/>
              </a:rPr>
              <a:t>Vereinigtes Königreich</a:t>
            </a:r>
            <a:r>
              <a:rPr lang="de-DE" sz="1100" b="0">
                <a:solidFill>
                  <a:schemeClr val="tx1"/>
                </a:solidFill>
                <a:latin typeface="Arial Narrow" panose="020B0606020202030204" pitchFamily="34" charset="0"/>
              </a:rPr>
              <a:t>: Herausgegeben von Franklin Templeton Investment Management Limited (FTIML), eingetragener Sitz: Cannon Place, 78 Cannon Street, London EC4N 6HL. Tel.: +44 (0)20 7073 8500. Im Vereinigten Königreich durch die Financial Conduct Authority zugelassen und reguliert. </a:t>
            </a:r>
          </a:p>
          <a:p>
            <a:pPr algn="l" rtl="0">
              <a:lnSpc>
                <a:spcPts val="1200"/>
              </a:lnSpc>
              <a:spcAft>
                <a:spcPts val="300"/>
              </a:spcAft>
            </a:pPr>
            <a:endParaRPr lang="de-de" sz="1100">
              <a:solidFill>
                <a:schemeClr val="tx1"/>
              </a:solidFill>
              <a:latin typeface="Arial Narrow" panose="020B0606020202030204" pitchFamily="34" charset="0"/>
            </a:endParaRPr>
          </a:p>
        </p:txBody>
      </p:sp>
    </p:spTree>
    <p:extLst>
      <p:ext uri="{BB962C8B-B14F-4D97-AF65-F5344CB8AC3E}">
        <p14:creationId xmlns:p14="http://schemas.microsoft.com/office/powerpoint/2010/main" val="39849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4EC8858E-CF87-1F8D-59B9-9FF34E346015}"/>
              </a:ext>
            </a:extLst>
          </p:cNvPr>
          <p:cNvSpPr txBox="1">
            <a:spLocks/>
          </p:cNvSpPr>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767676"/>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de-DE"/>
              <a:t>Wichtige Hinweise</a:t>
            </a:r>
          </a:p>
        </p:txBody>
      </p:sp>
      <p:sp>
        <p:nvSpPr>
          <p:cNvPr id="4" name="Content Placeholder 4">
            <a:extLst>
              <a:ext uri="{FF2B5EF4-FFF2-40B4-BE49-F238E27FC236}">
                <a16:creationId xmlns:a16="http://schemas.microsoft.com/office/drawing/2014/main" id="{87CFEACA-B077-C61B-5E60-0918972EB90B}"/>
              </a:ext>
            </a:extLst>
          </p:cNvPr>
          <p:cNvSpPr>
            <a:spLocks noGrp="1"/>
          </p:cNvSpPr>
          <p:nvPr>
            <p:ph sz="quarter" idx="27"/>
          </p:nvPr>
        </p:nvSpPr>
        <p:spPr>
          <a:xfrm>
            <a:off x="457200" y="979727"/>
            <a:ext cx="11274424" cy="5274733"/>
          </a:xfrm>
        </p:spPr>
        <p:txBody>
          <a:bodyPr/>
          <a:lstStyle/>
          <a:p>
            <a:pPr>
              <a:lnSpc>
                <a:spcPts val="1200"/>
              </a:lnSpc>
              <a:spcBef>
                <a:spcPts val="0"/>
              </a:spcBef>
              <a:spcAft>
                <a:spcPts val="300"/>
              </a:spcAft>
            </a:pPr>
            <a:r>
              <a:rPr lang="de-DE" sz="1100">
                <a:solidFill>
                  <a:schemeClr val="tx1"/>
                </a:solidFill>
                <a:latin typeface="Arial Narrow" panose="020B0606020202030204" pitchFamily="34" charset="0"/>
              </a:rPr>
              <a:t>Australien: </a:t>
            </a:r>
            <a:r>
              <a:rPr lang="de-DE" sz="1100" b="0">
                <a:solidFill>
                  <a:schemeClr val="tx1"/>
                </a:solidFill>
                <a:latin typeface="Arial Narrow" panose="020B0606020202030204" pitchFamily="34" charset="0"/>
              </a:rPr>
              <a:t>Herausgegeben von Franklin Templeton Australia Limited (ABN 76 004 835 849) (Australian Financial Services License Holder No. 240827), Level 47, 120 Collins Street, Melbourne, Victoria, 3000. </a:t>
            </a:r>
            <a:r>
              <a:rPr lang="de-DE" sz="1100">
                <a:solidFill>
                  <a:schemeClr val="tx1"/>
                </a:solidFill>
                <a:latin typeface="Arial Narrow" panose="020B0606020202030204" pitchFamily="34" charset="0"/>
              </a:rPr>
              <a:t>Hongkong: </a:t>
            </a:r>
            <a:r>
              <a:rPr lang="de-DE" sz="1100" b="0">
                <a:solidFill>
                  <a:schemeClr val="tx1"/>
                </a:solidFill>
                <a:latin typeface="Arial Narrow" panose="020B0606020202030204" pitchFamily="34" charset="0"/>
              </a:rPr>
              <a:t>Herausgegeben von Franklin Templeton Investments (Asia) Limited, 17/F, Chater House, 8 Connaught Road Central, Hongkong. </a:t>
            </a:r>
            <a:r>
              <a:rPr lang="de-DE" sz="1100">
                <a:solidFill>
                  <a:schemeClr val="tx1"/>
                </a:solidFill>
                <a:latin typeface="Arial Narrow" panose="020B0606020202030204" pitchFamily="34" charset="0"/>
              </a:rPr>
              <a:t>Japan</a:t>
            </a:r>
            <a:r>
              <a:rPr lang="de-DE" sz="1100" b="0">
                <a:solidFill>
                  <a:schemeClr val="tx1"/>
                </a:solidFill>
                <a:latin typeface="Arial Narrow" panose="020B0606020202030204" pitchFamily="34" charset="0"/>
              </a:rPr>
              <a:t>: Herausgegeben von Franklin Templeton Investments Japan Limited. </a:t>
            </a:r>
            <a:r>
              <a:rPr lang="de-DE" sz="1100">
                <a:solidFill>
                  <a:schemeClr val="tx1"/>
                </a:solidFill>
                <a:latin typeface="Arial Narrow" panose="020B0606020202030204" pitchFamily="34" charset="0"/>
              </a:rPr>
              <a:t>Korea:</a:t>
            </a:r>
            <a:r>
              <a:rPr lang="de-DE" sz="1100" b="0">
                <a:solidFill>
                  <a:schemeClr val="tx1"/>
                </a:solidFill>
                <a:latin typeface="Arial Narrow" panose="020B0606020202030204" pitchFamily="34" charset="0"/>
              </a:rPr>
              <a:t> Herausgegeben von Franklin Templeton Investment Trust Management Co., Ltd., 3rd fl., CCMM Building, 12 Youido-Dong, Youngdungpo-Gu, Seoul, Korea 150-968. </a:t>
            </a:r>
            <a:r>
              <a:rPr lang="de-DE" sz="1100">
                <a:solidFill>
                  <a:schemeClr val="tx1"/>
                </a:solidFill>
                <a:latin typeface="Arial Narrow" panose="020B0606020202030204" pitchFamily="34" charset="0"/>
              </a:rPr>
              <a:t>Malaysia: </a:t>
            </a:r>
            <a:r>
              <a:rPr lang="de-DE" sz="1100" b="0">
                <a:solidFill>
                  <a:schemeClr val="tx1"/>
                </a:solidFill>
                <a:latin typeface="Arial Narrow" panose="020B0606020202030204" pitchFamily="34" charset="0"/>
              </a:rPr>
              <a:t>Herausgegeben von Franklin Templeton Asset Management (Malaysia) Sdn. Bhd. &amp; Franklin Templeton GSC Asset Management Sdn. Bhd. Dieses Dokument wurde nicht von der Securities Commission Malaysia geprüft. </a:t>
            </a:r>
            <a:r>
              <a:rPr lang="de-DE" sz="1100">
                <a:solidFill>
                  <a:schemeClr val="tx1"/>
                </a:solidFill>
                <a:latin typeface="Arial Narrow" panose="020B0606020202030204" pitchFamily="34" charset="0"/>
              </a:rPr>
              <a:t>Singapur</a:t>
            </a:r>
            <a:r>
              <a:rPr lang="de-DE" sz="1100" b="0">
                <a:solidFill>
                  <a:schemeClr val="tx1"/>
                </a:solidFill>
                <a:latin typeface="Arial Narrow" panose="020B0606020202030204" pitchFamily="34" charset="0"/>
              </a:rPr>
              <a:t>: Herausgegeben von Templeton Asset Management Ltd. Register-Nr. (UEN) 199205211E, 7 Temasek Boulevard, #38-03 Suntec Tower One, 038987, Singapur.</a:t>
            </a:r>
          </a:p>
          <a:p>
            <a:pPr>
              <a:lnSpc>
                <a:spcPts val="1200"/>
              </a:lnSpc>
              <a:spcBef>
                <a:spcPts val="0"/>
              </a:spcBef>
              <a:spcAft>
                <a:spcPts val="300"/>
              </a:spcAft>
            </a:pPr>
            <a:endParaRPr lang="de-DE" sz="1100" b="0">
              <a:solidFill>
                <a:schemeClr val="tx1"/>
              </a:solidFill>
              <a:latin typeface="Arial Narrow" panose="020B0606020202030204" pitchFamily="34" charset="0"/>
            </a:endParaRPr>
          </a:p>
          <a:p>
            <a:pPr>
              <a:lnSpc>
                <a:spcPts val="1200"/>
              </a:lnSpc>
              <a:spcBef>
                <a:spcPts val="0"/>
              </a:spcBef>
              <a:spcAft>
                <a:spcPts val="300"/>
              </a:spcAft>
            </a:pPr>
            <a:r>
              <a:rPr lang="de-DE" sz="1100" b="0">
                <a:solidFill>
                  <a:schemeClr val="tx1"/>
                </a:solidFill>
                <a:latin typeface="Arial Narrow" panose="020B0606020202030204" pitchFamily="34" charset="0"/>
              </a:rPr>
              <a:t> Bitte besuchen Sie www.franklinresources.com. Von dort aus werden Sie zu Ihrer lokalen Franklin Templeton-Website weitergeleitet.</a:t>
            </a:r>
          </a:p>
          <a:p>
            <a:pPr>
              <a:lnSpc>
                <a:spcPts val="1200"/>
              </a:lnSpc>
              <a:spcAft>
                <a:spcPts val="300"/>
              </a:spcAft>
            </a:pPr>
            <a:endParaRPr lang="de-DE" sz="1100" b="0">
              <a:solidFill>
                <a:schemeClr val="tx1"/>
              </a:solidFill>
              <a:latin typeface="Arial Narrow" panose="020B0606020202030204" pitchFamily="34" charset="0"/>
            </a:endParaRPr>
          </a:p>
          <a:p>
            <a:pPr algn="l" rtl="0">
              <a:lnSpc>
                <a:spcPts val="1200"/>
              </a:lnSpc>
              <a:spcAft>
                <a:spcPts val="300"/>
              </a:spcAft>
            </a:pPr>
            <a:r>
              <a:rPr lang="de-de" sz="1100" b="0" i="0" u="none"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 2023 Franklin Templeton. Alle Rechte vorbehalten.</a:t>
            </a:r>
            <a:endParaRPr lang="de-de" sz="1100" b="0" i="0" u="none" baseline="0">
              <a:solidFill>
                <a:schemeClr val="tx1"/>
              </a:solidFill>
              <a:latin typeface="Arial Narrow" panose="020B0606020202030204" pitchFamily="34" charset="0"/>
            </a:endParaRPr>
          </a:p>
          <a:p>
            <a:pPr algn="l" rtl="0">
              <a:lnSpc>
                <a:spcPts val="1200"/>
              </a:lnSpc>
              <a:spcAft>
                <a:spcPts val="300"/>
              </a:spcAft>
            </a:pPr>
            <a:endParaRPr lang="de-de" sz="1100">
              <a:solidFill>
                <a:schemeClr val="tx1"/>
              </a:solidFill>
              <a:latin typeface="Arial Narrow" panose="020B0606020202030204" pitchFamily="34" charset="0"/>
            </a:endParaRPr>
          </a:p>
        </p:txBody>
      </p:sp>
      <p:sp>
        <p:nvSpPr>
          <p:cNvPr id="5" name="Text Placeholder 9">
            <a:extLst>
              <a:ext uri="{FF2B5EF4-FFF2-40B4-BE49-F238E27FC236}">
                <a16:creationId xmlns:a16="http://schemas.microsoft.com/office/drawing/2014/main" id="{EE91E32F-E232-113E-3B52-6D57C15CBBDF}"/>
              </a:ext>
            </a:extLst>
          </p:cNvPr>
          <p:cNvSpPr txBox="1">
            <a:spLocks/>
          </p:cNvSpPr>
          <p:nvPr/>
        </p:nvSpPr>
        <p:spPr>
          <a:xfrm>
            <a:off x="8617132" y="6392091"/>
            <a:ext cx="3116797" cy="302623"/>
          </a:xfrm>
          <a:prstGeom prst="rect">
            <a:avLst/>
          </a:prstGeom>
        </p:spPr>
        <p:txBody>
          <a:bodyPr lIns="0" tIns="0" rIns="0" bIns="0" anchor="b" anchorCtr="0"/>
          <a:lstStyle>
            <a:lvl1pPr indent="0" algn="r" defTabSz="1218895">
              <a:spcBef>
                <a:spcPct val="20000"/>
              </a:spcBef>
              <a:buFont typeface="Arial" panose="020B0604020202020204" pitchFamily="34" charset="0"/>
              <a:buNone/>
              <a:defRPr sz="800" baseline="0">
                <a:latin typeface="Arial" panose="020B0604020202020204" pitchFamily="34" charset="0"/>
                <a:cs typeface="Arial" panose="020B0604020202020204" pitchFamily="34" charset="0"/>
              </a:defRPr>
            </a:lvl1pPr>
            <a:lvl2pPr indent="0" defTabSz="1218895">
              <a:spcBef>
                <a:spcPct val="20000"/>
              </a:spcBef>
              <a:buFont typeface="Arial" panose="020B0604020202020204" pitchFamily="34" charset="0"/>
              <a:buNone/>
              <a:defRPr sz="800">
                <a:latin typeface="Arial" panose="020B0604020202020204" pitchFamily="34" charset="0"/>
                <a:cs typeface="Arial" panose="020B0604020202020204" pitchFamily="34" charset="0"/>
              </a:defRPr>
            </a:lvl2pPr>
            <a:lvl3pPr indent="0" defTabSz="1218895">
              <a:spcBef>
                <a:spcPct val="20000"/>
              </a:spcBef>
              <a:buFont typeface="Arial" panose="020B0604020202020204" pitchFamily="34" charset="0"/>
              <a:buNone/>
              <a:defRPr sz="800">
                <a:latin typeface="Arial" panose="020B0604020202020204" pitchFamily="34" charset="0"/>
                <a:cs typeface="Arial" panose="020B0604020202020204" pitchFamily="34" charset="0"/>
              </a:defRPr>
            </a:lvl3pPr>
            <a:lvl4pPr indent="0" defTabSz="1218895">
              <a:spcBef>
                <a:spcPct val="20000"/>
              </a:spcBef>
              <a:buFont typeface="Arial" panose="020B0604020202020204" pitchFamily="34" charset="0"/>
              <a:buNone/>
              <a:defRPr sz="800">
                <a:latin typeface="Arial" panose="020B0604020202020204" pitchFamily="34" charset="0"/>
                <a:cs typeface="Arial" panose="020B0604020202020204" pitchFamily="34" charset="0"/>
              </a:defRPr>
            </a:lvl4pPr>
            <a:lvl5pPr indent="0" defTabSz="1218895">
              <a:spcBef>
                <a:spcPct val="20000"/>
              </a:spcBef>
              <a:buFont typeface="Arial" panose="020B0604020202020204" pitchFamily="34" charset="0"/>
              <a:buNone/>
              <a:defRPr sz="800">
                <a:latin typeface="Arial" panose="020B0604020202020204" pitchFamily="34" charset="0"/>
                <a:cs typeface="Arial" panose="020B0604020202020204" pitchFamily="34" charset="0"/>
              </a:defRPr>
            </a:lvl5pPr>
            <a:lvl6pPr marL="3351962" indent="-304724" defTabSz="1218895">
              <a:spcBef>
                <a:spcPct val="20000"/>
              </a:spcBef>
              <a:buFont typeface="Arial" panose="020B0604020202020204" pitchFamily="34" charset="0"/>
              <a:buChar char="•"/>
              <a:defRPr sz="2666"/>
            </a:lvl6pPr>
            <a:lvl7pPr marL="3961409" indent="-304724" defTabSz="1218895">
              <a:spcBef>
                <a:spcPct val="20000"/>
              </a:spcBef>
              <a:buFont typeface="Arial" panose="020B0604020202020204" pitchFamily="34" charset="0"/>
              <a:buChar char="•"/>
              <a:defRPr sz="2666"/>
            </a:lvl7pPr>
            <a:lvl8pPr marL="4570857" indent="-304724" defTabSz="1218895">
              <a:spcBef>
                <a:spcPct val="20000"/>
              </a:spcBef>
              <a:buFont typeface="Arial" panose="020B0604020202020204" pitchFamily="34" charset="0"/>
              <a:buChar char="•"/>
              <a:defRPr sz="2666"/>
            </a:lvl8pPr>
            <a:lvl9pPr marL="5180305" indent="-304724" defTabSz="1218895">
              <a:spcBef>
                <a:spcPct val="20000"/>
              </a:spcBef>
              <a:buFont typeface="Arial" panose="020B0604020202020204" pitchFamily="34" charset="0"/>
              <a:buChar char="•"/>
              <a:defRPr sz="2666"/>
            </a:lvl9pPr>
          </a:lstStyle>
          <a:p>
            <a:r>
              <a:rPr lang="en-US" err="1"/>
              <a:t>Klimarisiken</a:t>
            </a:r>
            <a:r>
              <a:rPr lang="en-US"/>
              <a:t> Mai 2023_Weyerer_DE</a:t>
            </a:r>
          </a:p>
        </p:txBody>
      </p:sp>
    </p:spTree>
    <p:extLst>
      <p:ext uri="{BB962C8B-B14F-4D97-AF65-F5344CB8AC3E}">
        <p14:creationId xmlns:p14="http://schemas.microsoft.com/office/powerpoint/2010/main" val="447689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DDF6A6B-BF18-4947-6F01-C68005725DF7}"/>
              </a:ext>
            </a:extLst>
          </p:cNvPr>
          <p:cNvSpPr>
            <a:spLocks noGrp="1"/>
          </p:cNvSpPr>
          <p:nvPr>
            <p:ph type="body" sz="quarter" idx="11"/>
          </p:nvPr>
        </p:nvSpPr>
        <p:spPr>
          <a:xfrm>
            <a:off x="913686" y="1070612"/>
            <a:ext cx="6703854" cy="615425"/>
          </a:xfrm>
        </p:spPr>
        <p:txBody>
          <a:bodyPr/>
          <a:lstStyle/>
          <a:p>
            <a:r>
              <a:rPr lang="de-DE"/>
              <a:t>„Anhang“</a:t>
            </a:r>
          </a:p>
        </p:txBody>
      </p:sp>
    </p:spTree>
    <p:extLst>
      <p:ext uri="{BB962C8B-B14F-4D97-AF65-F5344CB8AC3E}">
        <p14:creationId xmlns:p14="http://schemas.microsoft.com/office/powerpoint/2010/main" val="832872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F79D67-5E34-4796-5695-DDCB0D889320}"/>
              </a:ext>
            </a:extLst>
          </p:cNvPr>
          <p:cNvSpPr>
            <a:spLocks noGrp="1"/>
          </p:cNvSpPr>
          <p:nvPr>
            <p:ph type="sldNum" sz="quarter" idx="4"/>
          </p:nvPr>
        </p:nvSpPr>
        <p:spPr/>
        <p:txBody>
          <a:bodyPr/>
          <a:lstStyle/>
          <a:p>
            <a:pPr algn="r" rtl="0"/>
            <a:fld id="{8DEE4CCE-E124-4EEF-808B-DF88997C2318}" type="slidenum">
              <a:rPr/>
              <a:pPr algn="r" rtl="0"/>
              <a:t>5</a:t>
            </a:fld>
            <a:endParaRPr lang="de-de"/>
          </a:p>
        </p:txBody>
      </p:sp>
      <p:sp>
        <p:nvSpPr>
          <p:cNvPr id="3" name="Text Placeholder 2">
            <a:extLst>
              <a:ext uri="{FF2B5EF4-FFF2-40B4-BE49-F238E27FC236}">
                <a16:creationId xmlns:a16="http://schemas.microsoft.com/office/drawing/2014/main" id="{A91A183C-8346-936D-CFBE-03BD71E6FE28}"/>
              </a:ext>
            </a:extLst>
          </p:cNvPr>
          <p:cNvSpPr>
            <a:spLocks noGrp="1"/>
          </p:cNvSpPr>
          <p:nvPr>
            <p:ph type="body" sz="quarter" idx="26"/>
          </p:nvPr>
        </p:nvSpPr>
        <p:spPr>
          <a:xfrm>
            <a:off x="1796732" y="6404876"/>
            <a:ext cx="8503920" cy="138499"/>
          </a:xfrm>
        </p:spPr>
        <p:txBody>
          <a:bodyPr/>
          <a:lstStyle/>
          <a:p>
            <a:pPr algn="l" rtl="0"/>
            <a:r>
              <a:rPr lang="de-de" b="0" i="0" u="none" baseline="0"/>
              <a:t>1. Am 2. Januar 2024 schloss Franklin Templeton die Übernahme von Putnam Investments ab und begann eine strategische Partnerschaft mit Power Corporation of Canada und Great-West Lifeco.</a:t>
            </a:r>
          </a:p>
        </p:txBody>
      </p:sp>
      <p:sp>
        <p:nvSpPr>
          <p:cNvPr id="4" name="Text Placeholder 3">
            <a:extLst>
              <a:ext uri="{FF2B5EF4-FFF2-40B4-BE49-F238E27FC236}">
                <a16:creationId xmlns:a16="http://schemas.microsoft.com/office/drawing/2014/main" id="{68FDC38B-B2F0-25AA-014E-EE3473E2A987}"/>
              </a:ext>
            </a:extLst>
          </p:cNvPr>
          <p:cNvSpPr>
            <a:spLocks noGrp="1"/>
          </p:cNvSpPr>
          <p:nvPr>
            <p:ph type="body" sz="quarter" idx="32"/>
          </p:nvPr>
        </p:nvSpPr>
        <p:spPr/>
        <p:txBody>
          <a:bodyPr/>
          <a:lstStyle/>
          <a:p>
            <a:pPr algn="l" rtl="0"/>
            <a:r>
              <a:rPr lang="de-de" b="1" i="0" u="none" baseline="0" dirty="0"/>
              <a:t>Anlageprozess, Philosophie und Stil bleiben erhalten</a:t>
            </a:r>
          </a:p>
          <a:p>
            <a:pPr lvl="1" algn="l" rtl="0"/>
            <a:r>
              <a:rPr lang="de-de" b="0" i="0" u="none" baseline="0" dirty="0"/>
              <a:t>Die Unternehmen von Franklin Templeton</a:t>
            </a:r>
          </a:p>
        </p:txBody>
      </p:sp>
      <p:grpSp>
        <p:nvGrpSpPr>
          <p:cNvPr id="29" name="Group 28">
            <a:extLst>
              <a:ext uri="{FF2B5EF4-FFF2-40B4-BE49-F238E27FC236}">
                <a16:creationId xmlns:a16="http://schemas.microsoft.com/office/drawing/2014/main" id="{F341AFD9-8640-C202-C7F1-691559A4DA19}"/>
              </a:ext>
            </a:extLst>
          </p:cNvPr>
          <p:cNvGrpSpPr/>
          <p:nvPr/>
        </p:nvGrpSpPr>
        <p:grpSpPr>
          <a:xfrm>
            <a:off x="1766252" y="1164418"/>
            <a:ext cx="8564880" cy="4529163"/>
            <a:chOff x="274320" y="1509299"/>
            <a:chExt cx="8564880" cy="4529163"/>
          </a:xfrm>
        </p:grpSpPr>
        <p:sp>
          <p:nvSpPr>
            <p:cNvPr id="6" name="object 6">
              <a:extLst>
                <a:ext uri="{FF2B5EF4-FFF2-40B4-BE49-F238E27FC236}">
                  <a16:creationId xmlns:a16="http://schemas.microsoft.com/office/drawing/2014/main" id="{94E4B7A9-26FE-0BB7-9F4B-EFEA7D7AC7AE}"/>
                </a:ext>
              </a:extLst>
            </p:cNvPr>
            <p:cNvSpPr txBox="1"/>
            <p:nvPr/>
          </p:nvSpPr>
          <p:spPr>
            <a:xfrm>
              <a:off x="274320" y="1509299"/>
              <a:ext cx="2023041" cy="461665"/>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a:p>
              <a:pPr>
                <a:spcBef>
                  <a:spcPts val="15"/>
                </a:spcBef>
              </a:pPr>
              <a:endParaRPr sz="1000">
                <a:cs typeface="Times New Roman"/>
              </a:endParaRPr>
            </a:p>
          </p:txBody>
        </p:sp>
        <p:sp>
          <p:nvSpPr>
            <p:cNvPr id="8" name="object 8">
              <a:extLst>
                <a:ext uri="{FF2B5EF4-FFF2-40B4-BE49-F238E27FC236}">
                  <a16:creationId xmlns:a16="http://schemas.microsoft.com/office/drawing/2014/main" id="{9FDEE8E3-4429-745F-D3EA-777677EA70E7}"/>
                </a:ext>
              </a:extLst>
            </p:cNvPr>
            <p:cNvSpPr txBox="1"/>
            <p:nvPr/>
          </p:nvSpPr>
          <p:spPr>
            <a:xfrm>
              <a:off x="274320" y="3305956"/>
              <a:ext cx="2023041" cy="461665"/>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a:p>
              <a:pPr>
                <a:spcBef>
                  <a:spcPts val="15"/>
                </a:spcBef>
              </a:pPr>
              <a:endParaRPr sz="1000">
                <a:cs typeface="Times New Roman"/>
              </a:endParaRPr>
            </a:p>
          </p:txBody>
        </p:sp>
        <p:sp>
          <p:nvSpPr>
            <p:cNvPr id="10" name="object 10">
              <a:extLst>
                <a:ext uri="{FF2B5EF4-FFF2-40B4-BE49-F238E27FC236}">
                  <a16:creationId xmlns:a16="http://schemas.microsoft.com/office/drawing/2014/main" id="{B1C14DCD-DE57-0664-6BA0-EAF4EDE13BD1}"/>
                </a:ext>
              </a:extLst>
            </p:cNvPr>
            <p:cNvSpPr txBox="1"/>
            <p:nvPr/>
          </p:nvSpPr>
          <p:spPr>
            <a:xfrm>
              <a:off x="274320" y="3876118"/>
              <a:ext cx="2023041" cy="307777"/>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p:txBody>
        </p:sp>
        <p:sp>
          <p:nvSpPr>
            <p:cNvPr id="12" name="object 12">
              <a:extLst>
                <a:ext uri="{FF2B5EF4-FFF2-40B4-BE49-F238E27FC236}">
                  <a16:creationId xmlns:a16="http://schemas.microsoft.com/office/drawing/2014/main" id="{153E7B5F-2AC8-6361-C051-4BDB88C98436}"/>
                </a:ext>
              </a:extLst>
            </p:cNvPr>
            <p:cNvSpPr txBox="1"/>
            <p:nvPr/>
          </p:nvSpPr>
          <p:spPr>
            <a:xfrm>
              <a:off x="2454930" y="1509299"/>
              <a:ext cx="2023041" cy="461665"/>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a:p>
              <a:pPr>
                <a:spcBef>
                  <a:spcPts val="20"/>
                </a:spcBef>
              </a:pPr>
              <a:endParaRPr sz="1000">
                <a:cs typeface="Times New Roman"/>
              </a:endParaRPr>
            </a:p>
          </p:txBody>
        </p:sp>
        <p:sp>
          <p:nvSpPr>
            <p:cNvPr id="14" name="object 14">
              <a:extLst>
                <a:ext uri="{FF2B5EF4-FFF2-40B4-BE49-F238E27FC236}">
                  <a16:creationId xmlns:a16="http://schemas.microsoft.com/office/drawing/2014/main" id="{739A86A7-C08B-F0A8-0A0E-97063DCAD27A}"/>
                </a:ext>
              </a:extLst>
            </p:cNvPr>
            <p:cNvSpPr txBox="1"/>
            <p:nvPr/>
          </p:nvSpPr>
          <p:spPr>
            <a:xfrm>
              <a:off x="2454930" y="3305956"/>
              <a:ext cx="2023041" cy="307777"/>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p:txBody>
        </p:sp>
        <p:sp>
          <p:nvSpPr>
            <p:cNvPr id="16" name="object 16">
              <a:extLst>
                <a:ext uri="{FF2B5EF4-FFF2-40B4-BE49-F238E27FC236}">
                  <a16:creationId xmlns:a16="http://schemas.microsoft.com/office/drawing/2014/main" id="{00034C13-6D00-AC4A-9E14-265C76415740}"/>
                </a:ext>
              </a:extLst>
            </p:cNvPr>
            <p:cNvSpPr txBox="1"/>
            <p:nvPr/>
          </p:nvSpPr>
          <p:spPr>
            <a:xfrm>
              <a:off x="2454930" y="3876118"/>
              <a:ext cx="2023041" cy="461665"/>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a:p>
              <a:pPr>
                <a:spcBef>
                  <a:spcPts val="15"/>
                </a:spcBef>
              </a:pPr>
              <a:endParaRPr sz="1000">
                <a:cs typeface="Times New Roman"/>
              </a:endParaRPr>
            </a:p>
          </p:txBody>
        </p:sp>
        <p:sp>
          <p:nvSpPr>
            <p:cNvPr id="21" name="object 24">
              <a:extLst>
                <a:ext uri="{FF2B5EF4-FFF2-40B4-BE49-F238E27FC236}">
                  <a16:creationId xmlns:a16="http://schemas.microsoft.com/office/drawing/2014/main" id="{B2207431-7FB7-6DFB-22CC-2F78FAE1B513}"/>
                </a:ext>
              </a:extLst>
            </p:cNvPr>
            <p:cNvSpPr txBox="1"/>
            <p:nvPr/>
          </p:nvSpPr>
          <p:spPr>
            <a:xfrm>
              <a:off x="6816159" y="1509299"/>
              <a:ext cx="2023041" cy="461665"/>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a:p>
              <a:pPr>
                <a:spcBef>
                  <a:spcPts val="15"/>
                </a:spcBef>
              </a:pPr>
              <a:endParaRPr sz="1000">
                <a:cs typeface="Times New Roman"/>
              </a:endParaRPr>
            </a:p>
          </p:txBody>
        </p:sp>
        <p:sp>
          <p:nvSpPr>
            <p:cNvPr id="5" name="object 5">
              <a:extLst>
                <a:ext uri="{FF2B5EF4-FFF2-40B4-BE49-F238E27FC236}">
                  <a16:creationId xmlns:a16="http://schemas.microsoft.com/office/drawing/2014/main" id="{6DAEBBA0-8B4E-C121-D263-E290DC366BC7}"/>
                </a:ext>
              </a:extLst>
            </p:cNvPr>
            <p:cNvSpPr/>
            <p:nvPr/>
          </p:nvSpPr>
          <p:spPr>
            <a:xfrm>
              <a:off x="274320" y="1726824"/>
              <a:ext cx="2023041" cy="1349428"/>
            </a:xfrm>
            <a:custGeom>
              <a:avLst/>
              <a:gdLst/>
              <a:ahLst/>
              <a:cxnLst/>
              <a:rect l="l" t="t" r="r" b="b"/>
              <a:pathLst>
                <a:path w="3131820"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711200"/>
              <a:r>
                <a:rPr lang="de-de" sz="1000" dirty="0">
                  <a:latin typeface="+mj-lt"/>
                  <a:ea typeface="TT Commons Pro"/>
                  <a:cs typeface="TT Commons Pro"/>
                </a:rPr>
                <a:t>Vermögensverwaltungs-</a:t>
              </a:r>
              <a:br>
                <a:rPr lang="de-de" sz="1000" dirty="0">
                  <a:latin typeface="+mj-lt"/>
                  <a:ea typeface="TT Commons Pro"/>
                  <a:cs typeface="TT Commons Pro"/>
                </a:rPr>
              </a:br>
              <a:r>
                <a:rPr lang="de-de" sz="1000" dirty="0">
                  <a:latin typeface="+mj-lt"/>
                  <a:ea typeface="TT Commons Pro"/>
                  <a:cs typeface="TT Commons Pro"/>
                </a:rPr>
                <a:t>kompetenz über Anlageklassen, </a:t>
              </a:r>
              <a:br>
                <a:rPr lang="de-de" sz="1000" dirty="0">
                  <a:latin typeface="+mj-lt"/>
                  <a:ea typeface="TT Commons Pro"/>
                  <a:cs typeface="TT Commons Pro"/>
                </a:rPr>
              </a:br>
              <a:r>
                <a:rPr lang="de-de" sz="1000" dirty="0">
                  <a:latin typeface="+mj-lt"/>
                  <a:ea typeface="TT Commons Pro"/>
                  <a:cs typeface="TT Commons Pro"/>
                </a:rPr>
                <a:t>Stile und Regionen hinweg</a:t>
              </a:r>
              <a:endParaRPr lang="de-de" sz="1000" dirty="0">
                <a:latin typeface="+mj-lt"/>
                <a:cs typeface="TT Commons Pro"/>
              </a:endParaRPr>
            </a:p>
          </p:txBody>
        </p:sp>
        <p:sp>
          <p:nvSpPr>
            <p:cNvPr id="7" name="object 7">
              <a:extLst>
                <a:ext uri="{FF2B5EF4-FFF2-40B4-BE49-F238E27FC236}">
                  <a16:creationId xmlns:a16="http://schemas.microsoft.com/office/drawing/2014/main" id="{311EBA63-3AB7-DFB3-C611-25435EC772D4}"/>
                </a:ext>
              </a:extLst>
            </p:cNvPr>
            <p:cNvSpPr/>
            <p:nvPr/>
          </p:nvSpPr>
          <p:spPr>
            <a:xfrm>
              <a:off x="274320" y="3207930"/>
              <a:ext cx="2023041" cy="1349428"/>
            </a:xfrm>
            <a:custGeom>
              <a:avLst/>
              <a:gdLst/>
              <a:ahLst/>
              <a:cxnLst/>
              <a:rect l="l" t="t" r="r" b="b"/>
              <a:pathLst>
                <a:path w="3131820"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250190">
                <a:lnSpc>
                  <a:spcPct val="107100"/>
                </a:lnSpc>
              </a:pPr>
              <a:r>
                <a:rPr lang="de-de" sz="1000" dirty="0">
                  <a:latin typeface="+mj-lt"/>
                  <a:ea typeface="TT Commons Pro"/>
                  <a:cs typeface="TT Commons Pro"/>
                </a:rPr>
                <a:t>Private-Real-Estate-Strategien, </a:t>
              </a:r>
              <a:br>
                <a:rPr lang="de-de" sz="1000" spc="-55" dirty="0">
                  <a:latin typeface="+mj-lt"/>
                  <a:cs typeface="TT Commons Pro"/>
                </a:rPr>
              </a:br>
              <a:r>
                <a:rPr lang="de-de" sz="1000" dirty="0">
                  <a:latin typeface="+mj-lt"/>
                  <a:ea typeface="TT Commons Pro"/>
                  <a:cs typeface="TT Commons Pro"/>
                </a:rPr>
                <a:t>die das gesamte Risiko-Rendite-</a:t>
              </a:r>
              <a:br>
                <a:rPr lang="de-de" sz="1000" dirty="0">
                  <a:latin typeface="+mj-lt"/>
                  <a:ea typeface="TT Commons Pro"/>
                  <a:cs typeface="TT Commons Pro"/>
                </a:rPr>
              </a:br>
              <a:r>
                <a:rPr lang="de-de" sz="1000" dirty="0">
                  <a:latin typeface="+mj-lt"/>
                  <a:ea typeface="TT Commons Pro"/>
                  <a:cs typeface="TT Commons Pro"/>
                </a:rPr>
                <a:t>Spektrum abdecken</a:t>
              </a:r>
              <a:endParaRPr lang="de-de" sz="1000" dirty="0">
                <a:latin typeface="+mj-lt"/>
                <a:cs typeface="TT Commons Pro"/>
              </a:endParaRPr>
            </a:p>
          </p:txBody>
        </p:sp>
        <p:sp>
          <p:nvSpPr>
            <p:cNvPr id="9" name="object 9">
              <a:extLst>
                <a:ext uri="{FF2B5EF4-FFF2-40B4-BE49-F238E27FC236}">
                  <a16:creationId xmlns:a16="http://schemas.microsoft.com/office/drawing/2014/main" id="{DF97D508-18D4-71A2-F047-7B0A83E17B3C}"/>
                </a:ext>
              </a:extLst>
            </p:cNvPr>
            <p:cNvSpPr/>
            <p:nvPr/>
          </p:nvSpPr>
          <p:spPr>
            <a:xfrm>
              <a:off x="274320" y="4689034"/>
              <a:ext cx="2023041" cy="1349428"/>
            </a:xfrm>
            <a:custGeom>
              <a:avLst/>
              <a:gdLst/>
              <a:ahLst/>
              <a:cxnLst/>
              <a:rect l="l" t="t" r="r" b="b"/>
              <a:pathLst>
                <a:path w="3131820" h="1705609">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650875">
                <a:lnSpc>
                  <a:spcPct val="107100"/>
                </a:lnSpc>
              </a:pPr>
              <a:r>
                <a:rPr lang="de-de" sz="1000">
                  <a:latin typeface="+mj-lt"/>
                  <a:ea typeface="TT Commons Pro"/>
                  <a:cs typeface="TT Commons Pro"/>
                </a:rPr>
                <a:t>Spezialist für nachhaltige Aktien </a:t>
              </a:r>
              <a:br>
                <a:rPr lang="de-de" sz="1000" spc="-15">
                  <a:latin typeface="+mj-lt"/>
                  <a:cs typeface="TT Commons Pro"/>
                </a:rPr>
              </a:br>
              <a:r>
                <a:rPr lang="de-de" sz="1000">
                  <a:latin typeface="+mj-lt"/>
                  <a:ea typeface="TT Commons Pro"/>
                  <a:cs typeface="TT Commons Pro"/>
                </a:rPr>
                <a:t>und Schwellenländeraktien</a:t>
              </a:r>
              <a:endParaRPr lang="de-de" sz="1000">
                <a:latin typeface="+mj-lt"/>
                <a:cs typeface="TT Commons Pro"/>
              </a:endParaRPr>
            </a:p>
          </p:txBody>
        </p:sp>
        <p:sp>
          <p:nvSpPr>
            <p:cNvPr id="11" name="object 11">
              <a:extLst>
                <a:ext uri="{FF2B5EF4-FFF2-40B4-BE49-F238E27FC236}">
                  <a16:creationId xmlns:a16="http://schemas.microsoft.com/office/drawing/2014/main" id="{BCEB5FDC-1C34-965E-D897-2A2597634E6D}"/>
                </a:ext>
              </a:extLst>
            </p:cNvPr>
            <p:cNvSpPr/>
            <p:nvPr/>
          </p:nvSpPr>
          <p:spPr>
            <a:xfrm>
              <a:off x="2454930" y="1726824"/>
              <a:ext cx="2023041" cy="1349428"/>
            </a:xfrm>
            <a:custGeom>
              <a:avLst/>
              <a:gdLst/>
              <a:ahLst/>
              <a:cxnLst/>
              <a:rect l="l" t="t" r="r" b="b"/>
              <a:pathLst>
                <a:path w="3131820"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a:r>
                <a:rPr lang="de-de" sz="1000" dirty="0">
                  <a:latin typeface="+mj-lt"/>
                  <a:ea typeface="TT Commons Pro"/>
                  <a:cs typeface="TT Commons Pro"/>
                </a:rPr>
                <a:t>Europäischer Kreditgeber im </a:t>
              </a:r>
              <a:br>
                <a:rPr lang="de-de" sz="1000" spc="-40" dirty="0">
                  <a:latin typeface="+mj-lt"/>
                  <a:cs typeface="TT Commons Pro"/>
                </a:rPr>
              </a:br>
              <a:r>
                <a:rPr lang="de-de" sz="1000" dirty="0">
                  <a:latin typeface="+mj-lt"/>
                  <a:ea typeface="TT Commons Pro"/>
                  <a:cs typeface="TT Commons Pro"/>
                </a:rPr>
                <a:t>Alternative-Credit-Segment</a:t>
              </a:r>
              <a:endParaRPr lang="de-de" sz="1000" dirty="0">
                <a:latin typeface="+mj-lt"/>
                <a:cs typeface="TT Commons Pro"/>
              </a:endParaRPr>
            </a:p>
          </p:txBody>
        </p:sp>
        <p:sp>
          <p:nvSpPr>
            <p:cNvPr id="13" name="object 13">
              <a:extLst>
                <a:ext uri="{FF2B5EF4-FFF2-40B4-BE49-F238E27FC236}">
                  <a16:creationId xmlns:a16="http://schemas.microsoft.com/office/drawing/2014/main" id="{5743F020-CF98-1075-19E1-9A4741416145}"/>
                </a:ext>
              </a:extLst>
            </p:cNvPr>
            <p:cNvSpPr/>
            <p:nvPr/>
          </p:nvSpPr>
          <p:spPr>
            <a:xfrm>
              <a:off x="2454930" y="3207930"/>
              <a:ext cx="2023041" cy="1349428"/>
            </a:xfrm>
            <a:custGeom>
              <a:avLst/>
              <a:gdLst/>
              <a:ahLst/>
              <a:cxnLst/>
              <a:rect l="l" t="t" r="r" b="b"/>
              <a:pathLst>
                <a:path w="3131820"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803910">
                <a:lnSpc>
                  <a:spcPct val="107100"/>
                </a:lnSpc>
              </a:pPr>
              <a:r>
                <a:rPr lang="de-de" sz="1000" dirty="0">
                  <a:latin typeface="+mj-lt"/>
                  <a:ea typeface="TT Commons Pro"/>
                  <a:cs typeface="TT Commons Pro"/>
                </a:rPr>
                <a:t>Für Strategien mit hohem </a:t>
              </a:r>
              <a:br>
                <a:rPr lang="de-de" sz="1000" dirty="0">
                  <a:latin typeface="+mj-lt"/>
                  <a:ea typeface="TT Commons Pro"/>
                  <a:cs typeface="TT Commons Pro"/>
                </a:rPr>
              </a:br>
              <a:r>
                <a:rPr lang="de-de" sz="1000" dirty="0">
                  <a:latin typeface="+mj-lt"/>
                  <a:ea typeface="TT Commons Pro"/>
                  <a:cs typeface="TT Commons Pro"/>
                </a:rPr>
                <a:t>Active Share bekannter </a:t>
              </a:r>
              <a:br>
                <a:rPr lang="de-de" sz="1000" dirty="0">
                  <a:latin typeface="+mj-lt"/>
                  <a:ea typeface="TT Commons Pro"/>
                  <a:cs typeface="TT Commons Pro"/>
                </a:rPr>
              </a:br>
              <a:r>
                <a:rPr lang="de-de" sz="1000" dirty="0">
                  <a:latin typeface="+mj-lt"/>
                  <a:ea typeface="TT Commons Pro"/>
                  <a:cs typeface="TT Commons Pro"/>
                </a:rPr>
                <a:t>Aktienmanager</a:t>
              </a:r>
              <a:endParaRPr lang="de-de" sz="1000" dirty="0">
                <a:latin typeface="+mj-lt"/>
                <a:cs typeface="TT Commons Pro"/>
              </a:endParaRPr>
            </a:p>
          </p:txBody>
        </p:sp>
        <p:sp>
          <p:nvSpPr>
            <p:cNvPr id="15" name="object 15">
              <a:extLst>
                <a:ext uri="{FF2B5EF4-FFF2-40B4-BE49-F238E27FC236}">
                  <a16:creationId xmlns:a16="http://schemas.microsoft.com/office/drawing/2014/main" id="{11424629-6A9A-D887-1B1E-BE3C09250A5C}"/>
                </a:ext>
              </a:extLst>
            </p:cNvPr>
            <p:cNvSpPr/>
            <p:nvPr/>
          </p:nvSpPr>
          <p:spPr>
            <a:xfrm>
              <a:off x="2454930" y="4689034"/>
              <a:ext cx="2023041" cy="1349428"/>
            </a:xfrm>
            <a:custGeom>
              <a:avLst/>
              <a:gdLst/>
              <a:ahLst/>
              <a:cxnLst/>
              <a:rect l="l" t="t" r="r" b="b"/>
              <a:pathLst>
                <a:path w="3131820" h="1705609">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287020">
                <a:lnSpc>
                  <a:spcPct val="107100"/>
                </a:lnSpc>
              </a:pPr>
              <a:r>
                <a:rPr lang="de-de" sz="1000">
                  <a:latin typeface="+mj-lt"/>
                  <a:ea typeface="TT Commons Pro"/>
                  <a:cs typeface="TT Commons Pro"/>
                </a:rPr>
                <a:t>Erzielt stilübergreifend </a:t>
              </a:r>
              <a:br>
                <a:rPr lang="de-de" sz="1000">
                  <a:latin typeface="+mj-lt"/>
                  <a:cs typeface="TT Commons Pro"/>
                </a:rPr>
              </a:br>
              <a:r>
                <a:rPr lang="de-de" sz="1000">
                  <a:latin typeface="+mj-lt"/>
                  <a:ea typeface="TT Commons Pro"/>
                  <a:cs typeface="TT Commons Pro"/>
                </a:rPr>
                <a:t>aktiengetriebenes Alpha</a:t>
              </a:r>
              <a:r>
                <a:rPr lang="de-de" sz="1000" spc="-10" baseline="30000">
                  <a:latin typeface="+mj-lt"/>
                  <a:ea typeface="TT Commons Pro"/>
                  <a:cs typeface="TT Commons Pro"/>
                </a:rPr>
                <a:t>1</a:t>
              </a:r>
              <a:endParaRPr lang="de-de" sz="1000" baseline="30000">
                <a:latin typeface="+mj-lt"/>
                <a:cs typeface="TT Commons Pro"/>
              </a:endParaRPr>
            </a:p>
          </p:txBody>
        </p:sp>
        <p:sp>
          <p:nvSpPr>
            <p:cNvPr id="17" name="object 17">
              <a:extLst>
                <a:ext uri="{FF2B5EF4-FFF2-40B4-BE49-F238E27FC236}">
                  <a16:creationId xmlns:a16="http://schemas.microsoft.com/office/drawing/2014/main" id="{27E26C03-39A1-C936-AF74-B0D6197F814D}"/>
                </a:ext>
              </a:extLst>
            </p:cNvPr>
            <p:cNvSpPr/>
            <p:nvPr/>
          </p:nvSpPr>
          <p:spPr>
            <a:xfrm>
              <a:off x="4635549" y="1726824"/>
              <a:ext cx="2023041" cy="1349428"/>
            </a:xfrm>
            <a:custGeom>
              <a:avLst/>
              <a:gdLst/>
              <a:ahLst/>
              <a:cxnLst/>
              <a:rect l="l" t="t" r="r" b="b"/>
              <a:pathLst>
                <a:path w="3131820"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749935">
                <a:lnSpc>
                  <a:spcPct val="107100"/>
                </a:lnSpc>
              </a:pPr>
              <a:r>
                <a:rPr lang="de-de" sz="1000" dirty="0">
                  <a:latin typeface="+mj-lt"/>
                  <a:ea typeface="TT Commons Pro"/>
                  <a:cs typeface="TT Commons Pro"/>
                </a:rPr>
                <a:t>Alternative-Credit-Anlagen, </a:t>
              </a:r>
              <a:br>
                <a:rPr lang="de-de" sz="1000" dirty="0">
                  <a:latin typeface="+mj-lt"/>
                  <a:ea typeface="TT Commons Pro"/>
                  <a:cs typeface="TT Commons Pro"/>
                </a:rPr>
              </a:br>
              <a:r>
                <a:rPr lang="de-de" sz="1000" dirty="0">
                  <a:latin typeface="+mj-lt"/>
                  <a:ea typeface="TT Commons Pro"/>
                  <a:cs typeface="TT Commons Pro"/>
                </a:rPr>
                <a:t>vor allem im Bereich Direct </a:t>
              </a:r>
              <a:br>
                <a:rPr lang="de-de" sz="1000" dirty="0">
                  <a:latin typeface="+mj-lt"/>
                  <a:ea typeface="TT Commons Pro"/>
                  <a:cs typeface="TT Commons Pro"/>
                </a:rPr>
              </a:br>
              <a:r>
                <a:rPr lang="de-de" sz="1000" dirty="0">
                  <a:latin typeface="+mj-lt"/>
                  <a:ea typeface="TT Commons Pro"/>
                  <a:cs typeface="TT Commons Pro"/>
                </a:rPr>
                <a:t>Lending</a:t>
              </a:r>
              <a:endParaRPr lang="de-de" sz="1000" dirty="0">
                <a:latin typeface="+mj-lt"/>
                <a:cs typeface="TT Commons Pro"/>
              </a:endParaRPr>
            </a:p>
          </p:txBody>
        </p:sp>
        <p:sp>
          <p:nvSpPr>
            <p:cNvPr id="18" name="object 19">
              <a:extLst>
                <a:ext uri="{FF2B5EF4-FFF2-40B4-BE49-F238E27FC236}">
                  <a16:creationId xmlns:a16="http://schemas.microsoft.com/office/drawing/2014/main" id="{AFC4AFB8-51AD-78FD-66C7-DA229DC68C7A}"/>
                </a:ext>
              </a:extLst>
            </p:cNvPr>
            <p:cNvSpPr/>
            <p:nvPr/>
          </p:nvSpPr>
          <p:spPr>
            <a:xfrm>
              <a:off x="4635549" y="3207930"/>
              <a:ext cx="2023041" cy="1349428"/>
            </a:xfrm>
            <a:custGeom>
              <a:avLst/>
              <a:gdLst/>
              <a:ahLst/>
              <a:cxnLst/>
              <a:rect l="l" t="t" r="r" b="b"/>
              <a:pathLst>
                <a:path w="3131820"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516890">
                <a:lnSpc>
                  <a:spcPct val="107100"/>
                </a:lnSpc>
              </a:pPr>
              <a:r>
                <a:rPr lang="de-de" sz="1000">
                  <a:latin typeface="+mj-lt"/>
                  <a:ea typeface="TT Commons Pro"/>
                  <a:cs typeface="TT Commons Pro"/>
                </a:rPr>
                <a:t>Hedgefonds-Investor mit einer </a:t>
              </a:r>
              <a:br>
                <a:rPr lang="de-de" sz="1000" spc="5">
                  <a:latin typeface="+mj-lt"/>
                  <a:cs typeface="TT Commons Pro"/>
                </a:rPr>
              </a:br>
              <a:r>
                <a:rPr lang="de-de" sz="1000">
                  <a:latin typeface="+mj-lt"/>
                  <a:ea typeface="TT Commons Pro"/>
                  <a:cs typeface="TT Commons Pro"/>
                </a:rPr>
                <a:t>risikoorientierten Philosophie</a:t>
              </a:r>
              <a:endParaRPr lang="de-de" sz="1000">
                <a:latin typeface="+mj-lt"/>
                <a:cs typeface="TT Commons Pro"/>
              </a:endParaRPr>
            </a:p>
          </p:txBody>
        </p:sp>
        <p:sp>
          <p:nvSpPr>
            <p:cNvPr id="19" name="object 21">
              <a:extLst>
                <a:ext uri="{FF2B5EF4-FFF2-40B4-BE49-F238E27FC236}">
                  <a16:creationId xmlns:a16="http://schemas.microsoft.com/office/drawing/2014/main" id="{4E112687-43D6-5B9C-19B2-0EC576467E50}"/>
                </a:ext>
              </a:extLst>
            </p:cNvPr>
            <p:cNvSpPr/>
            <p:nvPr/>
          </p:nvSpPr>
          <p:spPr>
            <a:xfrm>
              <a:off x="4635549" y="4689034"/>
              <a:ext cx="2023041" cy="1349428"/>
            </a:xfrm>
            <a:custGeom>
              <a:avLst/>
              <a:gdLst/>
              <a:ahLst/>
              <a:cxnLst/>
              <a:rect l="l" t="t" r="r" b="b"/>
              <a:pathLst>
                <a:path w="3131820" h="1705609">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284480">
                <a:lnSpc>
                  <a:spcPct val="107100"/>
                </a:lnSpc>
              </a:pPr>
              <a:r>
                <a:rPr lang="de-de" sz="1000" dirty="0">
                  <a:latin typeface="+mj-lt"/>
                  <a:ea typeface="TT Commons Pro"/>
                  <a:cs typeface="TT Commons Pro"/>
                </a:rPr>
                <a:t>Ein Pionier im Bereich </a:t>
              </a:r>
              <a:br>
                <a:rPr lang="de-de" sz="1000" dirty="0">
                  <a:latin typeface="+mj-lt"/>
                  <a:ea typeface="TT Commons Pro"/>
                  <a:cs typeface="TT Commons Pro"/>
                </a:rPr>
              </a:br>
              <a:r>
                <a:rPr lang="de-de" sz="1000" dirty="0">
                  <a:latin typeface="+mj-lt"/>
                  <a:ea typeface="TT Commons Pro"/>
                  <a:cs typeface="TT Commons Pro"/>
                </a:rPr>
                <a:t>Small-Cap-Investments </a:t>
              </a:r>
              <a:br>
                <a:rPr lang="de-de" sz="1000" spc="-30" dirty="0">
                  <a:latin typeface="+mj-lt"/>
                  <a:cs typeface="TT Commons Pro"/>
                </a:rPr>
              </a:br>
              <a:r>
                <a:rPr lang="de-de" sz="1000" dirty="0">
                  <a:latin typeface="+mj-lt"/>
                  <a:ea typeface="TT Commons Pro"/>
                  <a:cs typeface="TT Commons Pro"/>
                </a:rPr>
                <a:t>mit 45-jähriger Erfolgsbilanz</a:t>
              </a:r>
              <a:endParaRPr lang="de-de" sz="1000" dirty="0">
                <a:latin typeface="+mj-lt"/>
                <a:cs typeface="TT Commons Pro"/>
              </a:endParaRPr>
            </a:p>
          </p:txBody>
        </p:sp>
        <p:sp>
          <p:nvSpPr>
            <p:cNvPr id="20" name="object 23">
              <a:extLst>
                <a:ext uri="{FF2B5EF4-FFF2-40B4-BE49-F238E27FC236}">
                  <a16:creationId xmlns:a16="http://schemas.microsoft.com/office/drawing/2014/main" id="{C4F9E93B-1126-16BB-3493-16E29748C19C}"/>
                </a:ext>
              </a:extLst>
            </p:cNvPr>
            <p:cNvSpPr/>
            <p:nvPr/>
          </p:nvSpPr>
          <p:spPr>
            <a:xfrm>
              <a:off x="6816159" y="1726824"/>
              <a:ext cx="2023041" cy="1349428"/>
            </a:xfrm>
            <a:custGeom>
              <a:avLst/>
              <a:gdLst/>
              <a:ahLst/>
              <a:cxnLst/>
              <a:rect l="l" t="t" r="r" b="b"/>
              <a:pathLst>
                <a:path w="3131819"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666115">
                <a:lnSpc>
                  <a:spcPct val="107100"/>
                </a:lnSpc>
              </a:pPr>
              <a:r>
                <a:rPr lang="de-de" sz="1000" dirty="0">
                  <a:latin typeface="+mj-lt"/>
                  <a:ea typeface="TT Commons Pro"/>
                  <a:cs typeface="TT Commons Pro"/>
                </a:rPr>
                <a:t>Langfristiger Value-Investor </a:t>
              </a:r>
              <a:br>
                <a:rPr lang="de-de" sz="1000" spc="-20" dirty="0">
                  <a:latin typeface="+mj-lt"/>
                  <a:cs typeface="TT Commons Pro"/>
                </a:rPr>
              </a:br>
              <a:r>
                <a:rPr lang="de-de" sz="1000" dirty="0">
                  <a:latin typeface="+mj-lt"/>
                  <a:ea typeface="TT Commons Pro"/>
                  <a:cs typeface="TT Commons Pro"/>
                </a:rPr>
                <a:t>mit einer globalen makro-</a:t>
              </a:r>
              <a:br>
                <a:rPr lang="de-de" sz="1000" dirty="0">
                  <a:latin typeface="+mj-lt"/>
                  <a:ea typeface="TT Commons Pro"/>
                  <a:cs typeface="TT Commons Pro"/>
                </a:rPr>
              </a:br>
              <a:r>
                <a:rPr lang="de-de" sz="1000" dirty="0">
                  <a:latin typeface="+mj-lt"/>
                  <a:ea typeface="TT Commons Pro"/>
                  <a:cs typeface="TT Commons Pro"/>
                </a:rPr>
                <a:t>ökonomischen Perspektive</a:t>
              </a:r>
              <a:endParaRPr lang="de-de" sz="1000" dirty="0">
                <a:latin typeface="+mj-lt"/>
                <a:cs typeface="TT Commons Pro"/>
              </a:endParaRPr>
            </a:p>
          </p:txBody>
        </p:sp>
        <p:sp>
          <p:nvSpPr>
            <p:cNvPr id="22" name="object 25">
              <a:extLst>
                <a:ext uri="{FF2B5EF4-FFF2-40B4-BE49-F238E27FC236}">
                  <a16:creationId xmlns:a16="http://schemas.microsoft.com/office/drawing/2014/main" id="{2CB6B25B-B040-D144-A7A0-7144F0FAA434}"/>
                </a:ext>
              </a:extLst>
            </p:cNvPr>
            <p:cNvSpPr/>
            <p:nvPr/>
          </p:nvSpPr>
          <p:spPr>
            <a:xfrm>
              <a:off x="6816159" y="3207930"/>
              <a:ext cx="2023041" cy="1349428"/>
            </a:xfrm>
            <a:custGeom>
              <a:avLst/>
              <a:gdLst/>
              <a:ahLst/>
              <a:cxnLst/>
              <a:rect l="l" t="t" r="r" b="b"/>
              <a:pathLst>
                <a:path w="3131819" h="1705610">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683260">
                <a:lnSpc>
                  <a:spcPct val="107100"/>
                </a:lnSpc>
              </a:pPr>
              <a:r>
                <a:rPr lang="de-de" sz="1000" dirty="0">
                  <a:latin typeface="+mj-lt"/>
                  <a:ea typeface="TT Commons Pro"/>
                  <a:cs typeface="TT Commons Pro"/>
                </a:rPr>
                <a:t>Secondary Private Equity </a:t>
              </a:r>
              <a:br>
                <a:rPr lang="de-de" sz="1000" spc="-60" dirty="0">
                  <a:latin typeface="+mj-lt"/>
                  <a:cs typeface="TT Commons Pro"/>
                </a:rPr>
              </a:br>
              <a:r>
                <a:rPr lang="de-de" sz="1000" dirty="0">
                  <a:latin typeface="+mj-lt"/>
                  <a:ea typeface="TT Commons Pro"/>
                  <a:cs typeface="TT Commons Pro"/>
                </a:rPr>
                <a:t>und Co-Investments</a:t>
              </a:r>
              <a:endParaRPr lang="de-de" sz="1000" dirty="0">
                <a:latin typeface="+mj-lt"/>
                <a:cs typeface="TT Commons Pro"/>
              </a:endParaRPr>
            </a:p>
          </p:txBody>
        </p:sp>
        <p:sp>
          <p:nvSpPr>
            <p:cNvPr id="23" name="object 27">
              <a:extLst>
                <a:ext uri="{FF2B5EF4-FFF2-40B4-BE49-F238E27FC236}">
                  <a16:creationId xmlns:a16="http://schemas.microsoft.com/office/drawing/2014/main" id="{8D7D78B9-DAAD-6F34-94B4-CE1E62CF9B75}"/>
                </a:ext>
              </a:extLst>
            </p:cNvPr>
            <p:cNvSpPr/>
            <p:nvPr/>
          </p:nvSpPr>
          <p:spPr>
            <a:xfrm>
              <a:off x="6816159" y="4689034"/>
              <a:ext cx="2023041" cy="1349428"/>
            </a:xfrm>
            <a:custGeom>
              <a:avLst/>
              <a:gdLst/>
              <a:ahLst/>
              <a:cxnLst/>
              <a:rect l="l" t="t" r="r" b="b"/>
              <a:pathLst>
                <a:path w="3131819" h="1705609">
                  <a:moveTo>
                    <a:pt x="3131540" y="0"/>
                  </a:moveTo>
                  <a:lnTo>
                    <a:pt x="0" y="0"/>
                  </a:lnTo>
                  <a:lnTo>
                    <a:pt x="0" y="1705432"/>
                  </a:lnTo>
                  <a:lnTo>
                    <a:pt x="3131540" y="1705432"/>
                  </a:lnTo>
                  <a:lnTo>
                    <a:pt x="3131540" y="0"/>
                  </a:lnTo>
                  <a:close/>
                </a:path>
              </a:pathLst>
            </a:custGeom>
            <a:solidFill>
              <a:srgbClr val="E6E6E6">
                <a:alpha val="94999"/>
              </a:srgbClr>
            </a:solidFill>
          </p:spPr>
          <p:txBody>
            <a:bodyPr wrap="none" lIns="0" tIns="731520" rIns="0" bIns="0" rtlCol="0"/>
            <a:lstStyle/>
            <a:p>
              <a:pPr marL="182880" marR="593090">
                <a:lnSpc>
                  <a:spcPct val="107100"/>
                </a:lnSpc>
              </a:pPr>
              <a:r>
                <a:rPr lang="de-de" sz="1000" dirty="0">
                  <a:latin typeface="+mj-lt"/>
                  <a:ea typeface="TT Commons Pro"/>
                  <a:cs typeface="TT Commons Pro"/>
                </a:rPr>
                <a:t>Langfristig und fundamental </a:t>
              </a:r>
              <a:br>
                <a:rPr lang="de-de" sz="1000" dirty="0">
                  <a:latin typeface="+mj-lt"/>
                  <a:ea typeface="TT Commons Pro"/>
                  <a:cs typeface="TT Commons Pro"/>
                </a:rPr>
              </a:br>
              <a:r>
                <a:rPr lang="de-de" sz="1000" dirty="0">
                  <a:latin typeface="+mj-lt"/>
                  <a:ea typeface="TT Commons Pro"/>
                  <a:cs typeface="TT Commons Pro"/>
                </a:rPr>
                <a:t>orientierter globaler </a:t>
              </a:r>
              <a:br>
                <a:rPr lang="de-de" sz="1000" dirty="0">
                  <a:latin typeface="+mj-lt"/>
                  <a:ea typeface="TT Commons Pro"/>
                  <a:cs typeface="TT Commons Pro"/>
                </a:rPr>
              </a:br>
              <a:r>
                <a:rPr lang="de-de" sz="1000" dirty="0">
                  <a:latin typeface="+mj-lt"/>
                  <a:ea typeface="TT Commons Pro"/>
                  <a:cs typeface="TT Commons Pro"/>
                </a:rPr>
                <a:t>Anleihenmanager</a:t>
              </a:r>
              <a:endParaRPr lang="de-de" sz="1000" dirty="0">
                <a:latin typeface="+mj-lt"/>
                <a:cs typeface="TT Commons Pro"/>
              </a:endParaRPr>
            </a:p>
          </p:txBody>
        </p:sp>
        <p:sp>
          <p:nvSpPr>
            <p:cNvPr id="24" name="object 28">
              <a:extLst>
                <a:ext uri="{FF2B5EF4-FFF2-40B4-BE49-F238E27FC236}">
                  <a16:creationId xmlns:a16="http://schemas.microsoft.com/office/drawing/2014/main" id="{766010B0-BE35-6A7A-B556-FAFA92FF367A}"/>
                </a:ext>
              </a:extLst>
            </p:cNvPr>
            <p:cNvSpPr txBox="1"/>
            <p:nvPr/>
          </p:nvSpPr>
          <p:spPr>
            <a:xfrm>
              <a:off x="6816159" y="3876118"/>
              <a:ext cx="2023041" cy="461665"/>
            </a:xfrm>
            <a:prstGeom prst="rect">
              <a:avLst/>
            </a:prstGeom>
          </p:spPr>
          <p:txBody>
            <a:bodyPr vert="horz" wrap="square" lIns="0" tIns="0" rIns="0" bIns="0" rtlCol="0">
              <a:spAutoFit/>
            </a:bodyPr>
            <a:lstStyle/>
            <a:p>
              <a:pPr algn="l" rtl="0">
                <a:lnSpc>
                  <a:spcPct val="100000"/>
                </a:lnSpc>
              </a:pPr>
              <a:endParaRPr sz="1000">
                <a:cs typeface="Times New Roman"/>
              </a:endParaRPr>
            </a:p>
            <a:p>
              <a:pPr algn="l" rtl="0">
                <a:lnSpc>
                  <a:spcPct val="100000"/>
                </a:lnSpc>
              </a:pPr>
              <a:endParaRPr sz="1000">
                <a:cs typeface="Times New Roman"/>
              </a:endParaRPr>
            </a:p>
            <a:p>
              <a:pPr>
                <a:spcBef>
                  <a:spcPts val="15"/>
                </a:spcBef>
              </a:pPr>
              <a:endParaRPr sz="1000">
                <a:cs typeface="Times New Roman"/>
              </a:endParaRPr>
            </a:p>
          </p:txBody>
        </p:sp>
        <p:grpSp>
          <p:nvGrpSpPr>
            <p:cNvPr id="25" name="object 45">
              <a:extLst>
                <a:ext uri="{FF2B5EF4-FFF2-40B4-BE49-F238E27FC236}">
                  <a16:creationId xmlns:a16="http://schemas.microsoft.com/office/drawing/2014/main" id="{A9B91C09-B419-729D-8AAC-232D02C1869F}"/>
                </a:ext>
              </a:extLst>
            </p:cNvPr>
            <p:cNvGrpSpPr/>
            <p:nvPr/>
          </p:nvGrpSpPr>
          <p:grpSpPr>
            <a:xfrm>
              <a:off x="6990084" y="1875285"/>
              <a:ext cx="1284294" cy="307885"/>
              <a:chOff x="11041668" y="2003134"/>
              <a:chExt cx="1988185" cy="487045"/>
            </a:xfrm>
          </p:grpSpPr>
          <p:pic>
            <p:nvPicPr>
              <p:cNvPr id="26" name="object 46">
                <a:extLst>
                  <a:ext uri="{FF2B5EF4-FFF2-40B4-BE49-F238E27FC236}">
                    <a16:creationId xmlns:a16="http://schemas.microsoft.com/office/drawing/2014/main" id="{45923A17-97E6-D451-0122-AC2738D6E7F9}"/>
                  </a:ext>
                </a:extLst>
              </p:cNvPr>
              <p:cNvPicPr/>
              <p:nvPr/>
            </p:nvPicPr>
            <p:blipFill>
              <a:blip r:embed="rId2" cstate="print"/>
              <a:stretch>
                <a:fillRect/>
              </a:stretch>
            </p:blipFill>
            <p:spPr>
              <a:xfrm>
                <a:off x="11041668" y="2003134"/>
                <a:ext cx="1879904" cy="486586"/>
              </a:xfrm>
              <a:prstGeom prst="rect">
                <a:avLst/>
              </a:prstGeom>
            </p:spPr>
          </p:pic>
          <p:sp>
            <p:nvSpPr>
              <p:cNvPr id="27" name="object 47">
                <a:extLst>
                  <a:ext uri="{FF2B5EF4-FFF2-40B4-BE49-F238E27FC236}">
                    <a16:creationId xmlns:a16="http://schemas.microsoft.com/office/drawing/2014/main" id="{A4F3EFF5-2AC3-0CBF-0C8C-94797AD72894}"/>
                  </a:ext>
                </a:extLst>
              </p:cNvPr>
              <p:cNvSpPr/>
              <p:nvPr/>
            </p:nvSpPr>
            <p:spPr>
              <a:xfrm>
                <a:off x="12939294" y="2335110"/>
                <a:ext cx="90170" cy="125730"/>
              </a:xfrm>
              <a:custGeom>
                <a:avLst/>
                <a:gdLst/>
                <a:ahLst/>
                <a:cxnLst/>
                <a:rect l="l" t="t" r="r" b="b"/>
                <a:pathLst>
                  <a:path w="90169" h="125730">
                    <a:moveTo>
                      <a:pt x="90055" y="100330"/>
                    </a:moveTo>
                    <a:lnTo>
                      <a:pt x="27571" y="100330"/>
                    </a:lnTo>
                    <a:lnTo>
                      <a:pt x="27571" y="0"/>
                    </a:lnTo>
                    <a:lnTo>
                      <a:pt x="0" y="0"/>
                    </a:lnTo>
                    <a:lnTo>
                      <a:pt x="0" y="100330"/>
                    </a:lnTo>
                    <a:lnTo>
                      <a:pt x="0" y="125730"/>
                    </a:lnTo>
                    <a:lnTo>
                      <a:pt x="90055" y="125730"/>
                    </a:lnTo>
                    <a:lnTo>
                      <a:pt x="90055" y="100330"/>
                    </a:lnTo>
                    <a:close/>
                  </a:path>
                </a:pathLst>
              </a:custGeom>
              <a:solidFill>
                <a:srgbClr val="587B7C"/>
              </a:solidFill>
            </p:spPr>
            <p:txBody>
              <a:bodyPr wrap="square" lIns="0" tIns="0" rIns="0" bIns="0" rtlCol="0"/>
              <a:lstStyle/>
              <a:p>
                <a:endParaRPr sz="1000"/>
              </a:p>
            </p:txBody>
          </p:sp>
        </p:grpSp>
        <p:pic>
          <p:nvPicPr>
            <p:cNvPr id="28" name="object 63">
              <a:extLst>
                <a:ext uri="{FF2B5EF4-FFF2-40B4-BE49-F238E27FC236}">
                  <a16:creationId xmlns:a16="http://schemas.microsoft.com/office/drawing/2014/main" id="{5C1F689D-B98B-A354-BAC8-2CD506CABD23}"/>
                </a:ext>
              </a:extLst>
            </p:cNvPr>
            <p:cNvPicPr/>
            <p:nvPr/>
          </p:nvPicPr>
          <p:blipFill>
            <a:blip r:embed="rId3" cstate="print"/>
            <a:stretch>
              <a:fillRect/>
            </a:stretch>
          </p:blipFill>
          <p:spPr>
            <a:xfrm>
              <a:off x="4719103" y="3315353"/>
              <a:ext cx="1283975" cy="376494"/>
            </a:xfrm>
            <a:prstGeom prst="rect">
              <a:avLst/>
            </a:prstGeom>
          </p:spPr>
        </p:pic>
        <p:pic>
          <p:nvPicPr>
            <p:cNvPr id="30" name="Graphic 29">
              <a:extLst>
                <a:ext uri="{FF2B5EF4-FFF2-40B4-BE49-F238E27FC236}">
                  <a16:creationId xmlns:a16="http://schemas.microsoft.com/office/drawing/2014/main" id="{66B78964-B7FD-F0B1-0D3E-10D74B5FB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5271" y="1912736"/>
              <a:ext cx="1146136" cy="248132"/>
            </a:xfrm>
            <a:prstGeom prst="rect">
              <a:avLst/>
            </a:prstGeom>
          </p:spPr>
        </p:pic>
        <p:pic>
          <p:nvPicPr>
            <p:cNvPr id="31" name="Graphic 30">
              <a:extLst>
                <a:ext uri="{FF2B5EF4-FFF2-40B4-BE49-F238E27FC236}">
                  <a16:creationId xmlns:a16="http://schemas.microsoft.com/office/drawing/2014/main" id="{9AD85BAE-0585-7E6E-43E1-09C581C37B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881" y="1860414"/>
              <a:ext cx="1284294" cy="328209"/>
            </a:xfrm>
            <a:prstGeom prst="rect">
              <a:avLst/>
            </a:prstGeom>
          </p:spPr>
        </p:pic>
        <p:pic>
          <p:nvPicPr>
            <p:cNvPr id="32" name="Graphic 31">
              <a:extLst>
                <a:ext uri="{FF2B5EF4-FFF2-40B4-BE49-F238E27FC236}">
                  <a16:creationId xmlns:a16="http://schemas.microsoft.com/office/drawing/2014/main" id="{E481CA2D-D0BD-6814-05AE-3CFDA527D5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5349" y="3445070"/>
              <a:ext cx="1080022" cy="236783"/>
            </a:xfrm>
            <a:prstGeom prst="rect">
              <a:avLst/>
            </a:prstGeom>
          </p:spPr>
        </p:pic>
        <p:pic>
          <p:nvPicPr>
            <p:cNvPr id="33" name="Graphic 32">
              <a:extLst>
                <a:ext uri="{FF2B5EF4-FFF2-40B4-BE49-F238E27FC236}">
                  <a16:creationId xmlns:a16="http://schemas.microsoft.com/office/drawing/2014/main" id="{A1BFA452-A645-2ECC-7C44-7DBF0906F0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399" y="3446595"/>
              <a:ext cx="1188741" cy="212723"/>
            </a:xfrm>
            <a:prstGeom prst="rect">
              <a:avLst/>
            </a:prstGeom>
          </p:spPr>
        </p:pic>
        <p:pic>
          <p:nvPicPr>
            <p:cNvPr id="34" name="Graphic 33">
              <a:extLst>
                <a:ext uri="{FF2B5EF4-FFF2-40B4-BE49-F238E27FC236}">
                  <a16:creationId xmlns:a16="http://schemas.microsoft.com/office/drawing/2014/main" id="{0FE243FA-7BC5-A9B9-89E1-5D4EDA2587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90084" y="3426575"/>
              <a:ext cx="956373" cy="267784"/>
            </a:xfrm>
            <a:prstGeom prst="rect">
              <a:avLst/>
            </a:prstGeom>
          </p:spPr>
        </p:pic>
        <p:pic>
          <p:nvPicPr>
            <p:cNvPr id="35" name="Graphic 34">
              <a:extLst>
                <a:ext uri="{FF2B5EF4-FFF2-40B4-BE49-F238E27FC236}">
                  <a16:creationId xmlns:a16="http://schemas.microsoft.com/office/drawing/2014/main" id="{6A8EB825-21EA-BA73-718F-4F353A8FF78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98644" y="4899300"/>
              <a:ext cx="957177" cy="295425"/>
            </a:xfrm>
            <a:prstGeom prst="rect">
              <a:avLst/>
            </a:prstGeom>
          </p:spPr>
        </p:pic>
        <p:pic>
          <p:nvPicPr>
            <p:cNvPr id="36" name="object 23">
              <a:extLst>
                <a:ext uri="{FF2B5EF4-FFF2-40B4-BE49-F238E27FC236}">
                  <a16:creationId xmlns:a16="http://schemas.microsoft.com/office/drawing/2014/main" id="{1B889B38-30F5-8D0E-ACBD-CAD0233E24D5}"/>
                </a:ext>
              </a:extLst>
            </p:cNvPr>
            <p:cNvPicPr/>
            <p:nvPr/>
          </p:nvPicPr>
          <p:blipFill>
            <a:blip r:embed="rId16" cstate="print"/>
            <a:stretch>
              <a:fillRect/>
            </a:stretch>
          </p:blipFill>
          <p:spPr>
            <a:xfrm>
              <a:off x="2635349" y="4903415"/>
              <a:ext cx="1052430" cy="257261"/>
            </a:xfrm>
            <a:prstGeom prst="rect">
              <a:avLst/>
            </a:prstGeom>
          </p:spPr>
        </p:pic>
        <p:pic>
          <p:nvPicPr>
            <p:cNvPr id="37" name="Graphic 36">
              <a:extLst>
                <a:ext uri="{FF2B5EF4-FFF2-40B4-BE49-F238E27FC236}">
                  <a16:creationId xmlns:a16="http://schemas.microsoft.com/office/drawing/2014/main" id="{160E4E9A-F17D-6FA1-8657-A8042C4704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5398" y="4899341"/>
              <a:ext cx="1106763" cy="302904"/>
            </a:xfrm>
            <a:prstGeom prst="rect">
              <a:avLst/>
            </a:prstGeom>
          </p:spPr>
        </p:pic>
        <p:pic>
          <p:nvPicPr>
            <p:cNvPr id="38" name="Graphic 37">
              <a:extLst>
                <a:ext uri="{FF2B5EF4-FFF2-40B4-BE49-F238E27FC236}">
                  <a16:creationId xmlns:a16="http://schemas.microsoft.com/office/drawing/2014/main" id="{41AFEE1C-0B2B-DCEF-02EA-8CCA8DC2DAF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63832" y="4880974"/>
              <a:ext cx="1214349" cy="290154"/>
            </a:xfrm>
            <a:prstGeom prst="rect">
              <a:avLst/>
            </a:prstGeom>
          </p:spPr>
        </p:pic>
        <p:pic>
          <p:nvPicPr>
            <p:cNvPr id="40" name="Graphic 39">
              <a:extLst>
                <a:ext uri="{FF2B5EF4-FFF2-40B4-BE49-F238E27FC236}">
                  <a16:creationId xmlns:a16="http://schemas.microsoft.com/office/drawing/2014/main" id="{9F2895B9-6F6B-10D8-3C38-B7C2850DE51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48124" y="1985616"/>
              <a:ext cx="1691640" cy="97759"/>
            </a:xfrm>
            <a:prstGeom prst="rect">
              <a:avLst/>
            </a:prstGeom>
          </p:spPr>
        </p:pic>
      </p:grpSp>
    </p:spTree>
    <p:extLst>
      <p:ext uri="{BB962C8B-B14F-4D97-AF65-F5344CB8AC3E}">
        <p14:creationId xmlns:p14="http://schemas.microsoft.com/office/powerpoint/2010/main" val="292342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738191-5240-760E-B579-846F3C1900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88" y="894"/>
            <a:ext cx="12185651" cy="6856214"/>
          </a:xfrm>
          <a:prstGeom prst="rect">
            <a:avLst/>
          </a:prstGeom>
        </p:spPr>
      </p:pic>
      <p:sp>
        <p:nvSpPr>
          <p:cNvPr id="3" name="Foliennummernplatzhalter 2">
            <a:extLst>
              <a:ext uri="{FF2B5EF4-FFF2-40B4-BE49-F238E27FC236}">
                <a16:creationId xmlns:a16="http://schemas.microsoft.com/office/drawing/2014/main" id="{5F922940-9E75-F7AA-C988-2762BF456708}"/>
              </a:ext>
            </a:extLst>
          </p:cNvPr>
          <p:cNvSpPr>
            <a:spLocks noGrp="1"/>
          </p:cNvSpPr>
          <p:nvPr>
            <p:ph type="sldNum" sz="quarter" idx="4"/>
          </p:nvPr>
        </p:nvSpPr>
        <p:spPr/>
        <p:txBody>
          <a:bodyPr/>
          <a:lstStyle/>
          <a:p>
            <a:fld id="{8DEE4CCE-E124-4EEF-808B-DF88997C2318}" type="slidenum">
              <a:rPr lang="en-US">
                <a:solidFill>
                  <a:srgbClr val="000000"/>
                </a:solidFill>
              </a:rPr>
              <a:pPr/>
              <a:t>6</a:t>
            </a:fld>
            <a:endParaRPr lang="en-US">
              <a:solidFill>
                <a:srgbClr val="000000"/>
              </a:solidFill>
            </a:endParaRPr>
          </a:p>
        </p:txBody>
      </p:sp>
      <p:sp>
        <p:nvSpPr>
          <p:cNvPr id="7" name="TextBox 5">
            <a:extLst>
              <a:ext uri="{FF2B5EF4-FFF2-40B4-BE49-F238E27FC236}">
                <a16:creationId xmlns:a16="http://schemas.microsoft.com/office/drawing/2014/main" id="{E4A25B6C-1C86-F3DE-866B-DDAE3F4093DC}"/>
              </a:ext>
            </a:extLst>
          </p:cNvPr>
          <p:cNvSpPr txBox="1"/>
          <p:nvPr/>
        </p:nvSpPr>
        <p:spPr>
          <a:xfrm>
            <a:off x="1363257" y="1641259"/>
            <a:ext cx="4969992" cy="1569251"/>
          </a:xfrm>
          <a:prstGeom prst="rect">
            <a:avLst/>
          </a:prstGeom>
          <a:noFill/>
        </p:spPr>
        <p:txBody>
          <a:bodyPr wrap="square" rtlCol="0">
            <a:spAutoFit/>
          </a:bodyPr>
          <a:lstStyle/>
          <a:p>
            <a:pPr algn="ctr"/>
            <a:r>
              <a:rPr lang="de-DE" sz="9597" b="1">
                <a:solidFill>
                  <a:srgbClr val="FFFFFF"/>
                </a:solidFill>
                <a:latin typeface="Arial"/>
              </a:rPr>
              <a:t>ESG</a:t>
            </a:r>
            <a:endParaRPr lang="en-US" sz="9597" b="1">
              <a:solidFill>
                <a:srgbClr val="FFFFFF"/>
              </a:solidFill>
              <a:latin typeface="Arial"/>
            </a:endParaRPr>
          </a:p>
        </p:txBody>
      </p:sp>
      <p:pic>
        <p:nvPicPr>
          <p:cNvPr id="4" name="frametraxx_preview_Echoes.mp3">
            <a:hlinkClick r:id="" action="ppaction://media"/>
            <a:extLst>
              <a:ext uri="{FF2B5EF4-FFF2-40B4-BE49-F238E27FC236}">
                <a16:creationId xmlns:a16="http://schemas.microsoft.com/office/drawing/2014/main" id="{74174E3D-3A5B-A08B-3E0C-8EB1CF451A81}"/>
              </a:ext>
            </a:extLst>
          </p:cNvPr>
          <p:cNvPicPr>
            <a:picLocks noChangeAspect="1"/>
          </p:cNvPicPr>
          <p:nvPr>
            <a:audioFile r:link="rId2"/>
            <p:extLst>
              <p:ext uri="{DAA4B4D4-6D71-4841-9C94-3DE7FCFB9230}">
                <p14:media xmlns:p14="http://schemas.microsoft.com/office/powerpoint/2010/main" r:embed="rId1">
                  <p14:fade out="750"/>
                </p14:media>
              </p:ext>
            </p:extLst>
          </p:nvPr>
        </p:nvPicPr>
        <p:blipFill>
          <a:blip r:embed="rId6"/>
          <a:stretch>
            <a:fillRect/>
          </a:stretch>
        </p:blipFill>
        <p:spPr>
          <a:xfrm>
            <a:off x="366472" y="5887701"/>
            <a:ext cx="812588" cy="812588"/>
          </a:xfrm>
          <a:prstGeom prst="rect">
            <a:avLst/>
          </a:prstGeom>
        </p:spPr>
      </p:pic>
      <p:pic>
        <p:nvPicPr>
          <p:cNvPr id="10" name="Picture 14">
            <a:extLst>
              <a:ext uri="{FF2B5EF4-FFF2-40B4-BE49-F238E27FC236}">
                <a16:creationId xmlns:a16="http://schemas.microsoft.com/office/drawing/2014/main" id="{55B24215-D363-3ECC-DA4A-37F6A771B348}"/>
              </a:ext>
            </a:extLst>
          </p:cNvPr>
          <p:cNvPicPr>
            <a:picLocks noChangeAspect="1"/>
          </p:cNvPicPr>
          <p:nvPr/>
        </p:nvPicPr>
        <p:blipFill rotWithShape="1">
          <a:blip r:embed="rId7"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Tree>
    <p:extLst>
      <p:ext uri="{BB962C8B-B14F-4D97-AF65-F5344CB8AC3E}">
        <p14:creationId xmlns:p14="http://schemas.microsoft.com/office/powerpoint/2010/main" val="403992282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par>
                                <p:cTn id="10" presetID="6" presetClass="emph" presetSubtype="0" fill="hold" grpId="0" nodeType="withEffect">
                                  <p:stCondLst>
                                    <p:cond delay="1500"/>
                                  </p:stCondLst>
                                  <p:childTnLst>
                                    <p:animScale>
                                      <p:cBhvr>
                                        <p:cTn id="11" dur="5000" fill="hold"/>
                                        <p:tgtEl>
                                          <p:spTgt spid="7"/>
                                        </p:tgtEl>
                                      </p:cBhvr>
                                      <p:by x="150000" y="150000"/>
                                    </p:animScale>
                                  </p:childTnLst>
                                </p:cTn>
                              </p:par>
                              <p:par>
                                <p:cTn id="12" presetID="1" presetClass="mediacall" presetSubtype="0" fill="hold" nodeType="withEffect">
                                  <p:stCondLst>
                                    <p:cond delay="0"/>
                                  </p:stCondLst>
                                  <p:childTnLst>
                                    <p:cmd type="call" cmd="playFrom(0.0)">
                                      <p:cBhvr>
                                        <p:cTn id="1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4" fill="hold" display="0">
                  <p:stCondLst>
                    <p:cond delay="indefinite"/>
                  </p:stCondLst>
                  <p:endCondLst>
                    <p:cond evt="onStopAudio" delay="0">
                      <p:tgtEl>
                        <p:sldTgt/>
                      </p:tgtEl>
                    </p:cond>
                  </p:endCondLst>
                </p:cTn>
                <p:tgtEl>
                  <p:spTgt spid="4"/>
                </p:tgtEl>
              </p:cMediaNode>
            </p:audio>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C9C4FD8-9FB2-555E-3C93-4BFB01271D2B}"/>
              </a:ext>
            </a:extLst>
          </p:cNvPr>
          <p:cNvSpPr/>
          <p:nvPr/>
        </p:nvSpPr>
        <p:spPr>
          <a:xfrm>
            <a:off x="1588" y="893"/>
            <a:ext cx="12185651" cy="68562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solidFill>
                <a:srgbClr val="FFFFFF"/>
              </a:solidFill>
              <a:latin typeface="Arial"/>
            </a:endParaRPr>
          </a:p>
        </p:txBody>
      </p:sp>
      <p:sp>
        <p:nvSpPr>
          <p:cNvPr id="7" name="TextBox 5">
            <a:extLst>
              <a:ext uri="{FF2B5EF4-FFF2-40B4-BE49-F238E27FC236}">
                <a16:creationId xmlns:a16="http://schemas.microsoft.com/office/drawing/2014/main" id="{E4A25B6C-1C86-F3DE-866B-DDAE3F4093DC}"/>
              </a:ext>
            </a:extLst>
          </p:cNvPr>
          <p:cNvSpPr txBox="1"/>
          <p:nvPr/>
        </p:nvSpPr>
        <p:spPr>
          <a:xfrm>
            <a:off x="1366315" y="1637223"/>
            <a:ext cx="4969992" cy="1569251"/>
          </a:xfrm>
          <a:prstGeom prst="rect">
            <a:avLst/>
          </a:prstGeom>
          <a:noFill/>
        </p:spPr>
        <p:txBody>
          <a:bodyPr wrap="square" rtlCol="0">
            <a:spAutoFit/>
          </a:bodyPr>
          <a:lstStyle/>
          <a:p>
            <a:pPr algn="ctr"/>
            <a:r>
              <a:rPr lang="de-DE" sz="9597" b="1">
                <a:solidFill>
                  <a:srgbClr val="FFFFFF"/>
                </a:solidFill>
                <a:latin typeface="Arial"/>
              </a:rPr>
              <a:t>ESG</a:t>
            </a:r>
            <a:endParaRPr lang="en-US" sz="9597" b="1">
              <a:solidFill>
                <a:srgbClr val="FFFFFF"/>
              </a:solidFill>
              <a:latin typeface="Arial"/>
            </a:endParaRPr>
          </a:p>
        </p:txBody>
      </p:sp>
      <p:sp>
        <p:nvSpPr>
          <p:cNvPr id="3" name="Foliennummernplatzhalter 2">
            <a:extLst>
              <a:ext uri="{FF2B5EF4-FFF2-40B4-BE49-F238E27FC236}">
                <a16:creationId xmlns:a16="http://schemas.microsoft.com/office/drawing/2014/main" id="{5F922940-9E75-F7AA-C988-2762BF456708}"/>
              </a:ext>
            </a:extLst>
          </p:cNvPr>
          <p:cNvSpPr>
            <a:spLocks noGrp="1"/>
          </p:cNvSpPr>
          <p:nvPr>
            <p:ph type="sldNum" sz="quarter" idx="4"/>
          </p:nvPr>
        </p:nvSpPr>
        <p:spPr/>
        <p:txBody>
          <a:bodyPr/>
          <a:lstStyle/>
          <a:p>
            <a:fld id="{8DEE4CCE-E124-4EEF-808B-DF88997C2318}" type="slidenum">
              <a:rPr lang="en-US">
                <a:solidFill>
                  <a:srgbClr val="000000"/>
                </a:solidFill>
              </a:rPr>
              <a:pPr/>
              <a:t>7</a:t>
            </a:fld>
            <a:endParaRPr lang="en-US">
              <a:solidFill>
                <a:srgbClr val="000000"/>
              </a:solidFill>
            </a:endParaRPr>
          </a:p>
        </p:txBody>
      </p:sp>
      <p:sp>
        <p:nvSpPr>
          <p:cNvPr id="2" name="Textfeld 1">
            <a:extLst>
              <a:ext uri="{FF2B5EF4-FFF2-40B4-BE49-F238E27FC236}">
                <a16:creationId xmlns:a16="http://schemas.microsoft.com/office/drawing/2014/main" id="{45D4C3EF-CBD6-6D1D-B553-C31C38E43A51}"/>
              </a:ext>
            </a:extLst>
          </p:cNvPr>
          <p:cNvSpPr txBox="1"/>
          <p:nvPr/>
        </p:nvSpPr>
        <p:spPr>
          <a:xfrm>
            <a:off x="2548070" y="3548690"/>
            <a:ext cx="9037062" cy="1476943"/>
          </a:xfrm>
          <a:prstGeom prst="rect">
            <a:avLst/>
          </a:prstGeom>
          <a:noFill/>
        </p:spPr>
        <p:txBody>
          <a:bodyPr wrap="square" lIns="0" tIns="0" rIns="0" bIns="0" rtlCol="0">
            <a:spAutoFit/>
          </a:bodyPr>
          <a:lstStyle/>
          <a:p>
            <a:r>
              <a:rPr lang="de-DE" sz="4799" b="1">
                <a:solidFill>
                  <a:srgbClr val="FFFFFF"/>
                </a:solidFill>
                <a:latin typeface="Arial"/>
              </a:rPr>
              <a:t>… ist gekommen, </a:t>
            </a:r>
            <a:br>
              <a:rPr lang="de-DE" sz="4799" b="1">
                <a:solidFill>
                  <a:srgbClr val="FFFFFF"/>
                </a:solidFill>
                <a:latin typeface="Arial"/>
              </a:rPr>
            </a:br>
            <a:r>
              <a:rPr lang="de-DE" sz="4799" b="1">
                <a:solidFill>
                  <a:srgbClr val="FFFFFF"/>
                </a:solidFill>
                <a:latin typeface="Arial"/>
              </a:rPr>
              <a:t>um zu bleiben</a:t>
            </a:r>
          </a:p>
        </p:txBody>
      </p:sp>
      <p:sp>
        <p:nvSpPr>
          <p:cNvPr id="4" name="Textfeld 3">
            <a:extLst>
              <a:ext uri="{FF2B5EF4-FFF2-40B4-BE49-F238E27FC236}">
                <a16:creationId xmlns:a16="http://schemas.microsoft.com/office/drawing/2014/main" id="{91E620C9-7F9E-AF3E-BAC1-23ECF080E66A}"/>
              </a:ext>
            </a:extLst>
          </p:cNvPr>
          <p:cNvSpPr txBox="1"/>
          <p:nvPr/>
        </p:nvSpPr>
        <p:spPr>
          <a:xfrm>
            <a:off x="5824871" y="1929575"/>
            <a:ext cx="4412416" cy="1661560"/>
          </a:xfrm>
          <a:prstGeom prst="rect">
            <a:avLst/>
          </a:prstGeom>
          <a:noFill/>
        </p:spPr>
        <p:txBody>
          <a:bodyPr wrap="square" lIns="0" tIns="0" rIns="0" bIns="0" rtlCol="0">
            <a:spAutoFit/>
          </a:bodyPr>
          <a:lstStyle/>
          <a:p>
            <a:r>
              <a:rPr lang="de-DE" sz="1799">
                <a:solidFill>
                  <a:srgbClr val="FFFFFF"/>
                </a:solidFill>
                <a:latin typeface="Arial"/>
              </a:rPr>
              <a:t>ESG findet sich in allen Lebensbereichen wieder und ist nicht mehr wegzudenken; ganz im Gegenteil: es wird immer wichtiger und immer mehr auch durch Gesetz fest in der Gesellschaft verankert.</a:t>
            </a:r>
            <a:endParaRPr lang="en-US" sz="1799">
              <a:solidFill>
                <a:srgbClr val="FFFFFF"/>
              </a:solidFill>
              <a:latin typeface="Arial"/>
            </a:endParaRPr>
          </a:p>
          <a:p>
            <a:endParaRPr lang="de-DE" sz="1799">
              <a:solidFill>
                <a:srgbClr val="FFFFFF"/>
              </a:solidFill>
              <a:latin typeface="Arial"/>
            </a:endParaRPr>
          </a:p>
        </p:txBody>
      </p:sp>
      <p:pic>
        <p:nvPicPr>
          <p:cNvPr id="13" name="Grafik 12">
            <a:extLst>
              <a:ext uri="{FF2B5EF4-FFF2-40B4-BE49-F238E27FC236}">
                <a16:creationId xmlns:a16="http://schemas.microsoft.com/office/drawing/2014/main" id="{68738191-5240-760E-B579-846F3C1900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88" y="893"/>
            <a:ext cx="12185651" cy="6856214"/>
          </a:xfrm>
          <a:prstGeom prst="rect">
            <a:avLst/>
          </a:prstGeom>
        </p:spPr>
      </p:pic>
      <p:pic>
        <p:nvPicPr>
          <p:cNvPr id="8" name="Picture 14">
            <a:extLst>
              <a:ext uri="{FF2B5EF4-FFF2-40B4-BE49-F238E27FC236}">
                <a16:creationId xmlns:a16="http://schemas.microsoft.com/office/drawing/2014/main" id="{3A84A693-D0FF-BA12-D38F-DD1E8DAC6DF5}"/>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10144204" y="92309"/>
            <a:ext cx="1788287" cy="658898"/>
          </a:xfrm>
          <a:prstGeom prst="rect">
            <a:avLst/>
          </a:prstGeom>
        </p:spPr>
      </p:pic>
    </p:spTree>
    <p:extLst>
      <p:ext uri="{BB962C8B-B14F-4D97-AF65-F5344CB8AC3E}">
        <p14:creationId xmlns:p14="http://schemas.microsoft.com/office/powerpoint/2010/main" val="2937903017"/>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5000"/>
                                        <p:tgtEl>
                                          <p:spTgt spid="13"/>
                                        </p:tgtEl>
                                      </p:cBhvr>
                                    </p:animEffect>
                                    <p:set>
                                      <p:cBhvr>
                                        <p:cTn id="7" dur="1" fill="hold">
                                          <p:stCondLst>
                                            <p:cond delay="4999"/>
                                          </p:stCondLst>
                                        </p:cTn>
                                        <p:tgtEl>
                                          <p:spTgt spid="13"/>
                                        </p:tgtEl>
                                        <p:attrNameLst>
                                          <p:attrName>style.visibility</p:attrName>
                                        </p:attrNameLst>
                                      </p:cBhvr>
                                      <p:to>
                                        <p:strVal val="hidden"/>
                                      </p:to>
                                    </p:se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ussdiagramm: Prozess 10">
            <a:extLst>
              <a:ext uri="{FF2B5EF4-FFF2-40B4-BE49-F238E27FC236}">
                <a16:creationId xmlns:a16="http://schemas.microsoft.com/office/drawing/2014/main" id="{70E0EBBE-9EC6-747C-1849-47C052A04AFE}"/>
              </a:ext>
            </a:extLst>
          </p:cNvPr>
          <p:cNvSpPr/>
          <p:nvPr/>
        </p:nvSpPr>
        <p:spPr>
          <a:xfrm>
            <a:off x="4479398" y="2655895"/>
            <a:ext cx="3765430" cy="1311215"/>
          </a:xfrm>
          <a:prstGeom prst="flowChartProcess">
            <a:avLst/>
          </a:prstGeom>
          <a:solidFill>
            <a:srgbClr val="1446E1"/>
          </a:solidFill>
          <a:ln>
            <a:solidFill>
              <a:srgbClr val="1446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600"/>
              <a:t>ESG</a:t>
            </a:r>
          </a:p>
        </p:txBody>
      </p:sp>
      <p:sp>
        <p:nvSpPr>
          <p:cNvPr id="8" name="Flussdiagramm: Verbinder 7">
            <a:extLst>
              <a:ext uri="{FF2B5EF4-FFF2-40B4-BE49-F238E27FC236}">
                <a16:creationId xmlns:a16="http://schemas.microsoft.com/office/drawing/2014/main" id="{DC85F960-FE43-89D7-426D-C6C0F0CFA5C7}"/>
              </a:ext>
            </a:extLst>
          </p:cNvPr>
          <p:cNvSpPr/>
          <p:nvPr/>
        </p:nvSpPr>
        <p:spPr>
          <a:xfrm>
            <a:off x="4255611" y="3105512"/>
            <a:ext cx="414068" cy="396815"/>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717F2BC-4469-F2C6-7EC9-BC5B6D272587}"/>
              </a:ext>
            </a:extLst>
          </p:cNvPr>
          <p:cNvSpPr/>
          <p:nvPr/>
        </p:nvSpPr>
        <p:spPr>
          <a:xfrm>
            <a:off x="3120738" y="2648314"/>
            <a:ext cx="1358660" cy="131983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Privatwirt-</a:t>
            </a:r>
            <a:r>
              <a:rPr lang="de-DE" err="1"/>
              <a:t>schaftliche</a:t>
            </a:r>
            <a:r>
              <a:rPr lang="de-DE"/>
              <a:t> Initiativen</a:t>
            </a:r>
          </a:p>
        </p:txBody>
      </p:sp>
      <p:sp>
        <p:nvSpPr>
          <p:cNvPr id="2" name="Foliennummernplatzhalter 1">
            <a:extLst>
              <a:ext uri="{FF2B5EF4-FFF2-40B4-BE49-F238E27FC236}">
                <a16:creationId xmlns:a16="http://schemas.microsoft.com/office/drawing/2014/main" id="{FF60A809-0FD6-F858-7AF4-9604B160902E}"/>
              </a:ext>
            </a:extLst>
          </p:cNvPr>
          <p:cNvSpPr>
            <a:spLocks noGrp="1"/>
          </p:cNvSpPr>
          <p:nvPr>
            <p:ph type="sldNum" sz="quarter" idx="4"/>
          </p:nvPr>
        </p:nvSpPr>
        <p:spPr/>
        <p:txBody>
          <a:bodyPr/>
          <a:lstStyle/>
          <a:p>
            <a:fld id="{8DEE4CCE-E124-4EEF-808B-DF88997C2318}" type="slidenum">
              <a:rPr lang="en-US" smtClean="0"/>
              <a:pPr/>
              <a:t>8</a:t>
            </a:fld>
            <a:endParaRPr lang="en-US"/>
          </a:p>
        </p:txBody>
      </p:sp>
      <p:sp>
        <p:nvSpPr>
          <p:cNvPr id="5" name="Textplatzhalter 4">
            <a:extLst>
              <a:ext uri="{FF2B5EF4-FFF2-40B4-BE49-F238E27FC236}">
                <a16:creationId xmlns:a16="http://schemas.microsoft.com/office/drawing/2014/main" id="{30BE5D87-4C8A-5364-B50F-D0E06FB380DE}"/>
              </a:ext>
            </a:extLst>
          </p:cNvPr>
          <p:cNvSpPr>
            <a:spLocks noGrp="1"/>
          </p:cNvSpPr>
          <p:nvPr>
            <p:ph type="body" sz="quarter" idx="32"/>
          </p:nvPr>
        </p:nvSpPr>
        <p:spPr>
          <a:xfrm>
            <a:off x="457200" y="143785"/>
            <a:ext cx="8532178" cy="766580"/>
          </a:xfrm>
        </p:spPr>
        <p:txBody>
          <a:bodyPr/>
          <a:lstStyle/>
          <a:p>
            <a:r>
              <a:rPr lang="de-DE" sz="2400"/>
              <a:t>ESG Regulatorik nur in Europa?</a:t>
            </a:r>
          </a:p>
        </p:txBody>
      </p:sp>
      <p:sp>
        <p:nvSpPr>
          <p:cNvPr id="12" name="Rechteck 11">
            <a:extLst>
              <a:ext uri="{FF2B5EF4-FFF2-40B4-BE49-F238E27FC236}">
                <a16:creationId xmlns:a16="http://schemas.microsoft.com/office/drawing/2014/main" id="{1BD5F0FF-C3CF-1072-922D-49279B0C5198}"/>
              </a:ext>
            </a:extLst>
          </p:cNvPr>
          <p:cNvSpPr/>
          <p:nvPr/>
        </p:nvSpPr>
        <p:spPr>
          <a:xfrm>
            <a:off x="9279435" y="2656936"/>
            <a:ext cx="2613804" cy="131121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600" b="1"/>
              <a:t>EU</a:t>
            </a:r>
          </a:p>
        </p:txBody>
      </p:sp>
      <p:sp>
        <p:nvSpPr>
          <p:cNvPr id="13" name="Rechteck 12">
            <a:extLst>
              <a:ext uri="{FF2B5EF4-FFF2-40B4-BE49-F238E27FC236}">
                <a16:creationId xmlns:a16="http://schemas.microsoft.com/office/drawing/2014/main" id="{3F9017BE-3BC2-9611-C5D2-97D998D0E04C}"/>
              </a:ext>
            </a:extLst>
          </p:cNvPr>
          <p:cNvSpPr/>
          <p:nvPr/>
        </p:nvSpPr>
        <p:spPr>
          <a:xfrm>
            <a:off x="506934" y="2648314"/>
            <a:ext cx="2613804" cy="131121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600" b="1"/>
              <a:t>USA</a:t>
            </a:r>
          </a:p>
        </p:txBody>
      </p:sp>
      <p:sp>
        <p:nvSpPr>
          <p:cNvPr id="14" name="Flussdiagramm: Verbinder 13">
            <a:extLst>
              <a:ext uri="{FF2B5EF4-FFF2-40B4-BE49-F238E27FC236}">
                <a16:creationId xmlns:a16="http://schemas.microsoft.com/office/drawing/2014/main" id="{FC90B361-9175-C048-2399-AFF0415A3031}"/>
              </a:ext>
            </a:extLst>
          </p:cNvPr>
          <p:cNvSpPr/>
          <p:nvPr/>
        </p:nvSpPr>
        <p:spPr>
          <a:xfrm>
            <a:off x="2805874" y="3105513"/>
            <a:ext cx="414068" cy="396815"/>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lussdiagramm: Verbinder 14">
            <a:extLst>
              <a:ext uri="{FF2B5EF4-FFF2-40B4-BE49-F238E27FC236}">
                <a16:creationId xmlns:a16="http://schemas.microsoft.com/office/drawing/2014/main" id="{4BB696E1-1010-2381-AD32-6A1087564D09}"/>
              </a:ext>
            </a:extLst>
          </p:cNvPr>
          <p:cNvSpPr/>
          <p:nvPr/>
        </p:nvSpPr>
        <p:spPr>
          <a:xfrm>
            <a:off x="9063775" y="3131384"/>
            <a:ext cx="414068" cy="396815"/>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40A6CEC8-218F-4891-947F-6AE030DED64D}"/>
              </a:ext>
            </a:extLst>
          </p:cNvPr>
          <p:cNvSpPr/>
          <p:nvPr/>
        </p:nvSpPr>
        <p:spPr>
          <a:xfrm>
            <a:off x="9797020" y="3985402"/>
            <a:ext cx="2096219" cy="131121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600" b="1"/>
              <a:t>GER</a:t>
            </a:r>
          </a:p>
        </p:txBody>
      </p:sp>
      <p:sp>
        <p:nvSpPr>
          <p:cNvPr id="17" name="Flussdiagramm: Verbinder 16">
            <a:extLst>
              <a:ext uri="{FF2B5EF4-FFF2-40B4-BE49-F238E27FC236}">
                <a16:creationId xmlns:a16="http://schemas.microsoft.com/office/drawing/2014/main" id="{45E5BD1E-73EA-8769-992A-FDC48D285A00}"/>
              </a:ext>
            </a:extLst>
          </p:cNvPr>
          <p:cNvSpPr/>
          <p:nvPr/>
        </p:nvSpPr>
        <p:spPr>
          <a:xfrm>
            <a:off x="10638095" y="3786993"/>
            <a:ext cx="414068" cy="396815"/>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E3A95F0-938C-3654-8638-4FD8567DB563}"/>
              </a:ext>
            </a:extLst>
          </p:cNvPr>
          <p:cNvSpPr/>
          <p:nvPr/>
        </p:nvSpPr>
        <p:spPr>
          <a:xfrm>
            <a:off x="5035469" y="1031134"/>
            <a:ext cx="2613804" cy="131121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600" b="1"/>
              <a:t>Asien</a:t>
            </a:r>
          </a:p>
        </p:txBody>
      </p:sp>
      <p:sp>
        <p:nvSpPr>
          <p:cNvPr id="19" name="Flussdiagramm: Verbinder 18">
            <a:extLst>
              <a:ext uri="{FF2B5EF4-FFF2-40B4-BE49-F238E27FC236}">
                <a16:creationId xmlns:a16="http://schemas.microsoft.com/office/drawing/2014/main" id="{93C784AB-D882-E95D-17DF-B000C0A9D4F2}"/>
              </a:ext>
            </a:extLst>
          </p:cNvPr>
          <p:cNvSpPr/>
          <p:nvPr/>
        </p:nvSpPr>
        <p:spPr>
          <a:xfrm>
            <a:off x="6103556" y="2139350"/>
            <a:ext cx="414068" cy="396815"/>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64DFA7DE-D462-071A-7F7F-A13880E9BB0F}"/>
              </a:ext>
            </a:extLst>
          </p:cNvPr>
          <p:cNvSpPr/>
          <p:nvPr/>
        </p:nvSpPr>
        <p:spPr>
          <a:xfrm>
            <a:off x="506934" y="3985401"/>
            <a:ext cx="2096219" cy="131121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600" b="1"/>
              <a:t>Net0</a:t>
            </a:r>
          </a:p>
        </p:txBody>
      </p:sp>
      <p:sp>
        <p:nvSpPr>
          <p:cNvPr id="21" name="Flussdiagramm: Verbinder 20">
            <a:extLst>
              <a:ext uri="{FF2B5EF4-FFF2-40B4-BE49-F238E27FC236}">
                <a16:creationId xmlns:a16="http://schemas.microsoft.com/office/drawing/2014/main" id="{FFBD782A-BA63-2250-BA16-E7CE7520CB16}"/>
              </a:ext>
            </a:extLst>
          </p:cNvPr>
          <p:cNvSpPr/>
          <p:nvPr/>
        </p:nvSpPr>
        <p:spPr>
          <a:xfrm>
            <a:off x="1343696" y="3786993"/>
            <a:ext cx="414068" cy="396815"/>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lussdiagramm: Verbinder 9">
            <a:extLst>
              <a:ext uri="{FF2B5EF4-FFF2-40B4-BE49-F238E27FC236}">
                <a16:creationId xmlns:a16="http://schemas.microsoft.com/office/drawing/2014/main" id="{79E6F6AC-B711-185B-DFD4-7F9E413619C5}"/>
              </a:ext>
            </a:extLst>
          </p:cNvPr>
          <p:cNvSpPr/>
          <p:nvPr/>
        </p:nvSpPr>
        <p:spPr>
          <a:xfrm>
            <a:off x="7855760" y="3113094"/>
            <a:ext cx="414068" cy="396815"/>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74991181-64BC-CC12-4453-2863F652B90D}"/>
              </a:ext>
            </a:extLst>
          </p:cNvPr>
          <p:cNvSpPr/>
          <p:nvPr/>
        </p:nvSpPr>
        <p:spPr>
          <a:xfrm>
            <a:off x="8062794" y="2654854"/>
            <a:ext cx="1358660" cy="131983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Regulatorik</a:t>
            </a:r>
          </a:p>
        </p:txBody>
      </p:sp>
    </p:spTree>
    <p:extLst>
      <p:ext uri="{BB962C8B-B14F-4D97-AF65-F5344CB8AC3E}">
        <p14:creationId xmlns:p14="http://schemas.microsoft.com/office/powerpoint/2010/main" val="2461126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27A1286-00B5-1D18-1CEA-39DB6E215B61}"/>
              </a:ext>
            </a:extLst>
          </p:cNvPr>
          <p:cNvSpPr>
            <a:spLocks noGrp="1"/>
          </p:cNvSpPr>
          <p:nvPr>
            <p:ph type="sldNum" sz="quarter" idx="4"/>
          </p:nvPr>
        </p:nvSpPr>
        <p:spPr/>
        <p:txBody>
          <a:bodyPr/>
          <a:lstStyle/>
          <a:p>
            <a:fld id="{8DEE4CCE-E124-4EEF-808B-DF88997C2318}" type="slidenum">
              <a:rPr lang="en-US" smtClean="0"/>
              <a:pPr/>
              <a:t>9</a:t>
            </a:fld>
            <a:endParaRPr lang="en-US"/>
          </a:p>
        </p:txBody>
      </p:sp>
      <p:sp>
        <p:nvSpPr>
          <p:cNvPr id="4" name="Textplatzhalter 3">
            <a:extLst>
              <a:ext uri="{FF2B5EF4-FFF2-40B4-BE49-F238E27FC236}">
                <a16:creationId xmlns:a16="http://schemas.microsoft.com/office/drawing/2014/main" id="{2FF0CFC9-BF71-C84D-4AAC-A9850C35F3E5}"/>
              </a:ext>
            </a:extLst>
          </p:cNvPr>
          <p:cNvSpPr>
            <a:spLocks noGrp="1"/>
          </p:cNvSpPr>
          <p:nvPr>
            <p:ph type="body" sz="quarter" idx="32"/>
          </p:nvPr>
        </p:nvSpPr>
        <p:spPr/>
        <p:txBody>
          <a:bodyPr/>
          <a:lstStyle/>
          <a:p>
            <a:r>
              <a:rPr lang="de-DE" sz="2400"/>
              <a:t>E, S &amp; G Schwerpunkte bei Aktienanalysen</a:t>
            </a:r>
          </a:p>
        </p:txBody>
      </p:sp>
      <p:sp>
        <p:nvSpPr>
          <p:cNvPr id="6" name="Content Placeholder 7">
            <a:extLst>
              <a:ext uri="{FF2B5EF4-FFF2-40B4-BE49-F238E27FC236}">
                <a16:creationId xmlns:a16="http://schemas.microsoft.com/office/drawing/2014/main" id="{942818F9-A343-5070-14F2-B20319389F2F}"/>
              </a:ext>
            </a:extLst>
          </p:cNvPr>
          <p:cNvSpPr txBox="1">
            <a:spLocks/>
          </p:cNvSpPr>
          <p:nvPr/>
        </p:nvSpPr>
        <p:spPr>
          <a:xfrm>
            <a:off x="524182" y="1283090"/>
            <a:ext cx="3802381" cy="4943659"/>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rgbClr val="3769F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171450" indent="-171450" algn="l" defTabSz="914400" rtl="0" eaLnBrk="1" latinLnBrk="0" hangingPunct="1">
              <a:lnSpc>
                <a:spcPct val="100000"/>
              </a:lnSpc>
              <a:spcBef>
                <a:spcPts val="1200"/>
              </a:spcBef>
              <a:spcAft>
                <a:spcPts val="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352425" indent="-180975"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523875" indent="-171450" algn="l" defTabSz="914400"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Schwerpunkt der Analyse</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2" indent="-342900" algn="l" defTabSz="914400" rtl="0" eaLnBrk="1" fontAlgn="auto" latinLnBrk="0" hangingPunct="1">
              <a:lnSpc>
                <a:spcPct val="100000"/>
              </a:lnSpc>
              <a:spcBef>
                <a:spcPts val="300"/>
              </a:spcBef>
              <a:spcAft>
                <a:spcPts val="600"/>
              </a:spcAft>
              <a:buClr>
                <a:srgbClr val="00B050"/>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00B050"/>
                </a:solidFill>
                <a:effectLst/>
                <a:uLnTx/>
                <a:uFillTx/>
                <a:latin typeface="Arial"/>
                <a:ea typeface="+mn-ea"/>
                <a:cs typeface="Arial" panose="020B0604020202020204" pitchFamily="34" charset="0"/>
              </a:rPr>
              <a:t>CO2-Emissionen</a:t>
            </a:r>
          </a:p>
          <a:p>
            <a:pPr marL="342900" marR="0" lvl="2" indent="-342900" algn="l" defTabSz="914400" rtl="0" eaLnBrk="1" fontAlgn="auto" latinLnBrk="0" hangingPunct="1">
              <a:lnSpc>
                <a:spcPct val="100000"/>
              </a:lnSpc>
              <a:spcBef>
                <a:spcPts val="300"/>
              </a:spcBef>
              <a:spcAft>
                <a:spcPts val="600"/>
              </a:spcAft>
              <a:buClr>
                <a:srgbClr val="00B050"/>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00B050"/>
                </a:solidFill>
                <a:effectLst/>
                <a:uLnTx/>
                <a:uFillTx/>
                <a:latin typeface="Arial"/>
                <a:ea typeface="+mn-ea"/>
                <a:cs typeface="Arial" panose="020B0604020202020204" pitchFamily="34" charset="0"/>
              </a:rPr>
              <a:t>Abfallmanagement und Ressourcenverbrauch</a:t>
            </a:r>
          </a:p>
          <a:p>
            <a:pPr marL="342900" marR="0" lvl="2" indent="-342900" algn="l" defTabSz="914400" rtl="0" eaLnBrk="1" fontAlgn="auto" latinLnBrk="0" hangingPunct="1">
              <a:lnSpc>
                <a:spcPct val="100000"/>
              </a:lnSpc>
              <a:spcBef>
                <a:spcPts val="300"/>
              </a:spcBef>
              <a:spcAft>
                <a:spcPts val="600"/>
              </a:spcAft>
              <a:buClr>
                <a:srgbClr val="00B050"/>
              </a:buClr>
              <a:buSzPct val="110000"/>
              <a:buFont typeface="Arial" panose="020B0604020202020204" pitchFamily="34" charset="0"/>
              <a:buChar char="•"/>
              <a:tabLst/>
              <a:defRPr/>
            </a:pPr>
            <a:r>
              <a:rPr kumimoji="0" lang="de-DE" sz="1800" b="1" i="0" u="none" strike="noStrike" kern="1200" cap="none" spc="0" normalizeH="0" baseline="0" noProof="0">
                <a:ln>
                  <a:noFill/>
                </a:ln>
                <a:solidFill>
                  <a:srgbClr val="00B050"/>
                </a:solidFill>
                <a:effectLst/>
                <a:uLnTx/>
                <a:uFillTx/>
                <a:latin typeface="Arial"/>
                <a:ea typeface="+mn-ea"/>
                <a:cs typeface="Arial" panose="020B0604020202020204" pitchFamily="34" charset="0"/>
              </a:rPr>
              <a:t>Biodiversität</a:t>
            </a:r>
          </a:p>
          <a:p>
            <a:pPr marL="342900" marR="0" lvl="2" indent="-342900" algn="l" defTabSz="914400" rtl="0" eaLnBrk="1" fontAlgn="auto" latinLnBrk="0" hangingPunct="1">
              <a:lnSpc>
                <a:spcPct val="100000"/>
              </a:lnSpc>
              <a:spcBef>
                <a:spcPts val="300"/>
              </a:spcBef>
              <a:spcAft>
                <a:spcPts val="6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2">
                    <a:lumMod val="50000"/>
                  </a:schemeClr>
                </a:solidFill>
                <a:effectLst/>
                <a:uLnTx/>
                <a:uFillTx/>
                <a:latin typeface="Arial"/>
                <a:ea typeface="+mn-ea"/>
                <a:cs typeface="Arial" panose="020B0604020202020204" pitchFamily="34" charset="0"/>
              </a:rPr>
              <a:t>Humankapital</a:t>
            </a:r>
          </a:p>
          <a:p>
            <a:pPr marL="342900" marR="0" lvl="2" indent="-342900" algn="l" defTabSz="914400" rtl="0" eaLnBrk="1" fontAlgn="auto" latinLnBrk="0" hangingPunct="1">
              <a:lnSpc>
                <a:spcPct val="100000"/>
              </a:lnSpc>
              <a:spcBef>
                <a:spcPts val="300"/>
              </a:spcBef>
              <a:spcAft>
                <a:spcPts val="6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2">
                    <a:lumMod val="50000"/>
                  </a:schemeClr>
                </a:solidFill>
                <a:effectLst/>
                <a:uLnTx/>
                <a:uFillTx/>
                <a:latin typeface="Arial"/>
                <a:ea typeface="+mn-ea"/>
                <a:cs typeface="Arial" panose="020B0604020202020204" pitchFamily="34" charset="0"/>
              </a:rPr>
              <a:t>Gesundheit und Sicherheit</a:t>
            </a:r>
          </a:p>
          <a:p>
            <a:pPr marL="342900" marR="0" lvl="2" indent="-342900" algn="l" defTabSz="914400" rtl="0" eaLnBrk="1" fontAlgn="auto" latinLnBrk="0" hangingPunct="1">
              <a:lnSpc>
                <a:spcPct val="100000"/>
              </a:lnSpc>
              <a:spcBef>
                <a:spcPts val="300"/>
              </a:spcBef>
              <a:spcAft>
                <a:spcPts val="6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2">
                    <a:lumMod val="50000"/>
                  </a:schemeClr>
                </a:solidFill>
                <a:effectLst/>
                <a:uLnTx/>
                <a:uFillTx/>
                <a:latin typeface="Arial"/>
                <a:ea typeface="+mn-ea"/>
                <a:cs typeface="Arial" panose="020B0604020202020204" pitchFamily="34" charset="0"/>
              </a:rPr>
              <a:t>Produkthaftung</a:t>
            </a:r>
          </a:p>
          <a:p>
            <a:pPr marL="342900" marR="0" lvl="2" indent="-342900" algn="l" defTabSz="914400" rtl="0" eaLnBrk="1" fontAlgn="auto" latinLnBrk="0" hangingPunct="1">
              <a:lnSpc>
                <a:spcPct val="100000"/>
              </a:lnSpc>
              <a:spcBef>
                <a:spcPts val="300"/>
              </a:spcBef>
              <a:spcAft>
                <a:spcPts val="6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2">
                    <a:lumMod val="50000"/>
                  </a:schemeClr>
                </a:solidFill>
                <a:effectLst/>
                <a:uLnTx/>
                <a:uFillTx/>
                <a:latin typeface="Arial"/>
                <a:ea typeface="+mn-ea"/>
                <a:cs typeface="Arial" panose="020B0604020202020204" pitchFamily="34" charset="0"/>
              </a:rPr>
              <a:t>Datenschutz und -sicherheit</a:t>
            </a:r>
          </a:p>
          <a:p>
            <a:pPr marL="342900" marR="0" lvl="2" indent="-342900" algn="l" defTabSz="914400" rtl="0" eaLnBrk="1" fontAlgn="auto" latinLnBrk="0" hangingPunct="1">
              <a:lnSpc>
                <a:spcPct val="100000"/>
              </a:lnSpc>
              <a:spcBef>
                <a:spcPts val="300"/>
              </a:spcBef>
              <a:spcAft>
                <a:spcPts val="6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1">
                    <a:lumMod val="50000"/>
                  </a:schemeClr>
                </a:solidFill>
                <a:effectLst/>
                <a:uLnTx/>
                <a:uFillTx/>
                <a:latin typeface="Arial"/>
                <a:ea typeface="+mn-ea"/>
                <a:cs typeface="Arial" panose="020B0604020202020204" pitchFamily="34" charset="0"/>
              </a:rPr>
              <a:t>Corporate Governance</a:t>
            </a:r>
          </a:p>
          <a:p>
            <a:pPr marL="342900" marR="0" lvl="2" indent="-342900" algn="l" defTabSz="914400" rtl="0" eaLnBrk="1" fontAlgn="auto" latinLnBrk="0" hangingPunct="1">
              <a:lnSpc>
                <a:spcPct val="100000"/>
              </a:lnSpc>
              <a:spcBef>
                <a:spcPts val="300"/>
              </a:spcBef>
              <a:spcAft>
                <a:spcPts val="600"/>
              </a:spcAft>
              <a:buClr>
                <a:schemeClr val="bg1">
                  <a:lumMod val="50000"/>
                </a:schemeClr>
              </a:buClr>
              <a:buSzPct val="110000"/>
              <a:buFont typeface="Arial" panose="020B0604020202020204" pitchFamily="34" charset="0"/>
              <a:buChar char="•"/>
              <a:tabLst/>
              <a:defRPr/>
            </a:pPr>
            <a:r>
              <a:rPr kumimoji="0" lang="de-DE" sz="1800" b="1" i="0" u="none" strike="noStrike" kern="1200" cap="none" spc="0" normalizeH="0" baseline="0" noProof="0">
                <a:ln>
                  <a:noFill/>
                </a:ln>
                <a:solidFill>
                  <a:schemeClr val="bg1">
                    <a:lumMod val="50000"/>
                  </a:schemeClr>
                </a:solidFill>
                <a:effectLst/>
                <a:uLnTx/>
                <a:uFillTx/>
                <a:latin typeface="Arial"/>
                <a:ea typeface="+mn-ea"/>
                <a:cs typeface="Arial" panose="020B0604020202020204" pitchFamily="34" charset="0"/>
              </a:rPr>
              <a:t>Geschäftsethik</a:t>
            </a:r>
            <a:endParaRPr kumimoji="0" lang="en-US" sz="1800" b="1" i="0" u="none" strike="noStrike" kern="1200" cap="none" spc="0" normalizeH="0" baseline="0" noProof="0">
              <a:ln>
                <a:noFill/>
              </a:ln>
              <a:solidFill>
                <a:schemeClr val="bg1">
                  <a:lumMod val="50000"/>
                </a:schemeClr>
              </a:solidFill>
              <a:effectLst/>
              <a:uLnTx/>
              <a:uFillTx/>
              <a:latin typeface="Arial"/>
              <a:ea typeface="+mn-ea"/>
              <a:cs typeface="Arial" panose="020B0604020202020204" pitchFamily="34" charset="0"/>
            </a:endParaRPr>
          </a:p>
          <a:p>
            <a:pPr marL="0" marR="0" lvl="2" indent="0" algn="l" defTabSz="914400" rtl="0" eaLnBrk="1" fontAlgn="auto" latinLnBrk="0" hangingPunct="1">
              <a:lnSpc>
                <a:spcPct val="100000"/>
              </a:lnSpc>
              <a:spcBef>
                <a:spcPts val="1200"/>
              </a:spcBef>
              <a:spcAft>
                <a:spcPts val="0"/>
              </a:spcAft>
              <a:buClr>
                <a:srgbClr val="3769FF"/>
              </a:buClr>
              <a:buSzPct val="110000"/>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Erfasst ca. 60 einzelnen Faktoren innerhalb dieser Kategorien, die regelmäßig auf ihre Materialität und Daten-</a:t>
            </a:r>
            <a:r>
              <a:rPr kumimoji="0" lang="en-US" sz="14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Qualität</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geprüft werden.</a:t>
            </a:r>
          </a:p>
          <a:p>
            <a:pPr marL="171450" marR="0" lvl="2" indent="-171450" algn="l" defTabSz="914400" rtl="0" eaLnBrk="1" fontAlgn="auto" latinLnBrk="0" hangingPunct="1">
              <a:lnSpc>
                <a:spcPct val="100000"/>
              </a:lnSpc>
              <a:spcBef>
                <a:spcPts val="1200"/>
              </a:spcBef>
              <a:spcAft>
                <a:spcPts val="0"/>
              </a:spcAft>
              <a:buClr>
                <a:srgbClr val="3769FF"/>
              </a:buClr>
              <a:buSzPct val="110000"/>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15">
            <a:extLst>
              <a:ext uri="{FF2B5EF4-FFF2-40B4-BE49-F238E27FC236}">
                <a16:creationId xmlns:a16="http://schemas.microsoft.com/office/drawing/2014/main" id="{9ED6BC35-BB2B-D368-06EE-51F1E38B16AB}"/>
              </a:ext>
            </a:extLst>
          </p:cNvPr>
          <p:cNvPicPr>
            <a:picLocks noChangeAspect="1"/>
          </p:cNvPicPr>
          <p:nvPr/>
        </p:nvPicPr>
        <p:blipFill>
          <a:blip r:embed="rId2"/>
          <a:stretch>
            <a:fillRect/>
          </a:stretch>
        </p:blipFill>
        <p:spPr>
          <a:xfrm>
            <a:off x="6431529" y="1353614"/>
            <a:ext cx="4818265" cy="4574096"/>
          </a:xfrm>
          <a:prstGeom prst="rect">
            <a:avLst/>
          </a:prstGeom>
        </p:spPr>
      </p:pic>
      <p:sp>
        <p:nvSpPr>
          <p:cNvPr id="9" name="Geschweifte Klammer rechts 8">
            <a:extLst>
              <a:ext uri="{FF2B5EF4-FFF2-40B4-BE49-F238E27FC236}">
                <a16:creationId xmlns:a16="http://schemas.microsoft.com/office/drawing/2014/main" id="{5C37AD42-3AD0-0FA8-7888-15854C07A706}"/>
              </a:ext>
            </a:extLst>
          </p:cNvPr>
          <p:cNvSpPr/>
          <p:nvPr/>
        </p:nvSpPr>
        <p:spPr>
          <a:xfrm>
            <a:off x="3419397" y="1712858"/>
            <a:ext cx="374904" cy="1170432"/>
          </a:xfrm>
          <a:prstGeom prst="rightBrace">
            <a:avLst>
              <a:gd name="adj1" fmla="val 38841"/>
              <a:gd name="adj2" fmla="val 50000"/>
            </a:avLst>
          </a:pr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Geschweifte Klammer rechts 9">
            <a:extLst>
              <a:ext uri="{FF2B5EF4-FFF2-40B4-BE49-F238E27FC236}">
                <a16:creationId xmlns:a16="http://schemas.microsoft.com/office/drawing/2014/main" id="{8DB050F3-6383-8414-545B-756444FD0D4B}"/>
              </a:ext>
            </a:extLst>
          </p:cNvPr>
          <p:cNvSpPr/>
          <p:nvPr/>
        </p:nvSpPr>
        <p:spPr>
          <a:xfrm>
            <a:off x="4110183" y="3093602"/>
            <a:ext cx="374904" cy="2081902"/>
          </a:xfrm>
          <a:prstGeom prst="rightBrace">
            <a:avLst>
              <a:gd name="adj1" fmla="val 38841"/>
              <a:gd name="adj2" fmla="val 50000"/>
            </a:avLst>
          </a:prstGeom>
          <a:noFill/>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a:extLst>
              <a:ext uri="{FF2B5EF4-FFF2-40B4-BE49-F238E27FC236}">
                <a16:creationId xmlns:a16="http://schemas.microsoft.com/office/drawing/2014/main" id="{DD3E570C-2E1E-1E87-A7B0-4B14D9087CF5}"/>
              </a:ext>
            </a:extLst>
          </p:cNvPr>
          <p:cNvSpPr txBox="1"/>
          <p:nvPr/>
        </p:nvSpPr>
        <p:spPr>
          <a:xfrm>
            <a:off x="3940670" y="1913353"/>
            <a:ext cx="652024" cy="769441"/>
          </a:xfrm>
          <a:prstGeom prst="rect">
            <a:avLst/>
          </a:prstGeom>
          <a:noFill/>
        </p:spPr>
        <p:txBody>
          <a:bodyPr wrap="square" rtlCol="0">
            <a:spAutoFit/>
          </a:bodyPr>
          <a:lstStyle/>
          <a:p>
            <a:r>
              <a:rPr lang="de-DE" sz="4400">
                <a:solidFill>
                  <a:srgbClr val="00B050"/>
                </a:solidFill>
              </a:rPr>
              <a:t>E</a:t>
            </a:r>
          </a:p>
        </p:txBody>
      </p:sp>
      <p:sp>
        <p:nvSpPr>
          <p:cNvPr id="13" name="Textfeld 12">
            <a:extLst>
              <a:ext uri="{FF2B5EF4-FFF2-40B4-BE49-F238E27FC236}">
                <a16:creationId xmlns:a16="http://schemas.microsoft.com/office/drawing/2014/main" id="{02EBD1AA-83E8-46F3-EFFA-F0900B956CE6}"/>
              </a:ext>
            </a:extLst>
          </p:cNvPr>
          <p:cNvSpPr txBox="1"/>
          <p:nvPr/>
        </p:nvSpPr>
        <p:spPr>
          <a:xfrm>
            <a:off x="4553776" y="3749832"/>
            <a:ext cx="652024" cy="769441"/>
          </a:xfrm>
          <a:prstGeom prst="rect">
            <a:avLst/>
          </a:prstGeom>
          <a:noFill/>
        </p:spPr>
        <p:txBody>
          <a:bodyPr wrap="square" rtlCol="0">
            <a:spAutoFit/>
          </a:bodyPr>
          <a:lstStyle/>
          <a:p>
            <a:r>
              <a:rPr lang="de-DE" sz="4400">
                <a:solidFill>
                  <a:schemeClr val="bg1">
                    <a:lumMod val="50000"/>
                  </a:schemeClr>
                </a:solidFill>
              </a:rPr>
              <a:t>S</a:t>
            </a:r>
          </a:p>
        </p:txBody>
      </p:sp>
      <p:sp>
        <p:nvSpPr>
          <p:cNvPr id="18" name="Text Placeholder 5">
            <a:extLst>
              <a:ext uri="{FF2B5EF4-FFF2-40B4-BE49-F238E27FC236}">
                <a16:creationId xmlns:a16="http://schemas.microsoft.com/office/drawing/2014/main" id="{2282A217-CBCE-A066-A411-1B62E2E0D27A}"/>
              </a:ext>
            </a:extLst>
          </p:cNvPr>
          <p:cNvSpPr txBox="1">
            <a:spLocks/>
          </p:cNvSpPr>
          <p:nvPr/>
        </p:nvSpPr>
        <p:spPr>
          <a:xfrm>
            <a:off x="397413" y="587034"/>
            <a:ext cx="8312727" cy="291902"/>
          </a:xfrm>
          <a:prstGeom prst="rect">
            <a:avLst/>
          </a:prstGeom>
        </p:spPr>
        <p:txBody>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de-DE" sz="1800">
                <a:solidFill>
                  <a:schemeClr val="accent1"/>
                </a:solidFill>
              </a:rPr>
              <a:t>Wir suchen Aktien mit attraktiven ESG- </a:t>
            </a:r>
            <a:r>
              <a:rPr lang="de-DE" sz="1800" b="1">
                <a:solidFill>
                  <a:schemeClr val="accent1"/>
                </a:solidFill>
              </a:rPr>
              <a:t>UND</a:t>
            </a:r>
            <a:r>
              <a:rPr lang="de-DE" sz="1800">
                <a:solidFill>
                  <a:schemeClr val="accent1"/>
                </a:solidFill>
              </a:rPr>
              <a:t> Fundamentaleigenschaften:</a:t>
            </a:r>
            <a:endParaRPr lang="en-US" sz="1800">
              <a:solidFill>
                <a:schemeClr val="accent1"/>
              </a:solidFill>
            </a:endParaRPr>
          </a:p>
        </p:txBody>
      </p:sp>
    </p:spTree>
    <p:extLst>
      <p:ext uri="{BB962C8B-B14F-4D97-AF65-F5344CB8AC3E}">
        <p14:creationId xmlns:p14="http://schemas.microsoft.com/office/powerpoint/2010/main" val="155149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T 16x9 Corporate Template">
  <a:themeElements>
    <a:clrScheme name="VI Color Palette">
      <a:dk1>
        <a:srgbClr val="000000"/>
      </a:dk1>
      <a:lt1>
        <a:srgbClr val="FFFFFF"/>
      </a:lt1>
      <a:dk2>
        <a:srgbClr val="DBEFFB"/>
      </a:dk2>
      <a:lt2>
        <a:srgbClr val="FFFFFF"/>
      </a:lt2>
      <a:accent1>
        <a:srgbClr val="00BFB3"/>
      </a:accent1>
      <a:accent2>
        <a:srgbClr val="6730E3"/>
      </a:accent2>
      <a:accent3>
        <a:srgbClr val="5291FF"/>
      </a:accent3>
      <a:accent4>
        <a:srgbClr val="FF6035"/>
      </a:accent4>
      <a:accent5>
        <a:srgbClr val="BFBFBF"/>
      </a:accent5>
      <a:accent6>
        <a:srgbClr val="C042EA"/>
      </a:accent6>
      <a:hlink>
        <a:srgbClr val="00A096"/>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TEAL4">
      <a:srgbClr val="00847D"/>
    </a:custClr>
    <a:custClr name="FT TEAL3">
      <a:srgbClr val="00A096"/>
    </a:custClr>
    <a:custClr name="FT TEAL">
      <a:srgbClr val="00BFB3"/>
    </a:custClr>
    <a:custClr name="FT TEAL2">
      <a:srgbClr val="72DBD5"/>
    </a:custClr>
    <a:custClr name="FT TEAL1">
      <a:srgbClr val="D3FBF7"/>
    </a:custClr>
    <a:custClr name="FT PURPLE4">
      <a:srgbClr val="4B00B6"/>
    </a:custClr>
    <a:custClr name="FT PURPLE">
      <a:srgbClr val="6730E3"/>
    </a:custClr>
    <a:custClr name="FT PURPLE3">
      <a:srgbClr val="8760EF"/>
    </a:custClr>
    <a:custClr name="FT PURPLE2">
      <a:srgbClr val="B39AF5"/>
    </a:custClr>
    <a:custClr name="FT PURPLE1">
      <a:srgbClr val="E7DFFE"/>
    </a:custClr>
    <a:custClr name="FT BLUE4">
      <a:srgbClr val="1446E1"/>
    </a:custClr>
    <a:custClr name="FT BLUE3">
      <a:srgbClr val="3769FF"/>
    </a:custClr>
    <a:custClr name="FT BLUE">
      <a:srgbClr val="5291FF"/>
    </a:custClr>
    <a:custClr name="FT BLUE2">
      <a:srgbClr val="91B9FF"/>
    </a:custClr>
    <a:custClr name="FT BLUE1">
      <a:srgbClr val="DDEAFF"/>
    </a:custClr>
    <a:custClr name="FT ORANGE4">
      <a:srgbClr val="BE3200"/>
    </a:custClr>
    <a:custClr name="FT ORANGE3">
      <a:srgbClr val="E24100"/>
    </a:custClr>
    <a:custClr name="FT ORANGE">
      <a:srgbClr val="FF6035"/>
    </a:custClr>
    <a:custClr name="FT ORANGE2">
      <a:srgbClr val="FF9665"/>
    </a:custClr>
    <a:custClr name="FT ORANGE1">
      <a:srgbClr val="FFE0D2"/>
    </a:custClr>
    <a:custClr name="FT PINK4">
      <a:srgbClr val="A525D0"/>
    </a:custClr>
    <a:custClr name="FT PINK3">
      <a:srgbClr val="C042EA"/>
    </a:custClr>
    <a:custClr name="FT PINK2">
      <a:srgbClr val="CB6EEE"/>
    </a:custClr>
    <a:custClr name="FT PINK">
      <a:srgbClr val="F0B4F9"/>
    </a:custClr>
    <a:custClr name="FT PINK1">
      <a:srgbClr val="FAE4FD"/>
    </a:custClr>
    <a:custClr name="FT BERRY4">
      <a:srgbClr val="DC0546"/>
    </a:custClr>
    <a:custClr name="FT BERRY">
      <a:srgbClr val="FF0F52"/>
    </a:custClr>
    <a:custClr name="FT FT BERRY3">
      <a:srgbClr val="F04F74"/>
    </a:custClr>
    <a:custClr name="FT BERRY2">
      <a:srgbClr val="F589A2"/>
    </a:custClr>
    <a:custClr name="FT BERRY1">
      <a:srgbClr val="FFDDE6"/>
    </a:custClr>
    <a:custClr name="Black">
      <a:srgbClr val="000000"/>
    </a:custClr>
    <a:custClr name="FT GRAY4">
      <a:srgbClr val="595959"/>
    </a:custClr>
    <a:custClr name="FT GRAY3">
      <a:srgbClr val="8C8C8C"/>
    </a:custClr>
    <a:custClr name="FT GRAY2">
      <a:srgbClr val="BFBFBF"/>
    </a:custClr>
  </a:custClrLst>
  <a:extLst>
    <a:ext uri="{05A4C25C-085E-4340-85A3-A5531E510DB2}">
      <thm15:themeFamily xmlns:thm15="http://schemas.microsoft.com/office/thememl/2012/main" name="FTI_PPTX_1019_16x9.potx" id="{6F142145-2326-423A-AFC7-87D975FF8032}" vid="{B8419A8B-ECA6-403F-B583-4308751F5D79}"/>
    </a:ext>
  </a:extLst>
</a:theme>
</file>

<file path=ppt/theme/theme2.xml><?xml version="1.0" encoding="utf-8"?>
<a:theme xmlns:a="http://schemas.openxmlformats.org/drawingml/2006/main" name="1_FT 16x9 Corporate Template">
  <a:themeElements>
    <a:clrScheme name="VI Color Palette">
      <a:dk1>
        <a:srgbClr val="000000"/>
      </a:dk1>
      <a:lt1>
        <a:srgbClr val="FFFFFF"/>
      </a:lt1>
      <a:dk2>
        <a:srgbClr val="D3FBF7"/>
      </a:dk2>
      <a:lt2>
        <a:srgbClr val="FFFFFF"/>
      </a:lt2>
      <a:accent1>
        <a:srgbClr val="00BFB3"/>
      </a:accent1>
      <a:accent2>
        <a:srgbClr val="6730E3"/>
      </a:accent2>
      <a:accent3>
        <a:srgbClr val="FF6035"/>
      </a:accent3>
      <a:accent4>
        <a:srgbClr val="5291FF"/>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PURPLE">
      <a:srgbClr val="6730E3"/>
    </a:custClr>
    <a:custClr name="FT TEAL">
      <a:srgbClr val="00BFB3"/>
    </a:custClr>
    <a:custClr name="FT ORANGE">
      <a:srgbClr val="E24100"/>
    </a:custClr>
    <a:custClr name="FT FUCHSIA">
      <a:srgbClr val="C042EA"/>
    </a:custClr>
    <a:custClr name="FT BERRY">
      <a:srgbClr val="FF0F52"/>
    </a:custClr>
    <a:custClr name="FT SKY BLUE1">
      <a:srgbClr val="DDEAFF"/>
    </a:custClr>
    <a:custClr name=" FT TEAL1">
      <a:srgbClr val="D3FBF7"/>
    </a:custClr>
    <a:custClr name=" FT TEAL2">
      <a:srgbClr val="72DBD5"/>
    </a:custClr>
    <a:custClr name="FT TEAL3">
      <a:srgbClr val="00A096"/>
    </a:custClr>
    <a:custClr name="FT ORANGE3">
      <a:srgbClr val="FF6035"/>
    </a:custClr>
    <a:custClr name="Black">
      <a:srgbClr val="000000"/>
    </a:custClr>
    <a:custClr name="FT GRAY4">
      <a:srgbClr val="595959"/>
    </a:custClr>
    <a:custClr name="FT GRAY3">
      <a:srgbClr val="8C8C8C"/>
    </a:custClr>
    <a:custClr name="FT GRAY2">
      <a:srgbClr val="BFBFBF"/>
    </a:custClr>
    <a:custClr name="FT GRAY1">
      <a:srgbClr val="E6E6E6"/>
    </a:custClr>
  </a:custClrLst>
  <a:extLst>
    <a:ext uri="{05A4C25C-085E-4340-85A3-A5531E510DB2}">
      <thm15:themeFamily xmlns:thm15="http://schemas.microsoft.com/office/thememl/2012/main" name="FTI_PPTX_1019_16x9.potx" id="{6F142145-2326-423A-AFC7-87D975FF8032}" vid="{B8419A8B-ECA6-403F-B583-4308751F5D79}"/>
    </a:ext>
  </a:extLst>
</a:theme>
</file>

<file path=ppt/theme/theme3.xml><?xml version="1.0" encoding="utf-8"?>
<a:theme xmlns:a="http://schemas.openxmlformats.org/drawingml/2006/main" name="2_FT 16x9 Corporate Template">
  <a:themeElements>
    <a:clrScheme name="VI Color Palette">
      <a:dk1>
        <a:srgbClr val="000000"/>
      </a:dk1>
      <a:lt1>
        <a:srgbClr val="FFFFFF"/>
      </a:lt1>
      <a:dk2>
        <a:srgbClr val="DBEFFB"/>
      </a:dk2>
      <a:lt2>
        <a:srgbClr val="FFFFFF"/>
      </a:lt2>
      <a:accent1>
        <a:srgbClr val="00BFB3"/>
      </a:accent1>
      <a:accent2>
        <a:srgbClr val="6730E3"/>
      </a:accent2>
      <a:accent3>
        <a:srgbClr val="5291FF"/>
      </a:accent3>
      <a:accent4>
        <a:srgbClr val="FF6035"/>
      </a:accent4>
      <a:accent5>
        <a:srgbClr val="BFBFBF"/>
      </a:accent5>
      <a:accent6>
        <a:srgbClr val="C042EA"/>
      </a:accent6>
      <a:hlink>
        <a:srgbClr val="00A096"/>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TEAL4">
      <a:srgbClr val="00847D"/>
    </a:custClr>
    <a:custClr name="FT TEAL3">
      <a:srgbClr val="00A096"/>
    </a:custClr>
    <a:custClr name="FT TEAL">
      <a:srgbClr val="00BFB3"/>
    </a:custClr>
    <a:custClr name="FT TEAL2">
      <a:srgbClr val="72DBD5"/>
    </a:custClr>
    <a:custClr name="FT TEAL1">
      <a:srgbClr val="D3FBF7"/>
    </a:custClr>
    <a:custClr name="FT PURPLE4">
      <a:srgbClr val="4B00B6"/>
    </a:custClr>
    <a:custClr name="FT PURPLE">
      <a:srgbClr val="6730E3"/>
    </a:custClr>
    <a:custClr name="FT PURPLE3">
      <a:srgbClr val="8760EF"/>
    </a:custClr>
    <a:custClr name="FT PURPLE2">
      <a:srgbClr val="B39AF5"/>
    </a:custClr>
    <a:custClr name="FT PURPLE1">
      <a:srgbClr val="E7DFFE"/>
    </a:custClr>
    <a:custClr name="FT BLUE4">
      <a:srgbClr val="1446E1"/>
    </a:custClr>
    <a:custClr name="FT BLUE3">
      <a:srgbClr val="3769FF"/>
    </a:custClr>
    <a:custClr name="FT BLUE">
      <a:srgbClr val="5291FF"/>
    </a:custClr>
    <a:custClr name="FT BLUE2">
      <a:srgbClr val="91B9FF"/>
    </a:custClr>
    <a:custClr name="FT BLUE1">
      <a:srgbClr val="DDEAFF"/>
    </a:custClr>
    <a:custClr name="FT ORANGE4">
      <a:srgbClr val="BE3200"/>
    </a:custClr>
    <a:custClr name="FT ORANGE3">
      <a:srgbClr val="E24100"/>
    </a:custClr>
    <a:custClr name="FT ORANGE">
      <a:srgbClr val="FF6035"/>
    </a:custClr>
    <a:custClr name="FT ORANGE2">
      <a:srgbClr val="FF9665"/>
    </a:custClr>
    <a:custClr name="FT ORANGE1">
      <a:srgbClr val="FFE0D2"/>
    </a:custClr>
    <a:custClr name="FT PINK4">
      <a:srgbClr val="A525D0"/>
    </a:custClr>
    <a:custClr name="FT PINK3">
      <a:srgbClr val="C042EA"/>
    </a:custClr>
    <a:custClr name="FT PINK2">
      <a:srgbClr val="CB6EEE"/>
    </a:custClr>
    <a:custClr name="FT PINK">
      <a:srgbClr val="F0B4F9"/>
    </a:custClr>
    <a:custClr name="FT PINK1">
      <a:srgbClr val="FAE4FD"/>
    </a:custClr>
    <a:custClr name="FT BERRY4">
      <a:srgbClr val="DC0546"/>
    </a:custClr>
    <a:custClr name="FT BERRY">
      <a:srgbClr val="FF0F52"/>
    </a:custClr>
    <a:custClr name="FT FT BERRY3">
      <a:srgbClr val="F04F74"/>
    </a:custClr>
    <a:custClr name="FT BERRY2">
      <a:srgbClr val="F589A2"/>
    </a:custClr>
    <a:custClr name="FT BERRY1">
      <a:srgbClr val="FFDDE6"/>
    </a:custClr>
    <a:custClr name="Black">
      <a:srgbClr val="000000"/>
    </a:custClr>
    <a:custClr name="FT GRAY4">
      <a:srgbClr val="595959"/>
    </a:custClr>
    <a:custClr name="FT GRAY3">
      <a:srgbClr val="8C8C8C"/>
    </a:custClr>
    <a:custClr name="FT GRAY2">
      <a:srgbClr val="BFBFBF"/>
    </a:custClr>
  </a:custClrLst>
  <a:extLst>
    <a:ext uri="{05A4C25C-085E-4340-85A3-A5531E510DB2}">
      <thm15:themeFamily xmlns:thm15="http://schemas.microsoft.com/office/thememl/2012/main" name="FTI_PPTX_1019_16x9.potx" id="{6F142145-2326-423A-AFC7-87D975FF8032}" vid="{B8419A8B-ECA6-403F-B583-4308751F5D79}"/>
    </a:ext>
  </a:extLst>
</a:theme>
</file>

<file path=ppt/theme/theme4.xml><?xml version="1.0" encoding="utf-8"?>
<a:theme xmlns:a="http://schemas.openxmlformats.org/drawingml/2006/main" name="3_FT 16x9 Corporate Templat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I_PPT_TEMPLATE_0422_16x9" id="{6DC6C828-A289-9C49-9873-5D781C6CE297}" vid="{AC49FD99-66B1-AE4D-9490-1104858283ED}"/>
    </a:ext>
  </a:extLst>
</a:theme>
</file>

<file path=ppt/theme/theme5.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TEAL4">
      <a:srgbClr val="00847D"/>
    </a:custClr>
    <a:custClr name="FT TEAL3">
      <a:srgbClr val="00A096"/>
    </a:custClr>
    <a:custClr name="FT TEAL">
      <a:srgbClr val="00BFB3"/>
    </a:custClr>
    <a:custClr name="FT TEAL2">
      <a:srgbClr val="72DBD5"/>
    </a:custClr>
    <a:custClr name="FT TEAL1">
      <a:srgbClr val="D3FBF7"/>
    </a:custClr>
    <a:custClr name="FT PURPLE4">
      <a:srgbClr val="4B00B6"/>
    </a:custClr>
    <a:custClr name="FT PURPLE">
      <a:srgbClr val="6730E3"/>
    </a:custClr>
    <a:custClr name="FT PURPLE3">
      <a:srgbClr val="8760EF"/>
    </a:custClr>
    <a:custClr name="FT PURPLE2">
      <a:srgbClr val="B39AF5"/>
    </a:custClr>
    <a:custClr name="FT PURPLE1">
      <a:srgbClr val="E7DFFE"/>
    </a:custClr>
    <a:custClr name="FT BLUE4">
      <a:srgbClr val="1446E1"/>
    </a:custClr>
    <a:custClr name="FT BLUE3">
      <a:srgbClr val="3769FF"/>
    </a:custClr>
    <a:custClr name="FT BLUE">
      <a:srgbClr val="5291FF"/>
    </a:custClr>
    <a:custClr name="FT BLUE2">
      <a:srgbClr val="91B9FF"/>
    </a:custClr>
    <a:custClr name="FT BLUE1">
      <a:srgbClr val="DDEAFF"/>
    </a:custClr>
    <a:custClr name="FT ORANGE4">
      <a:srgbClr val="BE3200"/>
    </a:custClr>
    <a:custClr name="FT ORANGE3">
      <a:srgbClr val="E24100"/>
    </a:custClr>
    <a:custClr name="FT ORANGE">
      <a:srgbClr val="FF6035"/>
    </a:custClr>
    <a:custClr name="FT ORANGE2">
      <a:srgbClr val="FF9665"/>
    </a:custClr>
    <a:custClr name="FT ORANGE1">
      <a:srgbClr val="FFE0D2"/>
    </a:custClr>
    <a:custClr name="FT PINK4">
      <a:srgbClr val="A525D0"/>
    </a:custClr>
    <a:custClr name="FT PINK3">
      <a:srgbClr val="C042EA"/>
    </a:custClr>
    <a:custClr name="FT PINK2">
      <a:srgbClr val="CB6EEE"/>
    </a:custClr>
    <a:custClr name="FT PINK">
      <a:srgbClr val="F0B4F9"/>
    </a:custClr>
    <a:custClr name="FT PINK1">
      <a:srgbClr val="FAE4FD"/>
    </a:custClr>
    <a:custClr name="FT BERRY4">
      <a:srgbClr val="DC0546"/>
    </a:custClr>
    <a:custClr name="FT BERRY">
      <a:srgbClr val="FF0F52"/>
    </a:custClr>
    <a:custClr name="FT FT BERRY3">
      <a:srgbClr val="F04F74"/>
    </a:custClr>
    <a:custClr name="FT BERRY2">
      <a:srgbClr val="F589A2"/>
    </a:custClr>
    <a:custClr name="FT BERRY1">
      <a:srgbClr val="FFDDE6"/>
    </a:custClr>
    <a:custClr name="Black">
      <a:srgbClr val="000000"/>
    </a:custClr>
    <a:custClr name="FT GRAY4">
      <a:srgbClr val="595959"/>
    </a:custClr>
    <a:custClr name="FT GRAY3">
      <a:srgbClr val="8C8C8C"/>
    </a:custClr>
    <a:custClr name="FT GRAY2">
      <a:srgbClr val="BFBFBF"/>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System" displayName="System" id="0da32700-73b8-47ae-9b46-185438d65470" isdomainofvalue="False" dataSourceId="b9452ee2-b7b1-4653-b12c-ac38c3693789"/>
</file>

<file path=customXml/item10.xml><?xml version="1.0" encoding="utf-8"?>
<VariableList UniqueId="5a34de55-3f02-42cd-9642-c73f4b993907" Name="Computed" ContentType="XML" MajorVersion="0" MinorVersion="1" isLocalCopy="False" IsBaseObject="False" DataSourceId="04b5d95d-1848-47d4-a812-f4e9cc467d71" DataSourceMajorVersion="0" DataSourceMinorVersion="1"/>
</file>

<file path=customXml/item2.xml><?xml version="1.0" encoding="utf-8"?>
<VariableListDefinition name="AD_HOC" displayName="AD_HOC" id="46d064fa-2537-48b7-8741-0dd6ca7377b1" isdomainofvalue="False" dataSourceId="f078b874-5b4c-426b-97be-f8b6c53a4e74"/>
</file>

<file path=customXml/item3.xml><?xml version="1.0" encoding="utf-8"?>
<AllExternalAdhocVariableMappings/>
</file>

<file path=customXml/item4.xml><?xml version="1.0" encoding="utf-8"?>
<VariableList UniqueId="0da32700-73b8-47ae-9b46-185438d65470" Name="System" ContentType="XML" MajorVersion="0" MinorVersion="1" isLocalCopy="False" IsBaseObject="False" DataSourceId="b9452ee2-b7b1-4653-b12c-ac38c3693789" DataSourceMajorVersion="0" DataSourceMinorVersion="1"/>
</file>

<file path=customXml/item5.xml><?xml version="1.0" encoding="utf-8"?>
<p:properties xmlns:p="http://schemas.microsoft.com/office/2006/metadata/properties" xmlns:xsi="http://www.w3.org/2001/XMLSchema-instance" xmlns:pc="http://schemas.microsoft.com/office/infopath/2007/PartnerControls">
  <documentManagement>
    <TaxCatchAll xmlns="7388e9e4-752f-47ac-97d4-3edf8a0a71bc" xsi:nil="true"/>
    <lcf76f155ced4ddcb4097134ff3c332f xmlns="8773531d-f28e-45ce-ac82-6857301b87ad">
      <Terms xmlns="http://schemas.microsoft.com/office/infopath/2007/PartnerControls"/>
    </lcf76f155ced4ddcb4097134ff3c332f>
  </documentManagement>
</p:properties>
</file>

<file path=customXml/item6.xml><?xml version="1.0" encoding="utf-8"?>
<VariableListDefinition name="Computed" displayName="Computed" id="5a34de55-3f02-42cd-9642-c73f4b993907" isdomainofvalue="False" dataSourceId="04b5d95d-1848-47d4-a812-f4e9cc467d71"/>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VariableList UniqueId="46d064fa-2537-48b7-8741-0dd6ca7377b1" Name="AD_HOC" ContentType="XML" MajorVersion="0" MinorVersion="1" isLocalCopy="False" IsBaseObject="False" DataSourceId="f078b874-5b4c-426b-97be-f8b6c53a4e74" DataSourceMajorVersion="0" DataSourceMinorVersion="1"/>
</file>

<file path=customXml/item9.xml><?xml version="1.0" encoding="utf-8"?>
<ct:contentTypeSchema xmlns:ct="http://schemas.microsoft.com/office/2006/metadata/contentType" xmlns:ma="http://schemas.microsoft.com/office/2006/metadata/properties/metaAttributes" ct:_="" ma:_="" ma:contentTypeName="Document" ma:contentTypeID="0x010100A229B0D92DCBA64F9201765A8225761F" ma:contentTypeVersion="18" ma:contentTypeDescription="Create a new document." ma:contentTypeScope="" ma:versionID="4489424d11b833fbb35d078ec602b1fc">
  <xsd:schema xmlns:xsd="http://www.w3.org/2001/XMLSchema" xmlns:xs="http://www.w3.org/2001/XMLSchema" xmlns:p="http://schemas.microsoft.com/office/2006/metadata/properties" xmlns:ns2="8773531d-f28e-45ce-ac82-6857301b87ad" xmlns:ns3="7388e9e4-752f-47ac-97d4-3edf8a0a71bc" targetNamespace="http://schemas.microsoft.com/office/2006/metadata/properties" ma:root="true" ma:fieldsID="286156a6b1e06a5d715312b0806159e8" ns2:_="" ns3:_="">
    <xsd:import namespace="8773531d-f28e-45ce-ac82-6857301b87ad"/>
    <xsd:import namespace="7388e9e4-752f-47ac-97d4-3edf8a0a71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3531d-f28e-45ce-ac82-6857301b87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88e9e4-752f-47ac-97d4-3edf8a0a71b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e1fbba-ef2c-4835-996c-9d1ce04e97bd}" ma:internalName="TaxCatchAll" ma:showField="CatchAllData" ma:web="7388e9e4-752f-47ac-97d4-3edf8a0a71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E26533-F860-4FB3-9186-BB72685B9B39}">
  <ds:schemaRefs/>
</ds:datastoreItem>
</file>

<file path=customXml/itemProps10.xml><?xml version="1.0" encoding="utf-8"?>
<ds:datastoreItem xmlns:ds="http://schemas.openxmlformats.org/officeDocument/2006/customXml" ds:itemID="{791E5A50-AD9E-4E91-B385-ECD9D635FC72}">
  <ds:schemaRefs/>
</ds:datastoreItem>
</file>

<file path=customXml/itemProps2.xml><?xml version="1.0" encoding="utf-8"?>
<ds:datastoreItem xmlns:ds="http://schemas.openxmlformats.org/officeDocument/2006/customXml" ds:itemID="{7A82DE83-A015-4070-8E39-E5AB7C9C37E6}">
  <ds:schemaRefs/>
</ds:datastoreItem>
</file>

<file path=customXml/itemProps3.xml><?xml version="1.0" encoding="utf-8"?>
<ds:datastoreItem xmlns:ds="http://schemas.openxmlformats.org/officeDocument/2006/customXml" ds:itemID="{83CB0149-CFA1-4FB1-BC26-ECAD0DB056DF}">
  <ds:schemaRefs/>
</ds:datastoreItem>
</file>

<file path=customXml/itemProps4.xml><?xml version="1.0" encoding="utf-8"?>
<ds:datastoreItem xmlns:ds="http://schemas.openxmlformats.org/officeDocument/2006/customXml" ds:itemID="{F7B42359-C5AA-4788-919A-B483F8335BF1}">
  <ds:schemaRefs/>
</ds:datastoreItem>
</file>

<file path=customXml/itemProps5.xml><?xml version="1.0" encoding="utf-8"?>
<ds:datastoreItem xmlns:ds="http://schemas.openxmlformats.org/officeDocument/2006/customXml" ds:itemID="{850BD161-B05B-4498-83AF-F1FA27DC1B2F}">
  <ds:schemaRefs>
    <ds:schemaRef ds:uri="7388e9e4-752f-47ac-97d4-3edf8a0a71bc"/>
    <ds:schemaRef ds:uri="8773531d-f28e-45ce-ac82-6857301b87ad"/>
    <ds:schemaRef ds:uri="8d2c5eb1-b51c-4c60-849b-2121f8fb3c13"/>
    <ds:schemaRef ds:uri="a2a4c53c-a3b6-4243-be96-cd3c571a37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A5810F1D-7BCC-4717-B03C-D017245D9AF7}">
  <ds:schemaRefs/>
</ds:datastoreItem>
</file>

<file path=customXml/itemProps7.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8.xml><?xml version="1.0" encoding="utf-8"?>
<ds:datastoreItem xmlns:ds="http://schemas.openxmlformats.org/officeDocument/2006/customXml" ds:itemID="{5B02B94D-A660-4741-A7D1-6ABCB5B02BD6}">
  <ds:schemaRefs/>
</ds:datastoreItem>
</file>

<file path=customXml/itemProps9.xml><?xml version="1.0" encoding="utf-8"?>
<ds:datastoreItem xmlns:ds="http://schemas.openxmlformats.org/officeDocument/2006/customXml" ds:itemID="{E245016B-61C2-4F97-86F2-4D10C5643D4E}"/>
</file>

<file path=docProps/app.xml><?xml version="1.0" encoding="utf-8"?>
<Properties xmlns="http://schemas.openxmlformats.org/officeDocument/2006/extended-properties" xmlns:vt="http://schemas.openxmlformats.org/officeDocument/2006/docPropsVTypes">
  <Template>FTI_PPTX_1019_16x9</Template>
  <TotalTime>242</TotalTime>
  <Words>4088</Words>
  <Application>Microsoft Office PowerPoint</Application>
  <PresentationFormat>Custom</PresentationFormat>
  <Paragraphs>609</Paragraphs>
  <Slides>43</Slides>
  <Notes>29</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43</vt:i4>
      </vt:variant>
    </vt:vector>
  </HeadingPairs>
  <TitlesOfParts>
    <vt:vector size="56" baseType="lpstr">
      <vt:lpstr>ＭＳ Ｐゴシック</vt:lpstr>
      <vt:lpstr>Arial</vt:lpstr>
      <vt:lpstr>Arial Narrow</vt:lpstr>
      <vt:lpstr>Calibri</vt:lpstr>
      <vt:lpstr>Century Gothic</vt:lpstr>
      <vt:lpstr>Geneva</vt:lpstr>
      <vt:lpstr>Times New Roman</vt:lpstr>
      <vt:lpstr>TT Commons Pro Black</vt:lpstr>
      <vt:lpstr>Wingdings</vt:lpstr>
      <vt:lpstr>FT 16x9 Corporate Template</vt:lpstr>
      <vt:lpstr>1_FT 16x9 Corporate Template</vt:lpstr>
      <vt:lpstr>2_FT 16x9 Corporate Template</vt:lpstr>
      <vt:lpstr>3_FT 16x9 Corporate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Templeton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 16x9 Corporate Template</dc:title>
  <dc:creator>Persaud, Rameshwar</dc:creator>
  <dc:description>Fixed Layout Issues re: conversion between 4:3 &amp; 16:9 aspect ratios. _x000d_
FT PPT Template_16x9_0121</dc:description>
  <cp:lastModifiedBy>Stenger, Martin</cp:lastModifiedBy>
  <cp:revision>2</cp:revision>
  <cp:lastPrinted>2023-05-22T10:38:45Z</cp:lastPrinted>
  <dcterms:created xsi:type="dcterms:W3CDTF">2021-02-08T20:19:12Z</dcterms:created>
  <dcterms:modified xsi:type="dcterms:W3CDTF">2024-02-21T08:30:35Z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ad8be191-ceaf-4911-bc3a-d91ffaee1daa</vt:lpwstr>
  </property>
  <property fmtid="{D5CDD505-2E9C-101B-9397-08002B2CF9AE}" pid="3" name="ContentTypeId">
    <vt:lpwstr>0x010100A229B0D92DCBA64F9201765A8225761F</vt:lpwstr>
  </property>
  <property fmtid="{D5CDD505-2E9C-101B-9397-08002B2CF9AE}" pid="4" name="MediaServiceImageTags">
    <vt:lpwstr/>
  </property>
</Properties>
</file>